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charts/chart1.xml" ContentType="application/vnd.openxmlformats-officedocument.drawingml.chart+xml"/>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Verdana"/>
        <a:ea typeface="Verdana"/>
        <a:cs typeface="Verdana"/>
        <a:sym typeface="Verdan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Verdana"/>
        <a:ea typeface="Verdana"/>
        <a:cs typeface="Verdana"/>
        <a:sym typeface="Verdan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Verdana"/>
        <a:ea typeface="Verdana"/>
        <a:cs typeface="Verdana"/>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Verdana"/>
        <a:ea typeface="Verdana"/>
        <a:cs typeface="Verdana"/>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Verdana"/>
        <a:ea typeface="Verdana"/>
        <a:cs typeface="Verdana"/>
        <a:sym typeface="Verdan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Verdana"/>
        <a:ea typeface="Verdana"/>
        <a:cs typeface="Verdana"/>
        <a:sym typeface="Verdan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Verdana"/>
        <a:ea typeface="Verdana"/>
        <a:cs typeface="Verdana"/>
        <a:sym typeface="Verdan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Verdana"/>
        <a:ea typeface="Verdana"/>
        <a:cs typeface="Verdana"/>
        <a:sym typeface="Verdan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Verdana"/>
        <a:ea typeface="Verdana"/>
        <a:cs typeface="Verdana"/>
        <a:sym typeface="Verdan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Verdana"/>
          <a:ea typeface="Verdana"/>
          <a:cs typeface="Verdan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Verdana"/>
          <a:ea typeface="Verdana"/>
          <a:cs typeface="Verdan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06059"/>
          <c:y val="0.0629237"/>
          <c:w val="0.888941"/>
          <c:h val="0.827608"/>
        </c:manualLayout>
      </c:layout>
      <c:lineChart>
        <c:grouping val="standard"/>
        <c:varyColors val="0"/>
        <c:ser>
          <c:idx val="0"/>
          <c:order val="0"/>
          <c:tx>
            <c:strRef>
              <c:f>Sheet1!$A$2</c:f>
              <c:strCache>
                <c:ptCount val="1"/>
                <c:pt idx="0">
                  <c:v>Series1</c:v>
                </c:pt>
              </c:strCache>
            </c:strRef>
          </c:tx>
          <c:spPr>
            <a:solidFill>
              <a:srgbClr val="9999FF"/>
            </a:solidFill>
            <a:ln w="12700" cap="flat">
              <a:solidFill>
                <a:srgbClr val="000080"/>
              </a:solidFill>
              <a:prstDash val="solid"/>
              <a:round/>
            </a:ln>
            <a:effectLst/>
          </c:spPr>
          <c:marker>
            <c:symbol val="none"/>
            <c:size val="2"/>
            <c:spPr>
              <a:solidFill>
                <a:srgbClr val="9999FF"/>
              </a:solidFill>
              <a:ln w="12700" cap="flat">
                <a:solidFill>
                  <a:srgbClr val="000080"/>
                </a:solidFill>
                <a:prstDash val="solid"/>
                <a:round/>
              </a:ln>
              <a:effectLst/>
            </c:spPr>
          </c:marker>
          <c:dLbls>
            <c:numFmt formatCode="0" sourceLinked="0"/>
            <c:txPr>
              <a:bodyPr/>
              <a:lstStyle/>
              <a:p>
                <a:pPr>
                  <a:defRPr b="0" i="0" strike="noStrike" sz="1798" u="none">
                    <a:solidFill>
                      <a:srgbClr val="000000"/>
                    </a:solidFill>
                    <a:latin typeface="Arial"/>
                  </a:defRPr>
                </a:pPr>
              </a:p>
            </c:txPr>
            <c:dLblPos val="t"/>
            <c:showLegendKey val="0"/>
            <c:showVal val="0"/>
            <c:showCatName val="0"/>
            <c:showSerName val="0"/>
            <c:showPercent val="0"/>
            <c:showBubbleSize val="0"/>
            <c:showLeaderLines val="0"/>
          </c:dLbls>
          <c:cat>
            <c:strRef>
              <c:f>Sheet1!$B$1:$O$1</c:f>
              <c:strCache>
                <c:ptCount val="14"/>
                <c:pt idx="0">
                  <c:v>3rd c.</c:v>
                </c:pt>
                <c:pt idx="1">
                  <c:v>4th c.</c:v>
                </c:pt>
                <c:pt idx="2">
                  <c:v>5th c.</c:v>
                </c:pt>
                <c:pt idx="3">
                  <c:v>6th</c:v>
                </c:pt>
                <c:pt idx="4">
                  <c:v>7th</c:v>
                </c:pt>
                <c:pt idx="5">
                  <c:v>8th</c:v>
                </c:pt>
                <c:pt idx="6">
                  <c:v>9th</c:v>
                </c:pt>
                <c:pt idx="7">
                  <c:v>10th</c:v>
                </c:pt>
                <c:pt idx="8">
                  <c:v>11th</c:v>
                </c:pt>
                <c:pt idx="9">
                  <c:v>12th</c:v>
                </c:pt>
                <c:pt idx="10">
                  <c:v>13th</c:v>
                </c:pt>
                <c:pt idx="11">
                  <c:v>14th</c:v>
                </c:pt>
                <c:pt idx="12">
                  <c:v>15th</c:v>
                </c:pt>
                <c:pt idx="13">
                  <c:v>16th</c:v>
                </c:pt>
              </c:strCache>
            </c:strRef>
          </c:cat>
          <c:val>
            <c:numRef>
              <c:f>Sheet1!$B$2:$O$2</c:f>
              <c:numCache>
                <c:ptCount val="14"/>
                <c:pt idx="0">
                  <c:v>252.000000</c:v>
                </c:pt>
                <c:pt idx="1">
                  <c:v>200.000000</c:v>
                </c:pt>
                <c:pt idx="2">
                  <c:v>175.000000</c:v>
                </c:pt>
                <c:pt idx="3">
                  <c:v>200.000000</c:v>
                </c:pt>
                <c:pt idx="4">
                  <c:v>210.000000</c:v>
                </c:pt>
                <c:pt idx="5">
                  <c:v>225.000000</c:v>
                </c:pt>
                <c:pt idx="6">
                  <c:v>240.000000</c:v>
                </c:pt>
                <c:pt idx="7">
                  <c:v>260.000000</c:v>
                </c:pt>
                <c:pt idx="8">
                  <c:v>400.000000</c:v>
                </c:pt>
                <c:pt idx="9">
                  <c:v>425.000000</c:v>
                </c:pt>
                <c:pt idx="10">
                  <c:v>450.000000</c:v>
                </c:pt>
                <c:pt idx="11">
                  <c:v>375.000000</c:v>
                </c:pt>
                <c:pt idx="12">
                  <c:v>425.000000</c:v>
                </c:pt>
                <c:pt idx="13">
                  <c:v>461.000000</c:v>
                </c:pt>
              </c:numCache>
            </c:numRef>
          </c:val>
          <c:smooth val="0"/>
        </c:ser>
        <c:ser>
          <c:idx val="1"/>
          <c:order val="1"/>
          <c:tx>
            <c:strRef>
              <c:f>Sheet1!$A$3</c:f>
              <c:strCache>
                <c:ptCount val="1"/>
                <c:pt idx="0">
                  <c:v>Series2</c:v>
                </c:pt>
              </c:strCache>
            </c:strRef>
          </c:tx>
          <c:spPr>
            <a:solidFill>
              <a:srgbClr val="993366"/>
            </a:solidFill>
            <a:ln w="12700" cap="flat">
              <a:solidFill>
                <a:srgbClr val="FF00FF"/>
              </a:solidFill>
              <a:prstDash val="solid"/>
              <a:round/>
            </a:ln>
            <a:effectLst/>
          </c:spPr>
          <c:marker>
            <c:symbol val="none"/>
            <c:size val="2"/>
            <c:spPr>
              <a:solidFill>
                <a:srgbClr val="993366"/>
              </a:solidFill>
              <a:ln w="12700" cap="flat">
                <a:solidFill>
                  <a:srgbClr val="FF00FF"/>
                </a:solidFill>
                <a:prstDash val="solid"/>
                <a:round/>
              </a:ln>
              <a:effectLst/>
            </c:spPr>
          </c:marker>
          <c:dLbls>
            <c:numFmt formatCode="0" sourceLinked="0"/>
            <c:txPr>
              <a:bodyPr/>
              <a:lstStyle/>
              <a:p>
                <a:pPr>
                  <a:defRPr b="0" i="0" strike="noStrike" sz="1798" u="none">
                    <a:solidFill>
                      <a:srgbClr val="000000"/>
                    </a:solidFill>
                    <a:latin typeface="Arial"/>
                  </a:defRPr>
                </a:pPr>
              </a:p>
            </c:txPr>
            <c:dLblPos val="t"/>
            <c:showLegendKey val="0"/>
            <c:showVal val="0"/>
            <c:showCatName val="0"/>
            <c:showSerName val="0"/>
            <c:showPercent val="0"/>
            <c:showBubbleSize val="0"/>
            <c:showLeaderLines val="0"/>
          </c:dLbls>
          <c:cat>
            <c:strRef>
              <c:f>Sheet1!$B$1:$O$1</c:f>
              <c:strCache>
                <c:ptCount val="14"/>
                <c:pt idx="0">
                  <c:v>3rd c.</c:v>
                </c:pt>
                <c:pt idx="1">
                  <c:v>4th c.</c:v>
                </c:pt>
                <c:pt idx="2">
                  <c:v>5th c.</c:v>
                </c:pt>
                <c:pt idx="3">
                  <c:v>6th</c:v>
                </c:pt>
                <c:pt idx="4">
                  <c:v>7th</c:v>
                </c:pt>
                <c:pt idx="5">
                  <c:v>8th</c:v>
                </c:pt>
                <c:pt idx="6">
                  <c:v>9th</c:v>
                </c:pt>
                <c:pt idx="7">
                  <c:v>10th</c:v>
                </c:pt>
                <c:pt idx="8">
                  <c:v>11th</c:v>
                </c:pt>
                <c:pt idx="9">
                  <c:v>12th</c:v>
                </c:pt>
                <c:pt idx="10">
                  <c:v>13th</c:v>
                </c:pt>
                <c:pt idx="11">
                  <c:v>14th</c:v>
                </c:pt>
                <c:pt idx="12">
                  <c:v>15th</c:v>
                </c:pt>
                <c:pt idx="13">
                  <c:v>16th</c:v>
                </c:pt>
              </c:strCache>
            </c:strRef>
          </c:cat>
          <c:val>
            <c:numRef>
              <c:f>Sheet1!$B$3:$O$3</c:f>
              <c:numCache>
                <c:ptCount val="14"/>
                <c:pt idx="0">
                  <c:v>10.000000</c:v>
                </c:pt>
                <c:pt idx="1">
                  <c:v>12.000000</c:v>
                </c:pt>
                <c:pt idx="2">
                  <c:v>15.000000</c:v>
                </c:pt>
                <c:pt idx="3">
                  <c:v>16.000000</c:v>
                </c:pt>
                <c:pt idx="4">
                  <c:v>18.000000</c:v>
                </c:pt>
                <c:pt idx="5">
                  <c:v>25.000000</c:v>
                </c:pt>
                <c:pt idx="6">
                  <c:v>28.000000</c:v>
                </c:pt>
                <c:pt idx="7">
                  <c:v>30.000000</c:v>
                </c:pt>
                <c:pt idx="8">
                  <c:v>33.000000</c:v>
                </c:pt>
                <c:pt idx="9">
                  <c:v>35.000000</c:v>
                </c:pt>
                <c:pt idx="10">
                  <c:v>38.000000</c:v>
                </c:pt>
                <c:pt idx="11">
                  <c:v>40.000000</c:v>
                </c:pt>
                <c:pt idx="12">
                  <c:v>45.000000</c:v>
                </c:pt>
                <c:pt idx="13">
                  <c:v>47.000000</c:v>
                </c:pt>
              </c:numCache>
            </c:numRef>
          </c:val>
          <c:smooth val="0"/>
        </c:ser>
        <c:marker val="1"/>
        <c:axId val="2094734552"/>
        <c:axId val="2094734553"/>
      </c:lineChart>
      <c:catAx>
        <c:axId val="2094734552"/>
        <c:scaling>
          <c:orientation val="minMax"/>
        </c:scaling>
        <c:delete val="0"/>
        <c:axPos val="b"/>
        <c:numFmt formatCode="General" sourceLinked="0"/>
        <c:majorTickMark val="out"/>
        <c:minorTickMark val="none"/>
        <c:tickLblPos val="low"/>
        <c:spPr>
          <a:ln w="12700" cap="flat">
            <a:solidFill>
              <a:srgbClr val="808080"/>
            </a:solidFill>
            <a:prstDash val="solid"/>
            <a:round/>
          </a:ln>
        </c:spPr>
        <c:txPr>
          <a:bodyPr rot="0"/>
          <a:lstStyle/>
          <a:p>
            <a:pPr>
              <a:defRPr b="0" i="0" strike="noStrike" sz="1798" u="none">
                <a:solidFill>
                  <a:srgbClr val="000000"/>
                </a:solidFill>
                <a:latin typeface="Arial"/>
              </a:defRPr>
            </a:pPr>
          </a:p>
        </c:txPr>
        <c:crossAx val="2094734553"/>
        <c:crosses val="autoZero"/>
        <c:auto val="1"/>
        <c:lblAlgn val="ctr"/>
        <c:noMultiLvlLbl val="1"/>
      </c:catAx>
      <c:valAx>
        <c:axId val="2094734553"/>
        <c:scaling>
          <c:orientation val="minMax"/>
        </c:scaling>
        <c:delete val="0"/>
        <c:axPos val="l"/>
        <c:majorGridlines>
          <c:spPr>
            <a:ln w="12700" cap="flat">
              <a:solidFill>
                <a:srgbClr val="000000"/>
              </a:solidFill>
              <a:prstDash val="solid"/>
              <a:round/>
            </a:ln>
          </c:spPr>
        </c:majorGridlines>
        <c:numFmt formatCode="0" sourceLinked="0"/>
        <c:majorTickMark val="out"/>
        <c:minorTickMark val="none"/>
        <c:tickLblPos val="nextTo"/>
        <c:spPr>
          <a:ln w="12700" cap="flat">
            <a:solidFill>
              <a:srgbClr val="808080"/>
            </a:solidFill>
            <a:prstDash val="solid"/>
            <a:round/>
          </a:ln>
        </c:spPr>
        <c:txPr>
          <a:bodyPr rot="0"/>
          <a:lstStyle/>
          <a:p>
            <a:pPr>
              <a:defRPr b="0" i="0" strike="noStrike" sz="1798" u="none">
                <a:solidFill>
                  <a:srgbClr val="000000"/>
                </a:solidFill>
                <a:latin typeface="Arial"/>
              </a:defRPr>
            </a:pPr>
          </a:p>
        </c:txPr>
        <c:crossAx val="2094734552"/>
        <c:crosses val="autoZero"/>
        <c:crossBetween val="between"/>
        <c:majorUnit val="125"/>
        <c:minorUnit val="62.5"/>
      </c:valAx>
      <c:spPr>
        <a:solidFill>
          <a:srgbClr val="C0C0C0"/>
        </a:solidFill>
        <a:ln w="12700" cap="flat">
          <a:solidFill>
            <a:srgbClr val="808080"/>
          </a:solidFill>
          <a:prstDash val="solid"/>
          <a:round/>
        </a:ln>
        <a:effectLst/>
      </c:spPr>
    </c:plotArea>
    <c:plotVisOnly val="1"/>
    <c:dispBlanksAs val="gap"/>
  </c:chart>
  <c:spPr>
    <a:solidFill>
      <a:srgbClr val="FFFFFF"/>
    </a:solidFill>
    <a:ln w="12700" cap="flat">
      <a:solidFill>
        <a:srgbClr val="000000"/>
      </a:solidFill>
      <a:prstDash val="solid"/>
      <a:round/>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p:nvPr>
            <p:ph type="sldImg"/>
          </p:nvPr>
        </p:nvSpPr>
        <p:spPr>
          <a:xfrm>
            <a:off x="1143000" y="685800"/>
            <a:ext cx="4572000" cy="3429000"/>
          </a:xfrm>
          <a:prstGeom prst="rect">
            <a:avLst/>
          </a:prstGeom>
        </p:spPr>
        <p:txBody>
          <a:bodyPr/>
          <a:lstStyle/>
          <a:p>
            <a:pPr/>
          </a:p>
        </p:txBody>
      </p:sp>
      <p:sp>
        <p:nvSpPr>
          <p:cNvPr id="57" name="Shape 5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pic>
        <p:nvPicPr>
          <p:cNvPr id="11" name="logo.jpeg"/>
          <p:cNvPicPr>
            <a:picLocks noChangeAspect="1"/>
          </p:cNvPicPr>
          <p:nvPr/>
        </p:nvPicPr>
        <p:blipFill>
          <a:blip r:embed="rId2">
            <a:extLst/>
          </a:blip>
          <a:stretch>
            <a:fillRect/>
          </a:stretch>
        </p:blipFill>
        <p:spPr>
          <a:xfrm>
            <a:off x="6934200" y="6019800"/>
            <a:ext cx="1828800" cy="523875"/>
          </a:xfrm>
          <a:prstGeom prst="rect">
            <a:avLst/>
          </a:prstGeom>
          <a:ln w="12700">
            <a:miter lim="400000"/>
          </a:ln>
        </p:spPr>
      </p:pic>
      <p:sp>
        <p:nvSpPr>
          <p:cNvPr id="12" name="Shape 12"/>
          <p:cNvSpPr/>
          <p:nvPr>
            <p:ph type="sldNum" sz="quarter" idx="2"/>
          </p:nvPr>
        </p:nvSpPr>
        <p:spPr>
          <a:prstGeom prst="rect">
            <a:avLst/>
          </a:prstGeom>
        </p:spPr>
        <p:txBody>
          <a:bodyPr/>
          <a:lstStyle/>
          <a:p>
            <a:pPr/>
            <a:fld id="{86CB4B4D-7CA3-9044-876B-883B54F8677D}" type="slidenum"/>
          </a:p>
        </p:txBody>
      </p:sp>
      <p:sp>
        <p:nvSpPr>
          <p:cNvPr id="13" name="Shape 13"/>
          <p:cNvSpPr/>
          <p:nvPr>
            <p:ph type="title"/>
          </p:nvPr>
        </p:nvSpPr>
        <p:spPr>
          <a:xfrm>
            <a:off x="685800" y="2130425"/>
            <a:ext cx="7772400" cy="14700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add title</a:t>
            </a:r>
          </a:p>
        </p:txBody>
      </p:sp>
      <p:sp>
        <p:nvSpPr>
          <p:cNvPr id="14" name="Shape 14"/>
          <p:cNvSpPr/>
          <p:nvPr>
            <p:ph type="body" sz="quarter" idx="1"/>
          </p:nvPr>
        </p:nvSpPr>
        <p:spPr>
          <a:xfrm>
            <a:off x="1371600" y="3886200"/>
            <a:ext cx="6400800" cy="17526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marL="0" indent="0" algn="ctr">
              <a:buSzTx/>
              <a:buNone/>
            </a:lvl1pPr>
          </a:lstStyle>
          <a:p>
            <a:pPr/>
            <a:r>
              <a:t>Click to add subtitle</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1" name="Shape 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28" name="logo.jpeg"/>
          <p:cNvPicPr>
            <a:picLocks noChangeAspect="1"/>
          </p:cNvPicPr>
          <p:nvPr/>
        </p:nvPicPr>
        <p:blipFill>
          <a:blip r:embed="rId2">
            <a:extLst/>
          </a:blip>
          <a:stretch>
            <a:fillRect/>
          </a:stretch>
        </p:blipFill>
        <p:spPr>
          <a:xfrm>
            <a:off x="6934200" y="6019800"/>
            <a:ext cx="1828800" cy="523875"/>
          </a:xfrm>
          <a:prstGeom prst="rect">
            <a:avLst/>
          </a:prstGeom>
          <a:ln w="12700">
            <a:miter lim="400000"/>
          </a:ln>
        </p:spPr>
      </p:pic>
      <p:sp>
        <p:nvSpPr>
          <p:cNvPr id="29" name="Shape 29"/>
          <p:cNvSpPr/>
          <p:nvPr>
            <p:ph type="sldNum" sz="quarter" idx="2"/>
          </p:nvPr>
        </p:nvSpPr>
        <p:spPr>
          <a:prstGeom prst="rect">
            <a:avLst/>
          </a:prstGeom>
        </p:spPr>
        <p:txBody>
          <a:bodyPr/>
          <a:lstStyle/>
          <a:p>
            <a:pPr/>
            <a:fld id="{86CB4B4D-7CA3-9044-876B-883B54F8677D}" type="slidenum"/>
          </a:p>
        </p:txBody>
      </p:sp>
      <p:sp>
        <p:nvSpPr>
          <p:cNvPr id="30" name="Shape 30"/>
          <p:cNvSpPr/>
          <p:nvPr>
            <p:ph type="title"/>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add title</a:t>
            </a:r>
          </a:p>
        </p:txBody>
      </p:sp>
      <p:sp>
        <p:nvSpPr>
          <p:cNvPr id="31" name="Shape 31"/>
          <p:cNvSpPr/>
          <p:nvPr>
            <p:ph type="body" idx="1"/>
          </p:nvPr>
        </p:nvSpPr>
        <p:spPr>
          <a:xfrm>
            <a:off x="457200" y="1600200"/>
            <a:ext cx="8229600" cy="45259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add text</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38" name="logo.jpeg"/>
          <p:cNvPicPr>
            <a:picLocks noChangeAspect="1"/>
          </p:cNvPicPr>
          <p:nvPr/>
        </p:nvPicPr>
        <p:blipFill>
          <a:blip r:embed="rId2">
            <a:extLst/>
          </a:blip>
          <a:stretch>
            <a:fillRect/>
          </a:stretch>
        </p:blipFill>
        <p:spPr>
          <a:xfrm>
            <a:off x="6934200" y="6019800"/>
            <a:ext cx="1828800" cy="523875"/>
          </a:xfrm>
          <a:prstGeom prst="rect">
            <a:avLst/>
          </a:prstGeom>
          <a:ln w="12700">
            <a:miter lim="400000"/>
          </a:ln>
        </p:spPr>
      </p:pic>
      <p:sp>
        <p:nvSpPr>
          <p:cNvPr id="39" name="Shape 39"/>
          <p:cNvSpPr/>
          <p:nvPr>
            <p:ph type="sldNum" sz="quarter" idx="2"/>
          </p:nvPr>
        </p:nvSpPr>
        <p:spPr>
          <a:prstGeom prst="rect">
            <a:avLst/>
          </a:prstGeom>
        </p:spPr>
        <p:txBody>
          <a:bodyPr/>
          <a:lstStyle/>
          <a:p>
            <a:pPr/>
            <a:fld id="{86CB4B4D-7CA3-9044-876B-883B54F8677D}" type="slidenum"/>
          </a:p>
        </p:txBody>
      </p:sp>
      <p:sp>
        <p:nvSpPr>
          <p:cNvPr id="40" name="Shape 40"/>
          <p:cNvSpPr/>
          <p:nvPr>
            <p:ph type="title"/>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add title</a:t>
            </a:r>
          </a:p>
        </p:txBody>
      </p:sp>
      <p:sp>
        <p:nvSpPr>
          <p:cNvPr id="41" name="Shape 41"/>
          <p:cNvSpPr/>
          <p:nvPr>
            <p:ph type="body" sz="half" idx="1"/>
          </p:nvPr>
        </p:nvSpPr>
        <p:spPr>
          <a:xfrm>
            <a:off x="457200" y="1600200"/>
            <a:ext cx="4038600" cy="45259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Object</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48" name="logo.jpeg"/>
          <p:cNvPicPr>
            <a:picLocks noChangeAspect="1"/>
          </p:cNvPicPr>
          <p:nvPr/>
        </p:nvPicPr>
        <p:blipFill>
          <a:blip r:embed="rId2">
            <a:extLst/>
          </a:blip>
          <a:stretch>
            <a:fillRect/>
          </a:stretch>
        </p:blipFill>
        <p:spPr>
          <a:xfrm>
            <a:off x="6934200" y="6019800"/>
            <a:ext cx="1828800" cy="523875"/>
          </a:xfrm>
          <a:prstGeom prst="rect">
            <a:avLst/>
          </a:prstGeom>
          <a:ln w="12700">
            <a:miter lim="400000"/>
          </a:ln>
        </p:spPr>
      </p:pic>
      <p:sp>
        <p:nvSpPr>
          <p:cNvPr id="49" name="Shape 49"/>
          <p:cNvSpPr/>
          <p:nvPr>
            <p:ph type="sldNum" sz="quarter" idx="2"/>
          </p:nvPr>
        </p:nvSpPr>
        <p:spPr>
          <a:prstGeom prst="rect">
            <a:avLst/>
          </a:prstGeom>
        </p:spPr>
        <p:txBody>
          <a:bodyPr/>
          <a:lstStyle/>
          <a:p>
            <a:pPr/>
            <a:fld id="{86CB4B4D-7CA3-9044-876B-883B54F8677D}" type="slidenum"/>
          </a:p>
        </p:txBody>
      </p:sp>
      <p:sp>
        <p:nvSpPr>
          <p:cNvPr id="50" name="Shape 50"/>
          <p:cNvSpPr/>
          <p:nvPr>
            <p:ph type="body" idx="1"/>
          </p:nvPr>
        </p:nvSpPr>
        <p:spPr>
          <a:xfrm>
            <a:off x="457200" y="274637"/>
            <a:ext cx="8229600" cy="58515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Object</a:t>
            </a:r>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8842092" y="6534150"/>
            <a:ext cx="301909" cy="288824"/>
          </a:xfrm>
          <a:prstGeom prst="rect">
            <a:avLst/>
          </a:prstGeom>
          <a:ln w="12700">
            <a:miter lim="400000"/>
          </a:ln>
        </p:spPr>
        <p:txBody>
          <a:bodyPr wrap="none" lIns="45719" rIns="45719">
            <a:spAutoFit/>
          </a:bodyPr>
          <a:lstStyle>
            <a:lvl1pPr algn="r">
              <a:defRPr sz="1400">
                <a:solidFill>
                  <a:srgbClr val="CCCC9A"/>
                </a:solidFill>
                <a:latin typeface="+mn-lt"/>
                <a:ea typeface="+mn-ea"/>
                <a:cs typeface="+mn-cs"/>
                <a:sym typeface="Arial"/>
              </a:defRPr>
            </a:lvl1pPr>
          </a:lstStyle>
          <a:p>
            <a:pPr/>
            <a:fld id="{86CB4B4D-7CA3-9044-876B-883B54F8677D}" type="slidenum"/>
          </a:p>
        </p:txBody>
      </p:sp>
      <p:sp>
        <p:nvSpPr>
          <p:cNvPr id="3" name="Shape 3"/>
          <p:cNvSpPr/>
          <p:nvPr>
            <p:ph type="title"/>
          </p:nvPr>
        </p:nvSpPr>
        <p:spPr>
          <a:xfrm>
            <a:off x="457200" y="92074"/>
            <a:ext cx="8229600" cy="1508127"/>
          </a:xfrm>
          <a:prstGeom prst="rect">
            <a:avLst/>
          </a:prstGeom>
          <a:ln w="12700">
            <a:miter lim="400000"/>
          </a:ln>
        </p:spPr>
        <p:txBody>
          <a:bodyPr lIns="45719" rIns="45719" anchor="ctr"/>
          <a:lstStyle/>
          <a:p>
            <a:pPr/>
          </a:p>
        </p:txBody>
      </p:sp>
      <p:sp>
        <p:nvSpPr>
          <p:cNvPr id="4" name="Shape 4"/>
          <p:cNvSpPr/>
          <p:nvPr>
            <p:ph type="body" idx="1"/>
          </p:nvPr>
        </p:nvSpPr>
        <p:spPr>
          <a:xfrm>
            <a:off x="457200" y="1600200"/>
            <a:ext cx="8229600" cy="5257800"/>
          </a:xfrm>
          <a:prstGeom prst="rect">
            <a:avLst/>
          </a:prstGeom>
          <a:ln w="12700">
            <a:miter lim="400000"/>
          </a:ln>
        </p:spPr>
        <p:txBody>
          <a:bodyPr lIns="45719" rIns="45719"/>
          <a:lstStyle/>
          <a:p>
            <a:p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CD7C11"/>
          </a:solidFill>
          <a:effectLst>
            <a:outerShdw sx="100000" sy="100000" kx="0" ky="0" algn="b" rotWithShape="0" blurRad="12700" dist="25400" dir="2700000">
              <a:srgbClr val="DDDDDD"/>
            </a:outerShdw>
          </a:effectLst>
          <a:uFillTx/>
          <a:latin typeface="Verdana"/>
          <a:ea typeface="Verdana"/>
          <a:cs typeface="Verdana"/>
          <a:sym typeface="Verdana"/>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CD7C11"/>
          </a:solidFill>
          <a:effectLst>
            <a:outerShdw sx="100000" sy="100000" kx="0" ky="0" algn="b" rotWithShape="0" blurRad="12700" dist="25400" dir="2700000">
              <a:srgbClr val="DDDDDD"/>
            </a:outerShdw>
          </a:effectLst>
          <a:uFillTx/>
          <a:latin typeface="Verdana"/>
          <a:ea typeface="Verdana"/>
          <a:cs typeface="Verdana"/>
          <a:sym typeface="Verdana"/>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CD7C11"/>
          </a:solidFill>
          <a:effectLst>
            <a:outerShdw sx="100000" sy="100000" kx="0" ky="0" algn="b" rotWithShape="0" blurRad="12700" dist="25400" dir="2700000">
              <a:srgbClr val="DDDDDD"/>
            </a:outerShdw>
          </a:effectLst>
          <a:uFillTx/>
          <a:latin typeface="Verdana"/>
          <a:ea typeface="Verdana"/>
          <a:cs typeface="Verdana"/>
          <a:sym typeface="Verdana"/>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CD7C11"/>
          </a:solidFill>
          <a:effectLst>
            <a:outerShdw sx="100000" sy="100000" kx="0" ky="0" algn="b" rotWithShape="0" blurRad="12700" dist="25400" dir="2700000">
              <a:srgbClr val="DDDDDD"/>
            </a:outerShdw>
          </a:effectLst>
          <a:uFillTx/>
          <a:latin typeface="Verdana"/>
          <a:ea typeface="Verdana"/>
          <a:cs typeface="Verdana"/>
          <a:sym typeface="Verdana"/>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CD7C11"/>
          </a:solidFill>
          <a:effectLst>
            <a:outerShdw sx="100000" sy="100000" kx="0" ky="0" algn="b" rotWithShape="0" blurRad="12700" dist="25400" dir="2700000">
              <a:srgbClr val="DDDDDD"/>
            </a:outerShdw>
          </a:effectLst>
          <a:uFillTx/>
          <a:latin typeface="Verdana"/>
          <a:ea typeface="Verdana"/>
          <a:cs typeface="Verdana"/>
          <a:sym typeface="Verdana"/>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CD7C11"/>
          </a:solidFill>
          <a:effectLst>
            <a:outerShdw sx="100000" sy="100000" kx="0" ky="0" algn="b" rotWithShape="0" blurRad="12700" dist="25400" dir="2700000">
              <a:srgbClr val="DDDDDD"/>
            </a:outerShdw>
          </a:effectLst>
          <a:uFillTx/>
          <a:latin typeface="Verdana"/>
          <a:ea typeface="Verdana"/>
          <a:cs typeface="Verdana"/>
          <a:sym typeface="Verdana"/>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CD7C11"/>
          </a:solidFill>
          <a:effectLst>
            <a:outerShdw sx="100000" sy="100000" kx="0" ky="0" algn="b" rotWithShape="0" blurRad="12700" dist="25400" dir="2700000">
              <a:srgbClr val="DDDDDD"/>
            </a:outerShdw>
          </a:effectLst>
          <a:uFillTx/>
          <a:latin typeface="Verdana"/>
          <a:ea typeface="Verdana"/>
          <a:cs typeface="Verdana"/>
          <a:sym typeface="Verdana"/>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CD7C11"/>
          </a:solidFill>
          <a:effectLst>
            <a:outerShdw sx="100000" sy="100000" kx="0" ky="0" algn="b" rotWithShape="0" blurRad="12700" dist="25400" dir="2700000">
              <a:srgbClr val="DDDDDD"/>
            </a:outerShdw>
          </a:effectLst>
          <a:uFillTx/>
          <a:latin typeface="Verdana"/>
          <a:ea typeface="Verdana"/>
          <a:cs typeface="Verdana"/>
          <a:sym typeface="Verdana"/>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CD7C11"/>
          </a:solidFill>
          <a:effectLst>
            <a:outerShdw sx="100000" sy="100000" kx="0" ky="0" algn="b" rotWithShape="0" blurRad="12700" dist="25400" dir="2700000">
              <a:srgbClr val="DDDDDD"/>
            </a:outerShdw>
          </a:effectLst>
          <a:uFillTx/>
          <a:latin typeface="Verdana"/>
          <a:ea typeface="Verdana"/>
          <a:cs typeface="Verdana"/>
          <a:sym typeface="Verdana"/>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CC9900"/>
          </a:solidFill>
          <a:effectLst>
            <a:outerShdw sx="100000" sy="100000" kx="0" ky="0" algn="b" rotWithShape="0" blurRad="12700" dist="25400" dir="2700000">
              <a:srgbClr val="DDDDDD"/>
            </a:outerShdw>
          </a:effectLst>
          <a:uFillTx/>
          <a:latin typeface="Verdana"/>
          <a:ea typeface="Verdana"/>
          <a:cs typeface="Verdana"/>
          <a:sym typeface="Verdana"/>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CC9900"/>
          </a:solidFill>
          <a:effectLst>
            <a:outerShdw sx="100000" sy="100000" kx="0" ky="0" algn="b" rotWithShape="0" blurRad="12700" dist="25400" dir="2700000">
              <a:srgbClr val="DDDDDD"/>
            </a:outerShdw>
          </a:effectLst>
          <a:uFillTx/>
          <a:latin typeface="Verdana"/>
          <a:ea typeface="Verdana"/>
          <a:cs typeface="Verdana"/>
          <a:sym typeface="Verdana"/>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CC9900"/>
          </a:solidFill>
          <a:effectLst>
            <a:outerShdw sx="100000" sy="100000" kx="0" ky="0" algn="b" rotWithShape="0" blurRad="12700" dist="25400" dir="2700000">
              <a:srgbClr val="DDDDDD"/>
            </a:outerShdw>
          </a:effectLst>
          <a:uFillTx/>
          <a:latin typeface="Verdana"/>
          <a:ea typeface="Verdana"/>
          <a:cs typeface="Verdana"/>
          <a:sym typeface="Verdana"/>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CC9900"/>
          </a:solidFill>
          <a:effectLst>
            <a:outerShdw sx="100000" sy="100000" kx="0" ky="0" algn="b" rotWithShape="0" blurRad="12700" dist="25400" dir="2700000">
              <a:srgbClr val="DDDDDD"/>
            </a:outerShdw>
          </a:effectLst>
          <a:uFillTx/>
          <a:latin typeface="Verdana"/>
          <a:ea typeface="Verdana"/>
          <a:cs typeface="Verdana"/>
          <a:sym typeface="Verdana"/>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CC9900"/>
          </a:solidFill>
          <a:effectLst>
            <a:outerShdw sx="100000" sy="100000" kx="0" ky="0" algn="b" rotWithShape="0" blurRad="12700" dist="25400" dir="2700000">
              <a:srgbClr val="DDDDDD"/>
            </a:outerShdw>
          </a:effectLst>
          <a:uFillTx/>
          <a:latin typeface="Verdana"/>
          <a:ea typeface="Verdana"/>
          <a:cs typeface="Verdana"/>
          <a:sym typeface="Verdana"/>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CC9900"/>
          </a:solidFill>
          <a:effectLst>
            <a:outerShdw sx="100000" sy="100000" kx="0" ky="0" algn="b" rotWithShape="0" blurRad="12700" dist="25400" dir="2700000">
              <a:srgbClr val="DDDDDD"/>
            </a:outerShdw>
          </a:effectLst>
          <a:uFillTx/>
          <a:latin typeface="Verdana"/>
          <a:ea typeface="Verdana"/>
          <a:cs typeface="Verdana"/>
          <a:sym typeface="Verdana"/>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CC9900"/>
          </a:solidFill>
          <a:effectLst>
            <a:outerShdw sx="100000" sy="100000" kx="0" ky="0" algn="b" rotWithShape="0" blurRad="12700" dist="25400" dir="2700000">
              <a:srgbClr val="DDDDDD"/>
            </a:outerShdw>
          </a:effectLst>
          <a:uFillTx/>
          <a:latin typeface="Verdana"/>
          <a:ea typeface="Verdana"/>
          <a:cs typeface="Verdana"/>
          <a:sym typeface="Verdana"/>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CC9900"/>
          </a:solidFill>
          <a:effectLst>
            <a:outerShdw sx="100000" sy="100000" kx="0" ky="0" algn="b" rotWithShape="0" blurRad="12700" dist="25400" dir="2700000">
              <a:srgbClr val="DDDDDD"/>
            </a:outerShdw>
          </a:effectLst>
          <a:uFillTx/>
          <a:latin typeface="Verdana"/>
          <a:ea typeface="Verdana"/>
          <a:cs typeface="Verdana"/>
          <a:sym typeface="Verdana"/>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CC9900"/>
          </a:solidFill>
          <a:effectLst>
            <a:outerShdw sx="100000" sy="100000" kx="0" ky="0" algn="b" rotWithShape="0" blurRad="12700" dist="25400" dir="2700000">
              <a:srgbClr val="DDDDDD"/>
            </a:outerShdw>
          </a:effectLst>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chart" Target="../charts/char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mmfaculty.fullerton.edu/lester/writings/letters.jpg" TargetMode="External"/><Relationship Id="rId3" Type="http://schemas.openxmlformats.org/officeDocument/2006/relationships/image" Target="../media/image10.jpeg"/><Relationship Id="rId4" Type="http://schemas.openxmlformats.org/officeDocument/2006/relationships/image" Target="../media/image1.png"/><Relationship Id="rId5" Type="http://schemas.openxmlformats.org/officeDocument/2006/relationships/image" Target="../media/image3.jpe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3.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2.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3.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3.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jpeg"/><Relationship Id="rId4" Type="http://schemas.openxmlformats.org/officeDocument/2006/relationships/image" Target="../media/image9.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8.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6.png"/><Relationship Id="rId6" Type="http://schemas.openxmlformats.org/officeDocument/2006/relationships/image" Target="../media/image2.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2.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6.png"/><Relationship Id="rId4" Type="http://schemas.openxmlformats.org/officeDocument/2006/relationships/image" Target="../media/image2.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9.pn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30.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th.nus.edu.sg/aslaksen/pictures/Astrolabe-s.jpg" TargetMode="External"/><Relationship Id="rId3" Type="http://schemas.openxmlformats.org/officeDocument/2006/relationships/image" Target="../media/image19.jpe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2.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6.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20.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 Id="rId4" Type="http://schemas.openxmlformats.org/officeDocument/2006/relationships/image" Target="../media/image6.png"/><Relationship Id="rId5" Type="http://schemas.openxmlformats.org/officeDocument/2006/relationships/image" Target="../media/image2.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jpeg"/><Relationship Id="rId4" Type="http://schemas.openxmlformats.org/officeDocument/2006/relationships/image" Target="../media/image6.png"/><Relationship Id="rId5" Type="http://schemas.openxmlformats.org/officeDocument/2006/relationships/image" Target="../media/image2.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 Id="rId3" Type="http://schemas.openxmlformats.org/officeDocument/2006/relationships/image" Target="../media/image3.jpeg"/><Relationship Id="rId4" Type="http://schemas.openxmlformats.org/officeDocument/2006/relationships/image" Target="../media/image46.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25.jpe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unc.edu/courses/span004/Goldhand.jpg" TargetMode="External"/><Relationship Id="rId3" Type="http://schemas.openxmlformats.org/officeDocument/2006/relationships/image" Target="../media/image26.jpe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hyperlink" Target="http://webexhibits.org/calendars/i/aztec2.gif" TargetMode="External"/><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hyperlink" Target="http://www.fmch.ucla.edu/Collections/Images/Moche.jpg" TargetMode="External"/><Relationship Id="rId10" Type="http://schemas.openxmlformats.org/officeDocument/2006/relationships/image" Target="../media/image27.jpe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1.png"/><Relationship Id="rId6" Type="http://schemas.openxmlformats.org/officeDocument/2006/relationships/image" Target="../media/image5.jpe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 Id="rId3" Type="http://schemas.openxmlformats.org/officeDocument/2006/relationships/image" Target="../media/image5.png"/><Relationship Id="rId4" Type="http://schemas.openxmlformats.org/officeDocument/2006/relationships/image" Target="../media/image36.png"/><Relationship Id="rId5" Type="http://schemas.openxmlformats.org/officeDocument/2006/relationships/image" Target="../media/image54.png"/><Relationship Id="rId6" Type="http://schemas.openxmlformats.org/officeDocument/2006/relationships/image" Target="../media/image12.jpe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 Id="rId3"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6.jpeg"/><Relationship Id="rId6" Type="http://schemas.openxmlformats.org/officeDocument/2006/relationships/image" Target="../media/image10.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sldNum" sz="quarter" idx="2"/>
          </p:nvPr>
        </p:nvSpPr>
        <p:spPr>
          <a:xfrm>
            <a:off x="8940976" y="6534150"/>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0" name="Shape 60"/>
          <p:cNvSpPr/>
          <p:nvPr>
            <p:ph type="subTitle" sz="half" idx="1"/>
          </p:nvPr>
        </p:nvSpPr>
        <p:spPr>
          <a:xfrm>
            <a:off x="-1" y="3657600"/>
            <a:ext cx="9144002" cy="1600200"/>
          </a:xfrm>
          <a:prstGeom prst="rect">
            <a:avLst/>
          </a:prstGeom>
        </p:spPr>
        <p:txBody>
          <a:bodyPr/>
          <a:lstStyle/>
          <a:p>
            <a:pPr>
              <a:defRPr>
                <a:solidFill>
                  <a:srgbClr val="A5BE2E"/>
                </a:solidFill>
              </a:defRPr>
            </a:pPr>
            <a:r>
              <a:t>Patterns of Interregional Unity</a:t>
            </a:r>
          </a:p>
          <a:p>
            <a:pPr>
              <a:defRPr>
                <a:solidFill>
                  <a:srgbClr val="A5BE2E"/>
                </a:solidFill>
              </a:defRPr>
            </a:pPr>
            <a:r>
              <a:t>300 – 1500 C.E.</a:t>
            </a:r>
          </a:p>
        </p:txBody>
      </p:sp>
      <p:sp>
        <p:nvSpPr>
          <p:cNvPr id="61" name="Shape 61"/>
          <p:cNvSpPr/>
          <p:nvPr>
            <p:ph type="ctrTitle"/>
          </p:nvPr>
        </p:nvSpPr>
        <p:spPr>
          <a:xfrm>
            <a:off x="685800" y="2057400"/>
            <a:ext cx="7772400" cy="1470025"/>
          </a:xfrm>
          <a:prstGeom prst="rect">
            <a:avLst/>
          </a:prstGeom>
        </p:spPr>
        <p:txBody>
          <a:bodyPr/>
          <a:lstStyle/>
          <a:p>
            <a:pPr>
              <a:defRPr b="1">
                <a:solidFill>
                  <a:srgbClr val="CC9900"/>
                </a:solidFill>
              </a:defRPr>
            </a:pPr>
            <a:r>
              <a:t>Big Era Five</a:t>
            </a:r>
            <a:r>
              <a:rPr>
                <a:solidFill>
                  <a:srgbClr val="CD7C11"/>
                </a:solidFill>
              </a:rPr>
              <a:t>  </a:t>
            </a:r>
          </a:p>
        </p:txBody>
      </p:sp>
      <p:pic>
        <p:nvPicPr>
          <p:cNvPr id="62" name="slide0001_image004.jpg"/>
          <p:cNvPicPr>
            <a:picLocks noChangeAspect="1"/>
          </p:cNvPicPr>
          <p:nvPr/>
        </p:nvPicPr>
        <p:blipFill>
          <a:blip r:embed="rId2">
            <a:extLst/>
          </a:blip>
          <a:stretch>
            <a:fillRect/>
          </a:stretch>
        </p:blipFill>
        <p:spPr>
          <a:xfrm>
            <a:off x="2743200" y="381000"/>
            <a:ext cx="3733800" cy="104457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62"/>
                                        </p:tgtEl>
                                        <p:attrNameLst>
                                          <p:attrName>style.visibility</p:attrName>
                                        </p:attrNameLst>
                                      </p:cBhvr>
                                      <p:to>
                                        <p:strVal val="visible"/>
                                      </p:to>
                                    </p:set>
                                    <p:animEffect filter="dissolve" transition="in">
                                      <p:cBhvr>
                                        <p:cTn id="7" dur="1000"/>
                                        <p:tgtEl>
                                          <p:spTgt spid="62"/>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61"/>
                                        </p:tgtEl>
                                        <p:attrNameLst>
                                          <p:attrName>style.visibility</p:attrName>
                                        </p:attrNameLst>
                                      </p:cBhvr>
                                      <p:to>
                                        <p:strVal val="visible"/>
                                      </p:to>
                                    </p:set>
                                    <p:animEffect filter="dissolve" transition="in">
                                      <p:cBhvr>
                                        <p:cTn id="11" dur="1000"/>
                                        <p:tgtEl>
                                          <p:spTgt spid="61"/>
                                        </p:tgtEl>
                                      </p:cBhvr>
                                    </p:animEffect>
                                  </p:childTnLst>
                                </p:cTn>
                              </p:par>
                            </p:childTnLst>
                          </p:cTn>
                        </p:par>
                        <p:par>
                          <p:cTn id="12" fill="hold">
                            <p:stCondLst>
                              <p:cond delay="2000"/>
                            </p:stCondLst>
                            <p:childTnLst>
                              <p:par>
                                <p:cTn id="13" presetClass="entr" nodeType="afterEffect" presetID="9" grpId="3" fill="hold">
                                  <p:stCondLst>
                                    <p:cond delay="0"/>
                                  </p:stCondLst>
                                  <p:iterate type="el" backwards="0">
                                    <p:tmAbs val="0"/>
                                  </p:iterate>
                                  <p:childTnLst>
                                    <p:set>
                                      <p:cBhvr>
                                        <p:cTn id="14" fill="hold"/>
                                        <p:tgtEl>
                                          <p:spTgt spid="60">
                                            <p:bg/>
                                          </p:spTgt>
                                        </p:tgtEl>
                                        <p:attrNameLst>
                                          <p:attrName>style.visibility</p:attrName>
                                        </p:attrNameLst>
                                      </p:cBhvr>
                                      <p:to>
                                        <p:strVal val="visible"/>
                                      </p:to>
                                    </p:set>
                                    <p:animEffect filter="dissolve" transition="in">
                                      <p:cBhvr>
                                        <p:cTn id="15" dur="1000"/>
                                        <p:tgtEl>
                                          <p:spTgt spid="60">
                                            <p:bg/>
                                          </p:spTgt>
                                        </p:tgtEl>
                                      </p:cBhvr>
                                    </p:animEffect>
                                  </p:childTnLst>
                                </p:cTn>
                              </p:par>
                              <p:par>
                                <p:cTn id="16" presetClass="entr" nodeType="withEffect" presetSubtype="0" presetID="9" grpId="3" fill="hold">
                                  <p:stCondLst>
                                    <p:cond delay="0"/>
                                  </p:stCondLst>
                                  <p:iterate type="el" backwards="0">
                                    <p:tmAbs val="0"/>
                                  </p:iterate>
                                  <p:childTnLst>
                                    <p:set>
                                      <p:cBhvr>
                                        <p:cTn id="17" fill="hold"/>
                                        <p:tgtEl>
                                          <p:spTgt spid="60">
                                            <p:txEl>
                                              <p:pRg st="0" end="0"/>
                                            </p:txEl>
                                          </p:spTgt>
                                        </p:tgtEl>
                                        <p:attrNameLst>
                                          <p:attrName>style.visibility</p:attrName>
                                        </p:attrNameLst>
                                      </p:cBhvr>
                                      <p:to>
                                        <p:strVal val="visible"/>
                                      </p:to>
                                    </p:set>
                                    <p:animEffect filter="dissolve" transition="in">
                                      <p:cBhvr>
                                        <p:cTn id="18" dur="1000"/>
                                        <p:tgtEl>
                                          <p:spTgt spid="60">
                                            <p:txEl>
                                              <p:pRg st="0" end="0"/>
                                            </p:txEl>
                                          </p:spTgt>
                                        </p:tgtEl>
                                      </p:cBhvr>
                                    </p:animEffect>
                                  </p:childTnLst>
                                </p:cTn>
                              </p:par>
                            </p:childTnLst>
                          </p:cTn>
                        </p:par>
                        <p:par>
                          <p:cTn id="19" fill="hold">
                            <p:stCondLst>
                              <p:cond delay="3000"/>
                            </p:stCondLst>
                            <p:childTnLst>
                              <p:par>
                                <p:cTn id="20" presetClass="entr" nodeType="afterEffect" presetID="9" grpId="3" fill="hold">
                                  <p:stCondLst>
                                    <p:cond delay="0"/>
                                  </p:stCondLst>
                                  <p:iterate type="el" backwards="0">
                                    <p:tmAbs val="0"/>
                                  </p:iterate>
                                  <p:childTnLst>
                                    <p:set>
                                      <p:cBhvr>
                                        <p:cTn id="21" fill="hold"/>
                                        <p:tgtEl>
                                          <p:spTgt spid="60">
                                            <p:txEl>
                                              <p:pRg st="1" end="1"/>
                                            </p:txEl>
                                          </p:spTgt>
                                        </p:tgtEl>
                                        <p:attrNameLst>
                                          <p:attrName>style.visibility</p:attrName>
                                        </p:attrNameLst>
                                      </p:cBhvr>
                                      <p:to>
                                        <p:strVal val="visible"/>
                                      </p:to>
                                    </p:set>
                                    <p:animEffect filter="dissolve" transition="in">
                                      <p:cBhvr>
                                        <p:cTn id="22" dur="1000"/>
                                        <p:tgtEl>
                                          <p:spTgt spid="6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 grpId="1"/>
      <p:bldP build="p" bldLvl="1" animBg="1" rev="0" advAuto="0" spid="60" grpId="3"/>
      <p:bldP build="whole" bldLvl="1" animBg="1" rev="0" advAuto="0" spid="61"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9" name="Shape 469"/>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70" name="image.pdf"/>
          <p:cNvPicPr>
            <a:picLocks noChangeAspect="1"/>
          </p:cNvPicPr>
          <p:nvPr/>
        </p:nvPicPr>
        <p:blipFill>
          <a:blip r:embed="rId2">
            <a:extLst/>
          </a:blip>
          <a:stretch>
            <a:fillRect/>
          </a:stretch>
        </p:blipFill>
        <p:spPr>
          <a:xfrm>
            <a:off x="10668000" y="7924800"/>
            <a:ext cx="77788" cy="152400"/>
          </a:xfrm>
          <a:prstGeom prst="rect">
            <a:avLst/>
          </a:prstGeom>
          <a:ln w="12700">
            <a:miter lim="400000"/>
          </a:ln>
        </p:spPr>
      </p:pic>
      <p:sp>
        <p:nvSpPr>
          <p:cNvPr id="471" name="Shape 471"/>
          <p:cNvSpPr/>
          <p:nvPr/>
        </p:nvSpPr>
        <p:spPr>
          <a:xfrm>
            <a:off x="228600" y="2895600"/>
            <a:ext cx="2438400" cy="303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b="1" sz="2400">
                <a:solidFill>
                  <a:srgbClr val="CD7C11"/>
                </a:solidFill>
                <a:effectLst>
                  <a:outerShdw sx="100000" sy="100000" kx="0" ky="0" algn="b" rotWithShape="0" blurRad="12700" dist="25400" dir="2700000">
                    <a:srgbClr val="DDDDDD"/>
                  </a:outerShdw>
                </a:effectLst>
              </a:defRPr>
            </a:lvl1pPr>
          </a:lstStyle>
          <a:p>
            <a:pPr/>
            <a:r>
              <a:t>The population of the Americas was much smaller than the population of Afroeurasia.</a:t>
            </a:r>
          </a:p>
        </p:txBody>
      </p:sp>
      <p:grpSp>
        <p:nvGrpSpPr>
          <p:cNvPr id="501" name="Group 501"/>
          <p:cNvGrpSpPr/>
          <p:nvPr/>
        </p:nvGrpSpPr>
        <p:grpSpPr>
          <a:xfrm>
            <a:off x="2689445" y="570189"/>
            <a:ext cx="5872730" cy="4119745"/>
            <a:chOff x="-622853" y="-259229"/>
            <a:chExt cx="5872729" cy="4119743"/>
          </a:xfrm>
        </p:grpSpPr>
        <p:graphicFrame>
          <p:nvGraphicFramePr>
            <p:cNvPr id="472" name="Chart 472"/>
            <p:cNvGraphicFramePr/>
            <p:nvPr/>
          </p:nvGraphicFramePr>
          <p:xfrm>
            <a:off x="-622854" y="-259230"/>
            <a:ext cx="5872730" cy="4119744"/>
          </p:xfrm>
          <a:graphic xmlns:a="http://schemas.openxmlformats.org/drawingml/2006/main">
            <a:graphicData uri="http://schemas.openxmlformats.org/drawingml/2006/chart">
              <c:chart xmlns:c="http://schemas.openxmlformats.org/drawingml/2006/chart" r:id="rId3"/>
            </a:graphicData>
          </a:graphic>
        </p:graphicFrame>
        <p:grpSp>
          <p:nvGrpSpPr>
            <p:cNvPr id="478" name="Group 478"/>
            <p:cNvGrpSpPr/>
            <p:nvPr/>
          </p:nvGrpSpPr>
          <p:grpSpPr>
            <a:xfrm>
              <a:off x="3961677" y="3080171"/>
              <a:ext cx="1217952" cy="408906"/>
              <a:chOff x="0" y="0"/>
              <a:chExt cx="1217950" cy="408905"/>
            </a:xfrm>
          </p:grpSpPr>
          <p:pic>
            <p:nvPicPr>
              <p:cNvPr id="473" name="image.pdf"/>
              <p:cNvPicPr>
                <a:picLocks noChangeAspect="1"/>
              </p:cNvPicPr>
              <p:nvPr/>
            </p:nvPicPr>
            <p:blipFill>
              <a:blip r:embed="rId2">
                <a:extLst/>
              </a:blip>
              <a:stretch>
                <a:fillRect/>
              </a:stretch>
            </p:blipFill>
            <p:spPr>
              <a:xfrm>
                <a:off x="925642" y="0"/>
                <a:ext cx="292309" cy="408906"/>
              </a:xfrm>
              <a:prstGeom prst="rect">
                <a:avLst/>
              </a:prstGeom>
              <a:ln w="12700" cap="flat">
                <a:noFill/>
                <a:miter lim="400000"/>
              </a:ln>
              <a:effectLst/>
            </p:spPr>
          </p:pic>
          <p:pic>
            <p:nvPicPr>
              <p:cNvPr id="474" name="image.pdf"/>
              <p:cNvPicPr>
                <a:picLocks noChangeAspect="1"/>
              </p:cNvPicPr>
              <p:nvPr/>
            </p:nvPicPr>
            <p:blipFill>
              <a:blip r:embed="rId2">
                <a:extLst/>
              </a:blip>
              <a:stretch>
                <a:fillRect/>
              </a:stretch>
            </p:blipFill>
            <p:spPr>
              <a:xfrm>
                <a:off x="682052" y="-1"/>
                <a:ext cx="292309" cy="383600"/>
              </a:xfrm>
              <a:prstGeom prst="rect">
                <a:avLst/>
              </a:prstGeom>
              <a:ln w="12700" cap="flat">
                <a:noFill/>
                <a:miter lim="400000"/>
              </a:ln>
              <a:effectLst/>
            </p:spPr>
          </p:pic>
          <p:pic>
            <p:nvPicPr>
              <p:cNvPr id="475" name="image.pdf"/>
              <p:cNvPicPr>
                <a:picLocks noChangeAspect="1"/>
              </p:cNvPicPr>
              <p:nvPr/>
            </p:nvPicPr>
            <p:blipFill>
              <a:blip r:embed="rId2">
                <a:extLst/>
              </a:blip>
              <a:stretch>
                <a:fillRect/>
              </a:stretch>
            </p:blipFill>
            <p:spPr>
              <a:xfrm>
                <a:off x="0" y="63933"/>
                <a:ext cx="243591" cy="319666"/>
              </a:xfrm>
              <a:prstGeom prst="rect">
                <a:avLst/>
              </a:prstGeom>
              <a:ln w="12700" cap="flat">
                <a:noFill/>
                <a:miter lim="400000"/>
              </a:ln>
              <a:effectLst/>
            </p:spPr>
          </p:pic>
          <p:pic>
            <p:nvPicPr>
              <p:cNvPr id="476" name="image.pdf"/>
              <p:cNvPicPr>
                <a:picLocks noChangeAspect="1"/>
              </p:cNvPicPr>
              <p:nvPr/>
            </p:nvPicPr>
            <p:blipFill>
              <a:blip r:embed="rId2">
                <a:extLst/>
              </a:blip>
              <a:stretch>
                <a:fillRect/>
              </a:stretch>
            </p:blipFill>
            <p:spPr>
              <a:xfrm>
                <a:off x="194872" y="63933"/>
                <a:ext cx="243591" cy="319666"/>
              </a:xfrm>
              <a:prstGeom prst="rect">
                <a:avLst/>
              </a:prstGeom>
              <a:ln w="12700" cap="flat">
                <a:noFill/>
                <a:miter lim="400000"/>
              </a:ln>
              <a:effectLst/>
            </p:spPr>
          </p:pic>
          <p:pic>
            <p:nvPicPr>
              <p:cNvPr id="477" name="image.pdf"/>
              <p:cNvPicPr>
                <a:picLocks noChangeAspect="1"/>
              </p:cNvPicPr>
              <p:nvPr/>
            </p:nvPicPr>
            <p:blipFill>
              <a:blip r:embed="rId2">
                <a:extLst/>
              </a:blip>
              <a:stretch>
                <a:fillRect/>
              </a:stretch>
            </p:blipFill>
            <p:spPr>
              <a:xfrm>
                <a:off x="389744" y="6659"/>
                <a:ext cx="318698" cy="376940"/>
              </a:xfrm>
              <a:prstGeom prst="rect">
                <a:avLst/>
              </a:prstGeom>
              <a:ln w="12700" cap="flat">
                <a:noFill/>
                <a:miter lim="400000"/>
              </a:ln>
              <a:effectLst/>
            </p:spPr>
          </p:pic>
        </p:grpSp>
        <p:grpSp>
          <p:nvGrpSpPr>
            <p:cNvPr id="484" name="Group 484"/>
            <p:cNvGrpSpPr/>
            <p:nvPr/>
          </p:nvGrpSpPr>
          <p:grpSpPr>
            <a:xfrm>
              <a:off x="2792444" y="3144104"/>
              <a:ext cx="1217952" cy="281040"/>
              <a:chOff x="0" y="0"/>
              <a:chExt cx="1217950" cy="281039"/>
            </a:xfrm>
          </p:grpSpPr>
          <p:pic>
            <p:nvPicPr>
              <p:cNvPr id="479" name="image.pdf"/>
              <p:cNvPicPr>
                <a:picLocks noChangeAspect="1"/>
              </p:cNvPicPr>
              <p:nvPr/>
            </p:nvPicPr>
            <p:blipFill>
              <a:blip r:embed="rId2">
                <a:extLst/>
              </a:blip>
              <a:stretch>
                <a:fillRect/>
              </a:stretch>
            </p:blipFill>
            <p:spPr>
              <a:xfrm>
                <a:off x="925642" y="0"/>
                <a:ext cx="292309" cy="281040"/>
              </a:xfrm>
              <a:prstGeom prst="rect">
                <a:avLst/>
              </a:prstGeom>
              <a:ln w="12700" cap="flat">
                <a:noFill/>
                <a:miter lim="400000"/>
              </a:ln>
              <a:effectLst/>
            </p:spPr>
          </p:pic>
          <p:pic>
            <p:nvPicPr>
              <p:cNvPr id="480" name="image.pdf"/>
              <p:cNvPicPr>
                <a:picLocks noChangeAspect="1"/>
              </p:cNvPicPr>
              <p:nvPr/>
            </p:nvPicPr>
            <p:blipFill>
              <a:blip r:embed="rId2">
                <a:extLst/>
              </a:blip>
              <a:stretch>
                <a:fillRect/>
              </a:stretch>
            </p:blipFill>
            <p:spPr>
              <a:xfrm>
                <a:off x="682052" y="-1"/>
                <a:ext cx="292309" cy="263648"/>
              </a:xfrm>
              <a:prstGeom prst="rect">
                <a:avLst/>
              </a:prstGeom>
              <a:ln w="12700" cap="flat">
                <a:noFill/>
                <a:miter lim="400000"/>
              </a:ln>
              <a:effectLst/>
            </p:spPr>
          </p:pic>
          <p:pic>
            <p:nvPicPr>
              <p:cNvPr id="481" name="image.pdf"/>
              <p:cNvPicPr>
                <a:picLocks noChangeAspect="1"/>
              </p:cNvPicPr>
              <p:nvPr/>
            </p:nvPicPr>
            <p:blipFill>
              <a:blip r:embed="rId2">
                <a:extLst/>
              </a:blip>
              <a:stretch>
                <a:fillRect/>
              </a:stretch>
            </p:blipFill>
            <p:spPr>
              <a:xfrm>
                <a:off x="0" y="43941"/>
                <a:ext cx="243591" cy="219706"/>
              </a:xfrm>
              <a:prstGeom prst="rect">
                <a:avLst/>
              </a:prstGeom>
              <a:ln w="12700" cap="flat">
                <a:noFill/>
                <a:miter lim="400000"/>
              </a:ln>
              <a:effectLst/>
            </p:spPr>
          </p:pic>
          <p:pic>
            <p:nvPicPr>
              <p:cNvPr id="482" name="image.pdf"/>
              <p:cNvPicPr>
                <a:picLocks noChangeAspect="1"/>
              </p:cNvPicPr>
              <p:nvPr/>
            </p:nvPicPr>
            <p:blipFill>
              <a:blip r:embed="rId2">
                <a:extLst/>
              </a:blip>
              <a:stretch>
                <a:fillRect/>
              </a:stretch>
            </p:blipFill>
            <p:spPr>
              <a:xfrm>
                <a:off x="194872" y="43941"/>
                <a:ext cx="243591" cy="219706"/>
              </a:xfrm>
              <a:prstGeom prst="rect">
                <a:avLst/>
              </a:prstGeom>
              <a:ln w="12700" cap="flat">
                <a:noFill/>
                <a:miter lim="400000"/>
              </a:ln>
              <a:effectLst/>
            </p:spPr>
          </p:pic>
          <p:pic>
            <p:nvPicPr>
              <p:cNvPr id="483" name="image.pdf"/>
              <p:cNvPicPr>
                <a:picLocks noChangeAspect="1"/>
              </p:cNvPicPr>
              <p:nvPr/>
            </p:nvPicPr>
            <p:blipFill>
              <a:blip r:embed="rId2">
                <a:extLst/>
              </a:blip>
              <a:stretch>
                <a:fillRect/>
              </a:stretch>
            </p:blipFill>
            <p:spPr>
              <a:xfrm>
                <a:off x="389744" y="4577"/>
                <a:ext cx="318698" cy="259070"/>
              </a:xfrm>
              <a:prstGeom prst="rect">
                <a:avLst/>
              </a:prstGeom>
              <a:ln w="12700" cap="flat">
                <a:noFill/>
                <a:miter lim="400000"/>
              </a:ln>
              <a:effectLst/>
            </p:spPr>
          </p:pic>
        </p:grpSp>
        <p:grpSp>
          <p:nvGrpSpPr>
            <p:cNvPr id="490" name="Group 490"/>
            <p:cNvGrpSpPr/>
            <p:nvPr/>
          </p:nvGrpSpPr>
          <p:grpSpPr>
            <a:xfrm>
              <a:off x="1720647" y="3208037"/>
              <a:ext cx="1120516" cy="217107"/>
              <a:chOff x="0" y="0"/>
              <a:chExt cx="1120514" cy="217106"/>
            </a:xfrm>
          </p:grpSpPr>
          <p:pic>
            <p:nvPicPr>
              <p:cNvPr id="485" name="image.pdf"/>
              <p:cNvPicPr>
                <a:picLocks noChangeAspect="1"/>
              </p:cNvPicPr>
              <p:nvPr/>
            </p:nvPicPr>
            <p:blipFill>
              <a:blip r:embed="rId2">
                <a:extLst/>
              </a:blip>
              <a:stretch>
                <a:fillRect/>
              </a:stretch>
            </p:blipFill>
            <p:spPr>
              <a:xfrm>
                <a:off x="851591" y="0"/>
                <a:ext cx="268924" cy="217107"/>
              </a:xfrm>
              <a:prstGeom prst="rect">
                <a:avLst/>
              </a:prstGeom>
              <a:ln w="12700" cap="flat">
                <a:noFill/>
                <a:miter lim="400000"/>
              </a:ln>
              <a:effectLst/>
            </p:spPr>
          </p:pic>
          <p:pic>
            <p:nvPicPr>
              <p:cNvPr id="486" name="image.pdf"/>
              <p:cNvPicPr>
                <a:picLocks noChangeAspect="1"/>
              </p:cNvPicPr>
              <p:nvPr/>
            </p:nvPicPr>
            <p:blipFill>
              <a:blip r:embed="rId2">
                <a:extLst/>
              </a:blip>
              <a:stretch>
                <a:fillRect/>
              </a:stretch>
            </p:blipFill>
            <p:spPr>
              <a:xfrm>
                <a:off x="627488" y="0"/>
                <a:ext cx="268924" cy="203670"/>
              </a:xfrm>
              <a:prstGeom prst="rect">
                <a:avLst/>
              </a:prstGeom>
              <a:ln w="12700" cap="flat">
                <a:noFill/>
                <a:miter lim="400000"/>
              </a:ln>
              <a:effectLst/>
            </p:spPr>
          </p:pic>
          <p:pic>
            <p:nvPicPr>
              <p:cNvPr id="487" name="image.pdf"/>
              <p:cNvPicPr>
                <a:picLocks noChangeAspect="1"/>
              </p:cNvPicPr>
              <p:nvPr/>
            </p:nvPicPr>
            <p:blipFill>
              <a:blip r:embed="rId2">
                <a:extLst/>
              </a:blip>
              <a:stretch>
                <a:fillRect/>
              </a:stretch>
            </p:blipFill>
            <p:spPr>
              <a:xfrm>
                <a:off x="0" y="33944"/>
                <a:ext cx="224103" cy="169726"/>
              </a:xfrm>
              <a:prstGeom prst="rect">
                <a:avLst/>
              </a:prstGeom>
              <a:ln w="12700" cap="flat">
                <a:noFill/>
                <a:miter lim="400000"/>
              </a:ln>
              <a:effectLst/>
            </p:spPr>
          </p:pic>
          <p:pic>
            <p:nvPicPr>
              <p:cNvPr id="488" name="image.pdf"/>
              <p:cNvPicPr>
                <a:picLocks noChangeAspect="1"/>
              </p:cNvPicPr>
              <p:nvPr/>
            </p:nvPicPr>
            <p:blipFill>
              <a:blip r:embed="rId2">
                <a:extLst/>
              </a:blip>
              <a:stretch>
                <a:fillRect/>
              </a:stretch>
            </p:blipFill>
            <p:spPr>
              <a:xfrm>
                <a:off x="179282" y="33944"/>
                <a:ext cx="224104" cy="169726"/>
              </a:xfrm>
              <a:prstGeom prst="rect">
                <a:avLst/>
              </a:prstGeom>
              <a:ln w="12700" cap="flat">
                <a:noFill/>
                <a:miter lim="400000"/>
              </a:ln>
              <a:effectLst/>
            </p:spPr>
          </p:pic>
          <p:pic>
            <p:nvPicPr>
              <p:cNvPr id="489" name="image.pdf"/>
              <p:cNvPicPr>
                <a:picLocks noChangeAspect="1"/>
              </p:cNvPicPr>
              <p:nvPr/>
            </p:nvPicPr>
            <p:blipFill>
              <a:blip r:embed="rId2">
                <a:extLst/>
              </a:blip>
              <a:stretch>
                <a:fillRect/>
              </a:stretch>
            </p:blipFill>
            <p:spPr>
              <a:xfrm>
                <a:off x="358564" y="3535"/>
                <a:ext cx="293203" cy="200135"/>
              </a:xfrm>
              <a:prstGeom prst="rect">
                <a:avLst/>
              </a:prstGeom>
              <a:ln w="12700" cap="flat">
                <a:noFill/>
                <a:miter lim="400000"/>
              </a:ln>
              <a:effectLst/>
            </p:spPr>
          </p:pic>
        </p:grpSp>
        <p:grpSp>
          <p:nvGrpSpPr>
            <p:cNvPr id="496" name="Group 496"/>
            <p:cNvGrpSpPr/>
            <p:nvPr/>
          </p:nvGrpSpPr>
          <p:grpSpPr>
            <a:xfrm>
              <a:off x="697569" y="3208037"/>
              <a:ext cx="1071797" cy="217107"/>
              <a:chOff x="0" y="0"/>
              <a:chExt cx="1071796" cy="217106"/>
            </a:xfrm>
          </p:grpSpPr>
          <p:pic>
            <p:nvPicPr>
              <p:cNvPr id="491" name="image.pdf"/>
              <p:cNvPicPr>
                <a:picLocks noChangeAspect="1"/>
              </p:cNvPicPr>
              <p:nvPr/>
            </p:nvPicPr>
            <p:blipFill>
              <a:blip r:embed="rId2">
                <a:extLst/>
              </a:blip>
              <a:stretch>
                <a:fillRect/>
              </a:stretch>
            </p:blipFill>
            <p:spPr>
              <a:xfrm>
                <a:off x="814565" y="0"/>
                <a:ext cx="257232" cy="217107"/>
              </a:xfrm>
              <a:prstGeom prst="rect">
                <a:avLst/>
              </a:prstGeom>
              <a:ln w="12700" cap="flat">
                <a:noFill/>
                <a:miter lim="400000"/>
              </a:ln>
              <a:effectLst/>
            </p:spPr>
          </p:pic>
          <p:pic>
            <p:nvPicPr>
              <p:cNvPr id="492" name="image.pdf"/>
              <p:cNvPicPr>
                <a:picLocks noChangeAspect="1"/>
              </p:cNvPicPr>
              <p:nvPr/>
            </p:nvPicPr>
            <p:blipFill>
              <a:blip r:embed="rId2">
                <a:extLst/>
              </a:blip>
              <a:stretch>
                <a:fillRect/>
              </a:stretch>
            </p:blipFill>
            <p:spPr>
              <a:xfrm>
                <a:off x="600206" y="0"/>
                <a:ext cx="257232" cy="203670"/>
              </a:xfrm>
              <a:prstGeom prst="rect">
                <a:avLst/>
              </a:prstGeom>
              <a:ln w="12700" cap="flat">
                <a:noFill/>
                <a:miter lim="400000"/>
              </a:ln>
              <a:effectLst/>
            </p:spPr>
          </p:pic>
          <p:pic>
            <p:nvPicPr>
              <p:cNvPr id="493" name="image.pdf"/>
              <p:cNvPicPr>
                <a:picLocks noChangeAspect="1"/>
              </p:cNvPicPr>
              <p:nvPr/>
            </p:nvPicPr>
            <p:blipFill>
              <a:blip r:embed="rId2">
                <a:extLst/>
              </a:blip>
              <a:stretch>
                <a:fillRect/>
              </a:stretch>
            </p:blipFill>
            <p:spPr>
              <a:xfrm>
                <a:off x="0" y="33944"/>
                <a:ext cx="214360" cy="169726"/>
              </a:xfrm>
              <a:prstGeom prst="rect">
                <a:avLst/>
              </a:prstGeom>
              <a:ln w="12700" cap="flat">
                <a:noFill/>
                <a:miter lim="400000"/>
              </a:ln>
              <a:effectLst/>
            </p:spPr>
          </p:pic>
          <p:pic>
            <p:nvPicPr>
              <p:cNvPr id="494" name="image.pdf"/>
              <p:cNvPicPr>
                <a:picLocks noChangeAspect="1"/>
              </p:cNvPicPr>
              <p:nvPr/>
            </p:nvPicPr>
            <p:blipFill>
              <a:blip r:embed="rId2">
                <a:extLst/>
              </a:blip>
              <a:stretch>
                <a:fillRect/>
              </a:stretch>
            </p:blipFill>
            <p:spPr>
              <a:xfrm>
                <a:off x="171487" y="33944"/>
                <a:ext cx="214360" cy="169726"/>
              </a:xfrm>
              <a:prstGeom prst="rect">
                <a:avLst/>
              </a:prstGeom>
              <a:ln w="12700" cap="flat">
                <a:noFill/>
                <a:miter lim="400000"/>
              </a:ln>
              <a:effectLst/>
            </p:spPr>
          </p:pic>
          <p:pic>
            <p:nvPicPr>
              <p:cNvPr id="495" name="image.pdf"/>
              <p:cNvPicPr>
                <a:picLocks noChangeAspect="1"/>
              </p:cNvPicPr>
              <p:nvPr/>
            </p:nvPicPr>
            <p:blipFill>
              <a:blip r:embed="rId2">
                <a:extLst/>
              </a:blip>
              <a:stretch>
                <a:fillRect/>
              </a:stretch>
            </p:blipFill>
            <p:spPr>
              <a:xfrm>
                <a:off x="342974" y="3535"/>
                <a:ext cx="280455" cy="200135"/>
              </a:xfrm>
              <a:prstGeom prst="rect">
                <a:avLst/>
              </a:prstGeom>
              <a:ln w="12700" cap="flat">
                <a:noFill/>
                <a:miter lim="400000"/>
              </a:ln>
              <a:effectLst/>
            </p:spPr>
          </p:pic>
        </p:grpSp>
        <p:grpSp>
          <p:nvGrpSpPr>
            <p:cNvPr id="500" name="Group 500"/>
            <p:cNvGrpSpPr/>
            <p:nvPr/>
          </p:nvGrpSpPr>
          <p:grpSpPr>
            <a:xfrm>
              <a:off x="15516" y="3271970"/>
              <a:ext cx="708443" cy="185141"/>
              <a:chOff x="0" y="0"/>
              <a:chExt cx="708441" cy="185139"/>
            </a:xfrm>
          </p:grpSpPr>
          <p:pic>
            <p:nvPicPr>
              <p:cNvPr id="497" name="image.pdf"/>
              <p:cNvPicPr>
                <a:picLocks noChangeAspect="1"/>
              </p:cNvPicPr>
              <p:nvPr/>
            </p:nvPicPr>
            <p:blipFill>
              <a:blip r:embed="rId2">
                <a:extLst/>
              </a:blip>
              <a:stretch>
                <a:fillRect/>
              </a:stretch>
            </p:blipFill>
            <p:spPr>
              <a:xfrm>
                <a:off x="-1" y="28130"/>
                <a:ext cx="243592" cy="157010"/>
              </a:xfrm>
              <a:prstGeom prst="rect">
                <a:avLst/>
              </a:prstGeom>
              <a:ln w="12700" cap="flat">
                <a:noFill/>
                <a:miter lim="400000"/>
              </a:ln>
              <a:effectLst/>
            </p:spPr>
          </p:pic>
          <p:pic>
            <p:nvPicPr>
              <p:cNvPr id="498" name="image.pdf"/>
              <p:cNvPicPr>
                <a:picLocks noChangeAspect="1"/>
              </p:cNvPicPr>
              <p:nvPr/>
            </p:nvPicPr>
            <p:blipFill>
              <a:blip r:embed="rId2">
                <a:extLst/>
              </a:blip>
              <a:stretch>
                <a:fillRect/>
              </a:stretch>
            </p:blipFill>
            <p:spPr>
              <a:xfrm>
                <a:off x="194872" y="28130"/>
                <a:ext cx="243591" cy="157010"/>
              </a:xfrm>
              <a:prstGeom prst="rect">
                <a:avLst/>
              </a:prstGeom>
              <a:ln w="12700" cap="flat">
                <a:noFill/>
                <a:miter lim="400000"/>
              </a:ln>
              <a:effectLst/>
            </p:spPr>
          </p:pic>
          <p:pic>
            <p:nvPicPr>
              <p:cNvPr id="499" name="image.pdf"/>
              <p:cNvPicPr>
                <a:picLocks noChangeAspect="1"/>
              </p:cNvPicPr>
              <p:nvPr/>
            </p:nvPicPr>
            <p:blipFill>
              <a:blip r:embed="rId2">
                <a:extLst/>
              </a:blip>
              <a:stretch>
                <a:fillRect/>
              </a:stretch>
            </p:blipFill>
            <p:spPr>
              <a:xfrm>
                <a:off x="389744" y="0"/>
                <a:ext cx="318698" cy="185140"/>
              </a:xfrm>
              <a:prstGeom prst="rect">
                <a:avLst/>
              </a:prstGeom>
              <a:ln w="12700" cap="flat">
                <a:noFill/>
                <a:miter lim="400000"/>
              </a:ln>
              <a:effectLst/>
            </p:spPr>
          </p:pic>
        </p:grpSp>
      </p:grpSp>
      <p:grpSp>
        <p:nvGrpSpPr>
          <p:cNvPr id="524" name="Group 524"/>
          <p:cNvGrpSpPr/>
          <p:nvPr/>
        </p:nvGrpSpPr>
        <p:grpSpPr>
          <a:xfrm>
            <a:off x="457200" y="457199"/>
            <a:ext cx="923925" cy="1150179"/>
            <a:chOff x="0" y="0"/>
            <a:chExt cx="923925" cy="1150177"/>
          </a:xfrm>
        </p:grpSpPr>
        <p:grpSp>
          <p:nvGrpSpPr>
            <p:cNvPr id="504" name="Group 504"/>
            <p:cNvGrpSpPr/>
            <p:nvPr/>
          </p:nvGrpSpPr>
          <p:grpSpPr>
            <a:xfrm>
              <a:off x="0" y="0"/>
              <a:ext cx="923925" cy="1150178"/>
              <a:chOff x="0" y="0"/>
              <a:chExt cx="923925" cy="1150177"/>
            </a:xfrm>
          </p:grpSpPr>
          <p:sp>
            <p:nvSpPr>
              <p:cNvPr id="502" name="Shape 502"/>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Population</a:t>
                </a:r>
              </a:p>
            </p:txBody>
          </p:sp>
          <p:sp>
            <p:nvSpPr>
              <p:cNvPr id="503" name="Shape 503"/>
              <p:cNvSpPr/>
              <p:nvPr/>
            </p:nvSpPr>
            <p:spPr>
              <a:xfrm>
                <a:off x="0" y="0"/>
                <a:ext cx="923925" cy="923193"/>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508" name="Group 508"/>
            <p:cNvGrpSpPr/>
            <p:nvPr/>
          </p:nvGrpSpPr>
          <p:grpSpPr>
            <a:xfrm>
              <a:off x="301558" y="175846"/>
              <a:ext cx="331808" cy="265602"/>
              <a:chOff x="0" y="0"/>
              <a:chExt cx="331806" cy="265600"/>
            </a:xfrm>
          </p:grpSpPr>
          <p:sp>
            <p:nvSpPr>
              <p:cNvPr id="505" name="Shape 505"/>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06" name="Shape 506"/>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07" name="Shape 507"/>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517" name="Group 517"/>
            <p:cNvGrpSpPr/>
            <p:nvPr/>
          </p:nvGrpSpPr>
          <p:grpSpPr>
            <a:xfrm>
              <a:off x="83409" y="452437"/>
              <a:ext cx="752524" cy="265602"/>
              <a:chOff x="0" y="0"/>
              <a:chExt cx="752522" cy="265600"/>
            </a:xfrm>
          </p:grpSpPr>
          <p:grpSp>
            <p:nvGrpSpPr>
              <p:cNvPr id="512" name="Group 512"/>
              <p:cNvGrpSpPr/>
              <p:nvPr/>
            </p:nvGrpSpPr>
            <p:grpSpPr>
              <a:xfrm>
                <a:off x="-1" y="0"/>
                <a:ext cx="332724" cy="265601"/>
                <a:chOff x="0" y="0"/>
                <a:chExt cx="332722" cy="265600"/>
              </a:xfrm>
            </p:grpSpPr>
            <p:sp>
              <p:nvSpPr>
                <p:cNvPr id="509" name="Shape 509"/>
                <p:cNvSpPr/>
                <p:nvPr/>
              </p:nvSpPr>
              <p:spPr>
                <a:xfrm>
                  <a:off x="0" y="0"/>
                  <a:ext cx="332723"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10" name="Shape 510"/>
                <p:cNvSpPr/>
                <p:nvPr/>
              </p:nvSpPr>
              <p:spPr>
                <a:xfrm>
                  <a:off x="82927" y="12118"/>
                  <a:ext cx="45511"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11" name="Shape 511"/>
                <p:cNvSpPr/>
                <p:nvPr/>
              </p:nvSpPr>
              <p:spPr>
                <a:xfrm>
                  <a:off x="203274" y="12118"/>
                  <a:ext cx="45510"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516" name="Group 516"/>
              <p:cNvGrpSpPr/>
              <p:nvPr/>
            </p:nvGrpSpPr>
            <p:grpSpPr>
              <a:xfrm>
                <a:off x="420715" y="0"/>
                <a:ext cx="331808" cy="265601"/>
                <a:chOff x="0" y="0"/>
                <a:chExt cx="331806" cy="265600"/>
              </a:xfrm>
            </p:grpSpPr>
            <p:sp>
              <p:nvSpPr>
                <p:cNvPr id="513" name="Shape 513"/>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14" name="Shape 514"/>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15" name="Shape 515"/>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grpSp>
          <p:nvGrpSpPr>
            <p:cNvPr id="523" name="Group 523"/>
            <p:cNvGrpSpPr/>
            <p:nvPr/>
          </p:nvGrpSpPr>
          <p:grpSpPr>
            <a:xfrm>
              <a:off x="196883" y="256442"/>
              <a:ext cx="526834" cy="377337"/>
              <a:chOff x="0" y="0"/>
              <a:chExt cx="526833" cy="377336"/>
            </a:xfrm>
          </p:grpSpPr>
          <p:sp>
            <p:nvSpPr>
              <p:cNvPr id="518" name="Shape 518"/>
              <p:cNvSpPr/>
              <p:nvPr/>
            </p:nvSpPr>
            <p:spPr>
              <a:xfrm rot="5400000">
                <a:off x="119869" y="124966"/>
                <a:ext cx="178595" cy="12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519" name="Shape 519"/>
              <p:cNvSpPr/>
              <p:nvPr/>
            </p:nvSpPr>
            <p:spPr>
              <a:xfrm flipH="1" rot="16200000">
                <a:off x="235360" y="132299"/>
                <a:ext cx="178595" cy="108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520" name="Shape 520"/>
              <p:cNvSpPr/>
              <p:nvPr/>
            </p:nvSpPr>
            <p:spPr>
              <a:xfrm>
                <a:off x="216315" y="0"/>
                <a:ext cx="108868" cy="97082"/>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521" name="Shape 521"/>
              <p:cNvSpPr/>
              <p:nvPr/>
            </p:nvSpPr>
            <p:spPr>
              <a:xfrm>
                <a:off x="0"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522" name="Shape 522"/>
              <p:cNvSpPr/>
              <p:nvPr/>
            </p:nvSpPr>
            <p:spPr>
              <a:xfrm>
                <a:off x="417966"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grpSp>
      <p:grpSp>
        <p:nvGrpSpPr>
          <p:cNvPr id="527" name="Group 527"/>
          <p:cNvGrpSpPr/>
          <p:nvPr/>
        </p:nvGrpSpPr>
        <p:grpSpPr>
          <a:xfrm>
            <a:off x="3352800" y="2254249"/>
            <a:ext cx="4419600" cy="1684994"/>
            <a:chOff x="0" y="0"/>
            <a:chExt cx="4419600" cy="1684992"/>
          </a:xfrm>
        </p:grpSpPr>
        <p:sp>
          <p:nvSpPr>
            <p:cNvPr id="525" name="Shape 525"/>
            <p:cNvSpPr/>
            <p:nvPr/>
          </p:nvSpPr>
          <p:spPr>
            <a:xfrm>
              <a:off x="0" y="0"/>
              <a:ext cx="2514600"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600">
                  <a:latin typeface="+mn-lt"/>
                  <a:ea typeface="+mn-ea"/>
                  <a:cs typeface="+mn-cs"/>
                  <a:sym typeface="Arial"/>
                </a:defRPr>
              </a:lvl1pPr>
            </a:lstStyle>
            <a:p>
              <a:pPr/>
              <a:r>
                <a:t>World Population</a:t>
              </a:r>
            </a:p>
          </p:txBody>
        </p:sp>
        <p:sp>
          <p:nvSpPr>
            <p:cNvPr id="526" name="Shape 526"/>
            <p:cNvSpPr/>
            <p:nvPr/>
          </p:nvSpPr>
          <p:spPr>
            <a:xfrm>
              <a:off x="0" y="1371600"/>
              <a:ext cx="4419600"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b="1" sz="1600">
                  <a:latin typeface="+mn-lt"/>
                  <a:ea typeface="+mn-ea"/>
                  <a:cs typeface="+mn-cs"/>
                  <a:sym typeface="Arial"/>
                </a:defRPr>
              </a:lvl1pPr>
            </a:lstStyle>
            <a:p>
              <a:pPr/>
              <a:r>
                <a:t>American Population</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471"/>
                                        </p:tgtEl>
                                        <p:attrNameLst>
                                          <p:attrName>style.visibility</p:attrName>
                                        </p:attrNameLst>
                                      </p:cBhvr>
                                      <p:to>
                                        <p:strVal val="visible"/>
                                      </p:to>
                                    </p:set>
                                    <p:animEffect filter="dissolve" transition="in">
                                      <p:cBhvr>
                                        <p:cTn id="7" dur="1000"/>
                                        <p:tgtEl>
                                          <p:spTgt spid="471"/>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501"/>
                                        </p:tgtEl>
                                        <p:attrNameLst>
                                          <p:attrName>style.visibility</p:attrName>
                                        </p:attrNameLst>
                                      </p:cBhvr>
                                      <p:to>
                                        <p:strVal val="visible"/>
                                      </p:to>
                                    </p:set>
                                    <p:animEffect filter="dissolve" transition="in">
                                      <p:cBhvr>
                                        <p:cTn id="11" dur="1000"/>
                                        <p:tgtEl>
                                          <p:spTgt spid="501"/>
                                        </p:tgtEl>
                                      </p:cBhvr>
                                    </p:animEffect>
                                  </p:childTnLst>
                                </p:cTn>
                              </p:par>
                            </p:childTnLst>
                          </p:cTn>
                        </p:par>
                        <p:par>
                          <p:cTn id="12" fill="hold">
                            <p:stCondLst>
                              <p:cond delay="2000"/>
                            </p:stCondLst>
                            <p:childTnLst>
                              <p:par>
                                <p:cTn id="13" presetClass="entr" nodeType="afterEffect" presetID="9" grpId="3" fill="hold">
                                  <p:stCondLst>
                                    <p:cond delay="0"/>
                                  </p:stCondLst>
                                  <p:iterate type="el" backwards="0">
                                    <p:tmAbs val="0"/>
                                  </p:iterate>
                                  <p:childTnLst>
                                    <p:set>
                                      <p:cBhvr>
                                        <p:cTn id="14" fill="hold"/>
                                        <p:tgtEl>
                                          <p:spTgt spid="527"/>
                                        </p:tgtEl>
                                        <p:attrNameLst>
                                          <p:attrName>style.visibility</p:attrName>
                                        </p:attrNameLst>
                                      </p:cBhvr>
                                      <p:to>
                                        <p:strVal val="visible"/>
                                      </p:to>
                                    </p:set>
                                    <p:animEffect filter="dissolve" transition="in">
                                      <p:cBhvr>
                                        <p:cTn id="15" dur="1000"/>
                                        <p:tgtEl>
                                          <p:spTgt spid="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1" grpId="1"/>
      <p:bldP build="whole" bldLvl="1" animBg="1" rev="0" advAuto="0" spid="527" grpId="3"/>
      <p:bldP build="whole" bldLvl="1" animBg="1" rev="0" advAuto="0" spid="501"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9" name="Shape 529"/>
          <p:cNvSpPr/>
          <p:nvPr>
            <p:ph type="sldNum" sz="quarter" idx="2"/>
          </p:nvPr>
        </p:nvSpPr>
        <p:spPr>
          <a:xfrm>
            <a:off x="8855288" y="6534150"/>
            <a:ext cx="28871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32" name="Group 532"/>
          <p:cNvGrpSpPr/>
          <p:nvPr/>
        </p:nvGrpSpPr>
        <p:grpSpPr>
          <a:xfrm>
            <a:off x="457200" y="3581400"/>
            <a:ext cx="3657600" cy="2133600"/>
            <a:chOff x="0" y="0"/>
            <a:chExt cx="3657600" cy="2133600"/>
          </a:xfrm>
        </p:grpSpPr>
        <p:sp>
          <p:nvSpPr>
            <p:cNvPr id="530" name="Shape 530"/>
            <p:cNvSpPr/>
            <p:nvPr/>
          </p:nvSpPr>
          <p:spPr>
            <a:xfrm>
              <a:off x="0" y="0"/>
              <a:ext cx="3657600" cy="2133600"/>
            </a:xfrm>
            <a:prstGeom prst="wedgeEllipseCallout">
              <a:avLst>
                <a:gd name="adj1" fmla="val 95227"/>
                <a:gd name="adj2" fmla="val 12426"/>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1000"/>
                </a:spcBef>
                <a:defRPr sz="2400">
                  <a:latin typeface="+mn-lt"/>
                  <a:ea typeface="+mn-ea"/>
                  <a:cs typeface="+mn-cs"/>
                  <a:sym typeface="Arial"/>
                </a:defRPr>
              </a:pPr>
            </a:p>
          </p:txBody>
        </p:sp>
        <p:sp>
          <p:nvSpPr>
            <p:cNvPr id="531" name="Shape 531"/>
            <p:cNvSpPr/>
            <p:nvPr/>
          </p:nvSpPr>
          <p:spPr>
            <a:xfrm>
              <a:off x="535601" y="137065"/>
              <a:ext cx="2586398" cy="18594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1400"/>
                </a:spcBef>
                <a:defRPr sz="2400">
                  <a:solidFill>
                    <a:srgbClr val="0A56A4"/>
                  </a:solidFill>
                  <a:latin typeface="+mn-lt"/>
                  <a:ea typeface="+mn-ea"/>
                  <a:cs typeface="+mn-cs"/>
                  <a:sym typeface="Arial"/>
                </a:defRPr>
              </a:lvl1pPr>
            </a:lstStyle>
            <a:p>
              <a:pPr/>
              <a:r>
                <a:t>Less than 40 million people were spread over two huge continents.</a:t>
              </a:r>
            </a:p>
          </p:txBody>
        </p:sp>
      </p:grpSp>
      <p:pic>
        <p:nvPicPr>
          <p:cNvPr id="533" name="earth_anim.png"/>
          <p:cNvPicPr>
            <a:picLocks noChangeAspect="1"/>
          </p:cNvPicPr>
          <p:nvPr/>
        </p:nvPicPr>
        <p:blipFill>
          <a:blip r:embed="rId2">
            <a:extLst/>
          </a:blip>
          <a:stretch>
            <a:fillRect/>
          </a:stretch>
        </p:blipFill>
        <p:spPr>
          <a:xfrm>
            <a:off x="5943600" y="3894137"/>
            <a:ext cx="1828800" cy="1828801"/>
          </a:xfrm>
          <a:prstGeom prst="rect">
            <a:avLst/>
          </a:prstGeom>
          <a:ln w="12700">
            <a:miter lim="400000"/>
          </a:ln>
        </p:spPr>
      </p:pic>
      <p:pic>
        <p:nvPicPr>
          <p:cNvPr id="534" name="mundo-front.jpg"/>
          <p:cNvPicPr>
            <a:picLocks noChangeAspect="1"/>
          </p:cNvPicPr>
          <p:nvPr/>
        </p:nvPicPr>
        <p:blipFill>
          <a:blip r:embed="rId3">
            <a:extLst/>
          </a:blip>
          <a:stretch>
            <a:fillRect/>
          </a:stretch>
        </p:blipFill>
        <p:spPr>
          <a:xfrm>
            <a:off x="5943600" y="3894137"/>
            <a:ext cx="1828800" cy="1820863"/>
          </a:xfrm>
          <a:prstGeom prst="rect">
            <a:avLst/>
          </a:prstGeom>
          <a:ln w="12700">
            <a:miter lim="400000"/>
          </a:ln>
        </p:spPr>
      </p:pic>
      <p:grpSp>
        <p:nvGrpSpPr>
          <p:cNvPr id="537" name="Group 537"/>
          <p:cNvGrpSpPr/>
          <p:nvPr/>
        </p:nvGrpSpPr>
        <p:grpSpPr>
          <a:xfrm>
            <a:off x="5029200" y="457200"/>
            <a:ext cx="3657600" cy="2438400"/>
            <a:chOff x="0" y="0"/>
            <a:chExt cx="3657600" cy="2438400"/>
          </a:xfrm>
        </p:grpSpPr>
        <p:sp>
          <p:nvSpPr>
            <p:cNvPr id="535" name="Shape 535"/>
            <p:cNvSpPr/>
            <p:nvPr/>
          </p:nvSpPr>
          <p:spPr>
            <a:xfrm>
              <a:off x="0" y="0"/>
              <a:ext cx="3657600" cy="2438400"/>
            </a:xfrm>
            <a:prstGeom prst="wedgeEllipseCallout">
              <a:avLst>
                <a:gd name="adj1" fmla="val -88"/>
                <a:gd name="adj2" fmla="val 84764"/>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1000"/>
                </a:spcBef>
                <a:defRPr sz="2400">
                  <a:solidFill>
                    <a:srgbClr val="0A56A4"/>
                  </a:solidFill>
                  <a:latin typeface="+mn-lt"/>
                  <a:ea typeface="+mn-ea"/>
                  <a:cs typeface="+mn-cs"/>
                  <a:sym typeface="Arial"/>
                </a:defRPr>
              </a:pPr>
            </a:p>
          </p:txBody>
        </p:sp>
        <p:sp>
          <p:nvSpPr>
            <p:cNvPr id="536" name="Shape 536"/>
            <p:cNvSpPr/>
            <p:nvPr/>
          </p:nvSpPr>
          <p:spPr>
            <a:xfrm>
              <a:off x="535601" y="111665"/>
              <a:ext cx="2586398" cy="2215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1400"/>
                </a:spcBef>
                <a:defRPr sz="2400">
                  <a:solidFill>
                    <a:srgbClr val="0A56A4"/>
                  </a:solidFill>
                  <a:latin typeface="+mn-lt"/>
                  <a:ea typeface="+mn-ea"/>
                  <a:cs typeface="+mn-cs"/>
                  <a:sym typeface="Arial"/>
                </a:defRPr>
              </a:lvl1pPr>
            </a:lstStyle>
            <a:p>
              <a:pPr/>
              <a:r>
                <a:t>As a result, cultural exchange in the Americas was less extensive than in Afroeurasia.</a:t>
              </a:r>
            </a:p>
          </p:txBody>
        </p:sp>
      </p:grpSp>
      <p:grpSp>
        <p:nvGrpSpPr>
          <p:cNvPr id="540" name="Group 540"/>
          <p:cNvGrpSpPr/>
          <p:nvPr/>
        </p:nvGrpSpPr>
        <p:grpSpPr>
          <a:xfrm>
            <a:off x="1828800" y="914400"/>
            <a:ext cx="3048000" cy="2667000"/>
            <a:chOff x="0" y="0"/>
            <a:chExt cx="3048000" cy="2667000"/>
          </a:xfrm>
        </p:grpSpPr>
        <p:sp>
          <p:nvSpPr>
            <p:cNvPr id="538" name="Shape 538"/>
            <p:cNvSpPr/>
            <p:nvPr/>
          </p:nvSpPr>
          <p:spPr>
            <a:xfrm>
              <a:off x="0" y="0"/>
              <a:ext cx="3048000" cy="2667000"/>
            </a:xfrm>
            <a:prstGeom prst="wedgeEllipseCallout">
              <a:avLst>
                <a:gd name="adj1" fmla="val 85417"/>
                <a:gd name="adj2" fmla="val 67917"/>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1000"/>
                </a:spcBef>
                <a:defRPr sz="2400">
                  <a:solidFill>
                    <a:srgbClr val="0A56A4"/>
                  </a:solidFill>
                  <a:latin typeface="+mn-lt"/>
                  <a:ea typeface="+mn-ea"/>
                  <a:cs typeface="+mn-cs"/>
                  <a:sym typeface="Arial"/>
                </a:defRPr>
              </a:pPr>
            </a:p>
          </p:txBody>
        </p:sp>
        <p:sp>
          <p:nvSpPr>
            <p:cNvPr id="539" name="Shape 539"/>
            <p:cNvSpPr/>
            <p:nvPr/>
          </p:nvSpPr>
          <p:spPr>
            <a:xfrm>
              <a:off x="446334" y="225965"/>
              <a:ext cx="2155332" cy="2215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1400"/>
                </a:spcBef>
                <a:defRPr sz="2400">
                  <a:solidFill>
                    <a:srgbClr val="0A56A4"/>
                  </a:solidFill>
                  <a:latin typeface="+mn-lt"/>
                  <a:ea typeface="+mn-ea"/>
                  <a:cs typeface="+mn-cs"/>
                  <a:sym typeface="Arial"/>
                </a:defRPr>
              </a:lvl1pPr>
            </a:lstStyle>
            <a:p>
              <a:pPr/>
              <a:r>
                <a:t>40 million equals the population of Spain or Colombia today!</a:t>
              </a:r>
            </a:p>
          </p:txBody>
        </p:sp>
      </p:grpSp>
      <p:grpSp>
        <p:nvGrpSpPr>
          <p:cNvPr id="563" name="Group 563"/>
          <p:cNvGrpSpPr/>
          <p:nvPr/>
        </p:nvGrpSpPr>
        <p:grpSpPr>
          <a:xfrm>
            <a:off x="457200" y="457199"/>
            <a:ext cx="923925" cy="1150179"/>
            <a:chOff x="0" y="0"/>
            <a:chExt cx="923925" cy="1150177"/>
          </a:xfrm>
        </p:grpSpPr>
        <p:grpSp>
          <p:nvGrpSpPr>
            <p:cNvPr id="543" name="Group 543"/>
            <p:cNvGrpSpPr/>
            <p:nvPr/>
          </p:nvGrpSpPr>
          <p:grpSpPr>
            <a:xfrm>
              <a:off x="0" y="0"/>
              <a:ext cx="923925" cy="1150178"/>
              <a:chOff x="0" y="0"/>
              <a:chExt cx="923925" cy="1150177"/>
            </a:xfrm>
          </p:grpSpPr>
          <p:sp>
            <p:nvSpPr>
              <p:cNvPr id="541" name="Shape 541"/>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Population</a:t>
                </a:r>
              </a:p>
            </p:txBody>
          </p:sp>
          <p:sp>
            <p:nvSpPr>
              <p:cNvPr id="542" name="Shape 542"/>
              <p:cNvSpPr/>
              <p:nvPr/>
            </p:nvSpPr>
            <p:spPr>
              <a:xfrm>
                <a:off x="0" y="0"/>
                <a:ext cx="923925" cy="923193"/>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547" name="Group 547"/>
            <p:cNvGrpSpPr/>
            <p:nvPr/>
          </p:nvGrpSpPr>
          <p:grpSpPr>
            <a:xfrm>
              <a:off x="301558" y="175846"/>
              <a:ext cx="331808" cy="265602"/>
              <a:chOff x="0" y="0"/>
              <a:chExt cx="331806" cy="265600"/>
            </a:xfrm>
          </p:grpSpPr>
          <p:sp>
            <p:nvSpPr>
              <p:cNvPr id="544" name="Shape 544"/>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45" name="Shape 545"/>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46" name="Shape 546"/>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556" name="Group 556"/>
            <p:cNvGrpSpPr/>
            <p:nvPr/>
          </p:nvGrpSpPr>
          <p:grpSpPr>
            <a:xfrm>
              <a:off x="83409" y="452437"/>
              <a:ext cx="752524" cy="265602"/>
              <a:chOff x="0" y="0"/>
              <a:chExt cx="752522" cy="265600"/>
            </a:xfrm>
          </p:grpSpPr>
          <p:grpSp>
            <p:nvGrpSpPr>
              <p:cNvPr id="551" name="Group 551"/>
              <p:cNvGrpSpPr/>
              <p:nvPr/>
            </p:nvGrpSpPr>
            <p:grpSpPr>
              <a:xfrm>
                <a:off x="-1" y="0"/>
                <a:ext cx="332724" cy="265601"/>
                <a:chOff x="0" y="0"/>
                <a:chExt cx="332722" cy="265600"/>
              </a:xfrm>
            </p:grpSpPr>
            <p:sp>
              <p:nvSpPr>
                <p:cNvPr id="548" name="Shape 548"/>
                <p:cNvSpPr/>
                <p:nvPr/>
              </p:nvSpPr>
              <p:spPr>
                <a:xfrm>
                  <a:off x="0" y="0"/>
                  <a:ext cx="332723"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49" name="Shape 549"/>
                <p:cNvSpPr/>
                <p:nvPr/>
              </p:nvSpPr>
              <p:spPr>
                <a:xfrm>
                  <a:off x="82927" y="12118"/>
                  <a:ext cx="45511"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50" name="Shape 550"/>
                <p:cNvSpPr/>
                <p:nvPr/>
              </p:nvSpPr>
              <p:spPr>
                <a:xfrm>
                  <a:off x="203274" y="12118"/>
                  <a:ext cx="45510"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555" name="Group 555"/>
              <p:cNvGrpSpPr/>
              <p:nvPr/>
            </p:nvGrpSpPr>
            <p:grpSpPr>
              <a:xfrm>
                <a:off x="420715" y="0"/>
                <a:ext cx="331808" cy="265601"/>
                <a:chOff x="0" y="0"/>
                <a:chExt cx="331806" cy="265600"/>
              </a:xfrm>
            </p:grpSpPr>
            <p:sp>
              <p:nvSpPr>
                <p:cNvPr id="552" name="Shape 552"/>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53" name="Shape 553"/>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54" name="Shape 554"/>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grpSp>
          <p:nvGrpSpPr>
            <p:cNvPr id="562" name="Group 562"/>
            <p:cNvGrpSpPr/>
            <p:nvPr/>
          </p:nvGrpSpPr>
          <p:grpSpPr>
            <a:xfrm>
              <a:off x="196883" y="256442"/>
              <a:ext cx="526834" cy="377337"/>
              <a:chOff x="0" y="0"/>
              <a:chExt cx="526833" cy="377336"/>
            </a:xfrm>
          </p:grpSpPr>
          <p:sp>
            <p:nvSpPr>
              <p:cNvPr id="557" name="Shape 557"/>
              <p:cNvSpPr/>
              <p:nvPr/>
            </p:nvSpPr>
            <p:spPr>
              <a:xfrm rot="5400000">
                <a:off x="119869" y="124966"/>
                <a:ext cx="178595" cy="12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558" name="Shape 558"/>
              <p:cNvSpPr/>
              <p:nvPr/>
            </p:nvSpPr>
            <p:spPr>
              <a:xfrm flipH="1" rot="16200000">
                <a:off x="235360" y="132299"/>
                <a:ext cx="178595" cy="108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559" name="Shape 559"/>
              <p:cNvSpPr/>
              <p:nvPr/>
            </p:nvSpPr>
            <p:spPr>
              <a:xfrm>
                <a:off x="216315" y="0"/>
                <a:ext cx="108868" cy="97082"/>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560" name="Shape 560"/>
              <p:cNvSpPr/>
              <p:nvPr/>
            </p:nvSpPr>
            <p:spPr>
              <a:xfrm>
                <a:off x="0"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561" name="Shape 561"/>
              <p:cNvSpPr/>
              <p:nvPr/>
            </p:nvSpPr>
            <p:spPr>
              <a:xfrm>
                <a:off x="417966"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534"/>
                                        </p:tgtEl>
                                        <p:attrNameLst>
                                          <p:attrName>style.visibility</p:attrName>
                                        </p:attrNameLst>
                                      </p:cBhvr>
                                      <p:to>
                                        <p:strVal val="visible"/>
                                      </p:to>
                                    </p:set>
                                    <p:animEffect filter="dissolve" transition="in">
                                      <p:cBhvr>
                                        <p:cTn id="7" dur="1000"/>
                                        <p:tgtEl>
                                          <p:spTgt spid="534"/>
                                        </p:tgtEl>
                                      </p:cBhvr>
                                    </p:animEffect>
                                  </p:childTnLst>
                                </p:cTn>
                              </p:par>
                            </p:childTnLst>
                          </p:cTn>
                        </p:par>
                        <p:par>
                          <p:cTn id="8" fill="hold">
                            <p:stCondLst>
                              <p:cond delay="1000"/>
                            </p:stCondLst>
                            <p:childTnLst>
                              <p:par>
                                <p:cTn id="9" presetClass="entr" nodeType="afterEffect" presetSubtype="0" presetID="1" grpId="2" fill="hold">
                                  <p:stCondLst>
                                    <p:cond delay="0"/>
                                  </p:stCondLst>
                                  <p:iterate type="el" backwards="0">
                                    <p:tmAbs val="0"/>
                                  </p:iterate>
                                  <p:childTnLst>
                                    <p:set>
                                      <p:cBhvr>
                                        <p:cTn id="10" fill="hold"/>
                                        <p:tgtEl>
                                          <p:spTgt spid="532"/>
                                        </p:tgtEl>
                                        <p:attrNameLst>
                                          <p:attrName>style.visibility</p:attrName>
                                        </p:attrNameLst>
                                      </p:cBhvr>
                                      <p:to>
                                        <p:strVal val="visible"/>
                                      </p:to>
                                    </p:set>
                                  </p:childTnLst>
                                </p:cTn>
                              </p:par>
                            </p:childTnLst>
                          </p:cTn>
                        </p:par>
                        <p:par>
                          <p:cTn id="11" fill="hold">
                            <p:stCondLst>
                              <p:cond delay="1000"/>
                            </p:stCondLst>
                            <p:childTnLst>
                              <p:par>
                                <p:cTn id="12" presetClass="entr" nodeType="afterEffect" presetSubtype="0" presetID="1" grpId="3" fill="hold">
                                  <p:stCondLst>
                                    <p:cond delay="2000"/>
                                  </p:stCondLst>
                                  <p:iterate type="el" backwards="0">
                                    <p:tmAbs val="0"/>
                                  </p:iterate>
                                  <p:childTnLst>
                                    <p:set>
                                      <p:cBhvr>
                                        <p:cTn id="13" fill="hold"/>
                                        <p:tgtEl>
                                          <p:spTgt spid="540"/>
                                        </p:tgtEl>
                                        <p:attrNameLst>
                                          <p:attrName>style.visibility</p:attrName>
                                        </p:attrNameLst>
                                      </p:cBhvr>
                                      <p:to>
                                        <p:strVal val="visible"/>
                                      </p:to>
                                    </p:set>
                                  </p:childTnLst>
                                </p:cTn>
                              </p:par>
                            </p:childTnLst>
                          </p:cTn>
                        </p:par>
                        <p:par>
                          <p:cTn id="14" fill="hold">
                            <p:stCondLst>
                              <p:cond delay="3000"/>
                            </p:stCondLst>
                            <p:childTnLst>
                              <p:par>
                                <p:cTn id="15" presetClass="entr" nodeType="afterEffect" presetSubtype="0" presetID="1" grpId="4" fill="hold">
                                  <p:stCondLst>
                                    <p:cond delay="2000"/>
                                  </p:stCondLst>
                                  <p:iterate type="el" backwards="0">
                                    <p:tmAbs val="0"/>
                                  </p:iterate>
                                  <p:childTnLst>
                                    <p:set>
                                      <p:cBhvr>
                                        <p:cTn id="16" fill="hold"/>
                                        <p:tgtEl>
                                          <p:spTgt spid="5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2" grpId="2"/>
      <p:bldP build="whole" bldLvl="1" animBg="1" rev="0" advAuto="0" spid="540" grpId="3"/>
      <p:bldP build="whole" bldLvl="1" animBg="1" rev="0" advAuto="0" spid="537" grpId="4"/>
      <p:bldP build="whole" bldLvl="1" animBg="1" rev="0" advAuto="0" spid="534"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5" name="Shape 565"/>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66" name="slide0051_image092.jpg"/>
          <p:cNvPicPr>
            <a:picLocks noChangeAspect="1"/>
          </p:cNvPicPr>
          <p:nvPr/>
        </p:nvPicPr>
        <p:blipFill>
          <a:blip r:embed="rId2">
            <a:extLst/>
          </a:blip>
          <a:stretch>
            <a:fillRect/>
          </a:stretch>
        </p:blipFill>
        <p:spPr>
          <a:xfrm>
            <a:off x="2590800" y="454025"/>
            <a:ext cx="6096000" cy="5260975"/>
          </a:xfrm>
          <a:prstGeom prst="rect">
            <a:avLst/>
          </a:prstGeom>
          <a:ln w="12700">
            <a:miter lim="400000"/>
          </a:ln>
        </p:spPr>
      </p:pic>
      <p:sp>
        <p:nvSpPr>
          <p:cNvPr id="567" name="Shape 567"/>
          <p:cNvSpPr/>
          <p:nvPr/>
        </p:nvSpPr>
        <p:spPr>
          <a:xfrm>
            <a:off x="3276600" y="609600"/>
            <a:ext cx="4186238" cy="28225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365760">
              <a:defRPr sz="8880">
                <a:ln w="1524">
                  <a:solidFill>
                    <a:srgbClr val="000000"/>
                  </a:solidFill>
                </a:ln>
                <a:latin typeface="Arial Black"/>
                <a:ea typeface="Arial Black"/>
                <a:cs typeface="Arial Black"/>
                <a:sym typeface="Arial Black"/>
              </a:defRPr>
            </a:lvl1pPr>
          </a:lstStyle>
          <a:p>
            <a:pPr/>
            <a:r>
              <a:t>Afroeurasia</a:t>
            </a:r>
          </a:p>
        </p:txBody>
      </p:sp>
      <p:grpSp>
        <p:nvGrpSpPr>
          <p:cNvPr id="590" name="Group 590"/>
          <p:cNvGrpSpPr/>
          <p:nvPr/>
        </p:nvGrpSpPr>
        <p:grpSpPr>
          <a:xfrm>
            <a:off x="457200" y="457199"/>
            <a:ext cx="923925" cy="1150179"/>
            <a:chOff x="0" y="0"/>
            <a:chExt cx="923925" cy="1150177"/>
          </a:xfrm>
        </p:grpSpPr>
        <p:grpSp>
          <p:nvGrpSpPr>
            <p:cNvPr id="570" name="Group 570"/>
            <p:cNvGrpSpPr/>
            <p:nvPr/>
          </p:nvGrpSpPr>
          <p:grpSpPr>
            <a:xfrm>
              <a:off x="0" y="0"/>
              <a:ext cx="923925" cy="1150178"/>
              <a:chOff x="0" y="0"/>
              <a:chExt cx="923925" cy="1150177"/>
            </a:xfrm>
          </p:grpSpPr>
          <p:sp>
            <p:nvSpPr>
              <p:cNvPr id="568" name="Shape 568"/>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Population</a:t>
                </a:r>
              </a:p>
            </p:txBody>
          </p:sp>
          <p:sp>
            <p:nvSpPr>
              <p:cNvPr id="569" name="Shape 569"/>
              <p:cNvSpPr/>
              <p:nvPr/>
            </p:nvSpPr>
            <p:spPr>
              <a:xfrm>
                <a:off x="0" y="0"/>
                <a:ext cx="923925" cy="923193"/>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574" name="Group 574"/>
            <p:cNvGrpSpPr/>
            <p:nvPr/>
          </p:nvGrpSpPr>
          <p:grpSpPr>
            <a:xfrm>
              <a:off x="301558" y="175846"/>
              <a:ext cx="331808" cy="265602"/>
              <a:chOff x="0" y="0"/>
              <a:chExt cx="331806" cy="265600"/>
            </a:xfrm>
          </p:grpSpPr>
          <p:sp>
            <p:nvSpPr>
              <p:cNvPr id="571" name="Shape 571"/>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72" name="Shape 572"/>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73" name="Shape 573"/>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583" name="Group 583"/>
            <p:cNvGrpSpPr/>
            <p:nvPr/>
          </p:nvGrpSpPr>
          <p:grpSpPr>
            <a:xfrm>
              <a:off x="83409" y="452437"/>
              <a:ext cx="752524" cy="265602"/>
              <a:chOff x="0" y="0"/>
              <a:chExt cx="752522" cy="265600"/>
            </a:xfrm>
          </p:grpSpPr>
          <p:grpSp>
            <p:nvGrpSpPr>
              <p:cNvPr id="578" name="Group 578"/>
              <p:cNvGrpSpPr/>
              <p:nvPr/>
            </p:nvGrpSpPr>
            <p:grpSpPr>
              <a:xfrm>
                <a:off x="-1" y="0"/>
                <a:ext cx="332724" cy="265601"/>
                <a:chOff x="0" y="0"/>
                <a:chExt cx="332722" cy="265600"/>
              </a:xfrm>
            </p:grpSpPr>
            <p:sp>
              <p:nvSpPr>
                <p:cNvPr id="575" name="Shape 575"/>
                <p:cNvSpPr/>
                <p:nvPr/>
              </p:nvSpPr>
              <p:spPr>
                <a:xfrm>
                  <a:off x="0" y="0"/>
                  <a:ext cx="332723"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76" name="Shape 576"/>
                <p:cNvSpPr/>
                <p:nvPr/>
              </p:nvSpPr>
              <p:spPr>
                <a:xfrm>
                  <a:off x="82927" y="12118"/>
                  <a:ext cx="45511"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77" name="Shape 577"/>
                <p:cNvSpPr/>
                <p:nvPr/>
              </p:nvSpPr>
              <p:spPr>
                <a:xfrm>
                  <a:off x="203274" y="12118"/>
                  <a:ext cx="45510"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582" name="Group 582"/>
              <p:cNvGrpSpPr/>
              <p:nvPr/>
            </p:nvGrpSpPr>
            <p:grpSpPr>
              <a:xfrm>
                <a:off x="420715" y="0"/>
                <a:ext cx="331808" cy="265601"/>
                <a:chOff x="0" y="0"/>
                <a:chExt cx="331806" cy="265600"/>
              </a:xfrm>
            </p:grpSpPr>
            <p:sp>
              <p:nvSpPr>
                <p:cNvPr id="579" name="Shape 579"/>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80" name="Shape 580"/>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581" name="Shape 581"/>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grpSp>
          <p:nvGrpSpPr>
            <p:cNvPr id="589" name="Group 589"/>
            <p:cNvGrpSpPr/>
            <p:nvPr/>
          </p:nvGrpSpPr>
          <p:grpSpPr>
            <a:xfrm>
              <a:off x="196883" y="256442"/>
              <a:ext cx="526834" cy="377337"/>
              <a:chOff x="0" y="0"/>
              <a:chExt cx="526833" cy="377336"/>
            </a:xfrm>
          </p:grpSpPr>
          <p:sp>
            <p:nvSpPr>
              <p:cNvPr id="584" name="Shape 584"/>
              <p:cNvSpPr/>
              <p:nvPr/>
            </p:nvSpPr>
            <p:spPr>
              <a:xfrm rot="5400000">
                <a:off x="119869" y="124966"/>
                <a:ext cx="178595" cy="12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585" name="Shape 585"/>
              <p:cNvSpPr/>
              <p:nvPr/>
            </p:nvSpPr>
            <p:spPr>
              <a:xfrm flipH="1" rot="16200000">
                <a:off x="235360" y="132299"/>
                <a:ext cx="178595" cy="108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586" name="Shape 586"/>
              <p:cNvSpPr/>
              <p:nvPr/>
            </p:nvSpPr>
            <p:spPr>
              <a:xfrm>
                <a:off x="216315" y="0"/>
                <a:ext cx="108868" cy="97082"/>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587" name="Shape 587"/>
              <p:cNvSpPr/>
              <p:nvPr/>
            </p:nvSpPr>
            <p:spPr>
              <a:xfrm>
                <a:off x="0"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588" name="Shape 588"/>
              <p:cNvSpPr/>
              <p:nvPr/>
            </p:nvSpPr>
            <p:spPr>
              <a:xfrm>
                <a:off x="417966"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grpSp>
      <p:pic>
        <p:nvPicPr>
          <p:cNvPr id="591" name="mundo-right.jpg"/>
          <p:cNvPicPr>
            <a:picLocks noChangeAspect="1"/>
          </p:cNvPicPr>
          <p:nvPr/>
        </p:nvPicPr>
        <p:blipFill>
          <a:blip r:embed="rId3">
            <a:extLst/>
          </a:blip>
          <a:stretch>
            <a:fillRect/>
          </a:stretch>
        </p:blipFill>
        <p:spPr>
          <a:xfrm rot="20700000">
            <a:off x="457200" y="4648200"/>
            <a:ext cx="1828800" cy="1820863"/>
          </a:xfrm>
          <a:prstGeom prst="rect">
            <a:avLst/>
          </a:prstGeom>
          <a:ln w="12700">
            <a:miter lim="400000"/>
          </a:ln>
        </p:spPr>
      </p:pic>
      <p:grpSp>
        <p:nvGrpSpPr>
          <p:cNvPr id="594" name="Group 594"/>
          <p:cNvGrpSpPr/>
          <p:nvPr/>
        </p:nvGrpSpPr>
        <p:grpSpPr>
          <a:xfrm>
            <a:off x="-88900" y="304800"/>
            <a:ext cx="3657600" cy="3124200"/>
            <a:chOff x="0" y="0"/>
            <a:chExt cx="3657600" cy="3124200"/>
          </a:xfrm>
        </p:grpSpPr>
        <p:sp>
          <p:nvSpPr>
            <p:cNvPr id="592" name="Shape 592"/>
            <p:cNvSpPr/>
            <p:nvPr/>
          </p:nvSpPr>
          <p:spPr>
            <a:xfrm>
              <a:off x="0" y="0"/>
              <a:ext cx="3657600" cy="3124200"/>
            </a:xfrm>
            <a:prstGeom prst="wedgeEllipseCallout">
              <a:avLst>
                <a:gd name="adj1" fmla="val -5120"/>
                <a:gd name="adj2" fmla="val 80486"/>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1000"/>
                </a:spcBef>
                <a:defRPr sz="2400">
                  <a:solidFill>
                    <a:srgbClr val="0A56A4"/>
                  </a:solidFill>
                  <a:latin typeface="+mn-lt"/>
                  <a:ea typeface="+mn-ea"/>
                  <a:cs typeface="+mn-cs"/>
                  <a:sym typeface="Arial"/>
                </a:defRPr>
              </a:pPr>
            </a:p>
          </p:txBody>
        </p:sp>
        <p:sp>
          <p:nvSpPr>
            <p:cNvPr id="593" name="Shape 593"/>
            <p:cNvSpPr/>
            <p:nvPr/>
          </p:nvSpPr>
          <p:spPr>
            <a:xfrm>
              <a:off x="535601" y="454565"/>
              <a:ext cx="2586398" cy="2215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1400"/>
                </a:spcBef>
                <a:defRPr sz="2400">
                  <a:solidFill>
                    <a:srgbClr val="0A56A4"/>
                  </a:solidFill>
                  <a:latin typeface="+mn-lt"/>
                  <a:ea typeface="+mn-ea"/>
                  <a:cs typeface="+mn-cs"/>
                  <a:sym typeface="Arial"/>
                </a:defRPr>
              </a:lvl1pPr>
            </a:lstStyle>
            <a:p>
              <a:pPr/>
              <a:r>
                <a:t>So, we’ll look at cultural exchange in Afroeurasia, and then return to the Americas later.</a:t>
              </a:r>
            </a:p>
          </p:txBody>
        </p:sp>
      </p:grpSp>
      <p:sp>
        <p:nvSpPr>
          <p:cNvPr id="595" name="Shape 595"/>
          <p:cNvSpPr/>
          <p:nvPr/>
        </p:nvSpPr>
        <p:spPr>
          <a:xfrm>
            <a:off x="2667000" y="5713729"/>
            <a:ext cx="6019800"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lvl1pPr>
          </a:lstStyle>
          <a:p>
            <a:pPr/>
            <a:r>
              <a:t>Microsoft®Encarta®Reference Library 2002. ©1993-2001 Microsoft Corporation. All rights reserved.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591"/>
                                        </p:tgtEl>
                                        <p:attrNameLst>
                                          <p:attrName>style.visibility</p:attrName>
                                        </p:attrNameLst>
                                      </p:cBhvr>
                                      <p:to>
                                        <p:strVal val="visible"/>
                                      </p:to>
                                    </p:set>
                                    <p:animEffect filter="dissolve" transition="in">
                                      <p:cBhvr>
                                        <p:cTn id="7" dur="1000"/>
                                        <p:tgtEl>
                                          <p:spTgt spid="591"/>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566"/>
                                        </p:tgtEl>
                                        <p:attrNameLst>
                                          <p:attrName>style.visibility</p:attrName>
                                        </p:attrNameLst>
                                      </p:cBhvr>
                                      <p:to>
                                        <p:strVal val="visible"/>
                                      </p:to>
                                    </p:set>
                                    <p:animEffect filter="dissolve" transition="in">
                                      <p:cBhvr>
                                        <p:cTn id="11" dur="1000"/>
                                        <p:tgtEl>
                                          <p:spTgt spid="566"/>
                                        </p:tgtEl>
                                      </p:cBhvr>
                                    </p:animEffect>
                                  </p:childTnLst>
                                </p:cTn>
                              </p:par>
                            </p:childTnLst>
                          </p:cTn>
                        </p:par>
                        <p:par>
                          <p:cTn id="12" fill="hold">
                            <p:stCondLst>
                              <p:cond delay="2000"/>
                            </p:stCondLst>
                            <p:childTnLst>
                              <p:par>
                                <p:cTn id="13" presetClass="entr" nodeType="afterEffect" presetID="9" grpId="3" fill="hold">
                                  <p:stCondLst>
                                    <p:cond delay="0"/>
                                  </p:stCondLst>
                                  <p:iterate type="el" backwards="0">
                                    <p:tmAbs val="0"/>
                                  </p:iterate>
                                  <p:childTnLst>
                                    <p:set>
                                      <p:cBhvr>
                                        <p:cTn id="14" fill="hold"/>
                                        <p:tgtEl>
                                          <p:spTgt spid="567"/>
                                        </p:tgtEl>
                                        <p:attrNameLst>
                                          <p:attrName>style.visibility</p:attrName>
                                        </p:attrNameLst>
                                      </p:cBhvr>
                                      <p:to>
                                        <p:strVal val="visible"/>
                                      </p:to>
                                    </p:set>
                                    <p:animEffect filter="dissolve" transition="in">
                                      <p:cBhvr>
                                        <p:cTn id="15" dur="1000"/>
                                        <p:tgtEl>
                                          <p:spTgt spid="567"/>
                                        </p:tgtEl>
                                      </p:cBhvr>
                                    </p:animEffect>
                                  </p:childTnLst>
                                </p:cTn>
                              </p:par>
                            </p:childTnLst>
                          </p:cTn>
                        </p:par>
                        <p:par>
                          <p:cTn id="16" fill="hold">
                            <p:stCondLst>
                              <p:cond delay="3000"/>
                            </p:stCondLst>
                            <p:childTnLst>
                              <p:par>
                                <p:cTn id="17" presetClass="entr" nodeType="afterEffect" presetSubtype="0" presetID="1" grpId="4" fill="hold">
                                  <p:stCondLst>
                                    <p:cond delay="0"/>
                                  </p:stCondLst>
                                  <p:iterate type="el" backwards="0">
                                    <p:tmAbs val="0"/>
                                  </p:iterate>
                                  <p:childTnLst>
                                    <p:set>
                                      <p:cBhvr>
                                        <p:cTn id="18" fill="hold"/>
                                        <p:tgtEl>
                                          <p:spTgt spid="5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6" grpId="2"/>
      <p:bldP build="whole" bldLvl="1" animBg="1" rev="0" advAuto="0" spid="567" grpId="3"/>
      <p:bldP build="whole" bldLvl="1" animBg="1" rev="0" advAuto="0" spid="591" grpId="1"/>
      <p:bldP build="whole" bldLvl="1" animBg="1" rev="0" advAuto="0" spid="594" grpId="4"/>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7" name="Shape 597"/>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98" name="Shape 598"/>
          <p:cNvSpPr/>
          <p:nvPr/>
        </p:nvSpPr>
        <p:spPr>
          <a:xfrm>
            <a:off x="1219200" y="0"/>
            <a:ext cx="647700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solidFill>
                  <a:srgbClr val="CD7C11"/>
                </a:solidFill>
                <a:effectLst>
                  <a:outerShdw sx="100000" sy="100000" kx="0" ky="0" algn="b" rotWithShape="0" blurRad="12700" dist="25400" dir="2700000">
                    <a:srgbClr val="DDDDDD"/>
                  </a:outerShdw>
                </a:effectLst>
              </a:defRPr>
            </a:pPr>
            <a:r>
              <a:t>Population growth in Afroeurasia affected </a:t>
            </a:r>
            <a:r>
              <a:rPr i="1"/>
              <a:t>the environment</a:t>
            </a:r>
            <a:r>
              <a:t>.</a:t>
            </a:r>
          </a:p>
        </p:txBody>
      </p:sp>
      <p:sp>
        <p:nvSpPr>
          <p:cNvPr id="599" name="Shape 599"/>
          <p:cNvSpPr/>
          <p:nvPr/>
        </p:nvSpPr>
        <p:spPr>
          <a:xfrm>
            <a:off x="3429000" y="914400"/>
            <a:ext cx="3048000" cy="1828800"/>
          </a:xfrm>
          <a:prstGeom prst="ellipse">
            <a:avLst/>
          </a:prstGeom>
          <a:solidFill>
            <a:srgbClr val="FFFFFF"/>
          </a:solidFill>
          <a:ln w="12700">
            <a:miter lim="400000"/>
          </a:ln>
        </p:spPr>
        <p:txBody>
          <a:bodyPr lIns="45719" rIns="45719" anchor="ctr"/>
          <a:lstStyle/>
          <a:p>
            <a:pPr>
              <a:defRPr>
                <a:latin typeface="+mn-lt"/>
                <a:ea typeface="+mn-ea"/>
                <a:cs typeface="+mn-cs"/>
                <a:sym typeface="Arial"/>
              </a:defRPr>
            </a:pPr>
          </a:p>
        </p:txBody>
      </p:sp>
      <p:sp>
        <p:nvSpPr>
          <p:cNvPr id="600" name="Shape 600"/>
          <p:cNvSpPr/>
          <p:nvPr/>
        </p:nvSpPr>
        <p:spPr>
          <a:xfrm>
            <a:off x="3190875" y="3962400"/>
            <a:ext cx="3048000" cy="1828800"/>
          </a:xfrm>
          <a:prstGeom prst="ellipse">
            <a:avLst/>
          </a:prstGeom>
          <a:solidFill>
            <a:srgbClr val="FFFFFF"/>
          </a:solidFill>
          <a:ln w="12700">
            <a:miter lim="400000"/>
          </a:ln>
        </p:spPr>
        <p:txBody>
          <a:bodyPr lIns="45719" rIns="45719" anchor="ctr"/>
          <a:lstStyle/>
          <a:p>
            <a:pPr>
              <a:defRPr>
                <a:latin typeface="+mn-lt"/>
                <a:ea typeface="+mn-ea"/>
                <a:cs typeface="+mn-cs"/>
                <a:sym typeface="Arial"/>
              </a:defRPr>
            </a:pPr>
          </a:p>
        </p:txBody>
      </p:sp>
      <p:grpSp>
        <p:nvGrpSpPr>
          <p:cNvPr id="623" name="Group 623"/>
          <p:cNvGrpSpPr/>
          <p:nvPr/>
        </p:nvGrpSpPr>
        <p:grpSpPr>
          <a:xfrm>
            <a:off x="457200" y="457199"/>
            <a:ext cx="923925" cy="1150179"/>
            <a:chOff x="0" y="0"/>
            <a:chExt cx="923925" cy="1150177"/>
          </a:xfrm>
        </p:grpSpPr>
        <p:grpSp>
          <p:nvGrpSpPr>
            <p:cNvPr id="603" name="Group 603"/>
            <p:cNvGrpSpPr/>
            <p:nvPr/>
          </p:nvGrpSpPr>
          <p:grpSpPr>
            <a:xfrm>
              <a:off x="0" y="0"/>
              <a:ext cx="923925" cy="1150178"/>
              <a:chOff x="0" y="0"/>
              <a:chExt cx="923925" cy="1150177"/>
            </a:xfrm>
          </p:grpSpPr>
          <p:sp>
            <p:nvSpPr>
              <p:cNvPr id="601" name="Shape 601"/>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Population</a:t>
                </a:r>
              </a:p>
            </p:txBody>
          </p:sp>
          <p:sp>
            <p:nvSpPr>
              <p:cNvPr id="602" name="Shape 602"/>
              <p:cNvSpPr/>
              <p:nvPr/>
            </p:nvSpPr>
            <p:spPr>
              <a:xfrm>
                <a:off x="0" y="0"/>
                <a:ext cx="923925" cy="923193"/>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607" name="Group 607"/>
            <p:cNvGrpSpPr/>
            <p:nvPr/>
          </p:nvGrpSpPr>
          <p:grpSpPr>
            <a:xfrm>
              <a:off x="301558" y="175846"/>
              <a:ext cx="331808" cy="265602"/>
              <a:chOff x="0" y="0"/>
              <a:chExt cx="331806" cy="265600"/>
            </a:xfrm>
          </p:grpSpPr>
          <p:sp>
            <p:nvSpPr>
              <p:cNvPr id="604" name="Shape 604"/>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05" name="Shape 605"/>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06" name="Shape 606"/>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616" name="Group 616"/>
            <p:cNvGrpSpPr/>
            <p:nvPr/>
          </p:nvGrpSpPr>
          <p:grpSpPr>
            <a:xfrm>
              <a:off x="83409" y="452437"/>
              <a:ext cx="752524" cy="265602"/>
              <a:chOff x="0" y="0"/>
              <a:chExt cx="752522" cy="265600"/>
            </a:xfrm>
          </p:grpSpPr>
          <p:grpSp>
            <p:nvGrpSpPr>
              <p:cNvPr id="611" name="Group 611"/>
              <p:cNvGrpSpPr/>
              <p:nvPr/>
            </p:nvGrpSpPr>
            <p:grpSpPr>
              <a:xfrm>
                <a:off x="-1" y="0"/>
                <a:ext cx="332724" cy="265601"/>
                <a:chOff x="0" y="0"/>
                <a:chExt cx="332722" cy="265600"/>
              </a:xfrm>
            </p:grpSpPr>
            <p:sp>
              <p:nvSpPr>
                <p:cNvPr id="608" name="Shape 608"/>
                <p:cNvSpPr/>
                <p:nvPr/>
              </p:nvSpPr>
              <p:spPr>
                <a:xfrm>
                  <a:off x="0" y="0"/>
                  <a:ext cx="332723"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09" name="Shape 609"/>
                <p:cNvSpPr/>
                <p:nvPr/>
              </p:nvSpPr>
              <p:spPr>
                <a:xfrm>
                  <a:off x="82927" y="12118"/>
                  <a:ext cx="45511"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10" name="Shape 610"/>
                <p:cNvSpPr/>
                <p:nvPr/>
              </p:nvSpPr>
              <p:spPr>
                <a:xfrm>
                  <a:off x="203274" y="12118"/>
                  <a:ext cx="45510"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615" name="Group 615"/>
              <p:cNvGrpSpPr/>
              <p:nvPr/>
            </p:nvGrpSpPr>
            <p:grpSpPr>
              <a:xfrm>
                <a:off x="420715" y="0"/>
                <a:ext cx="331808" cy="265601"/>
                <a:chOff x="0" y="0"/>
                <a:chExt cx="331806" cy="265600"/>
              </a:xfrm>
            </p:grpSpPr>
            <p:sp>
              <p:nvSpPr>
                <p:cNvPr id="612" name="Shape 612"/>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13" name="Shape 613"/>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14" name="Shape 614"/>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grpSp>
          <p:nvGrpSpPr>
            <p:cNvPr id="622" name="Group 622"/>
            <p:cNvGrpSpPr/>
            <p:nvPr/>
          </p:nvGrpSpPr>
          <p:grpSpPr>
            <a:xfrm>
              <a:off x="196883" y="256442"/>
              <a:ext cx="526834" cy="377337"/>
              <a:chOff x="0" y="0"/>
              <a:chExt cx="526833" cy="377336"/>
            </a:xfrm>
          </p:grpSpPr>
          <p:sp>
            <p:nvSpPr>
              <p:cNvPr id="617" name="Shape 617"/>
              <p:cNvSpPr/>
              <p:nvPr/>
            </p:nvSpPr>
            <p:spPr>
              <a:xfrm rot="5400000">
                <a:off x="119869" y="124966"/>
                <a:ext cx="178595" cy="12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618" name="Shape 618"/>
              <p:cNvSpPr/>
              <p:nvPr/>
            </p:nvSpPr>
            <p:spPr>
              <a:xfrm flipH="1" rot="16200000">
                <a:off x="235360" y="132299"/>
                <a:ext cx="178595" cy="108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619" name="Shape 619"/>
              <p:cNvSpPr/>
              <p:nvPr/>
            </p:nvSpPr>
            <p:spPr>
              <a:xfrm>
                <a:off x="216315" y="0"/>
                <a:ext cx="108868" cy="97082"/>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620" name="Shape 620"/>
              <p:cNvSpPr/>
              <p:nvPr/>
            </p:nvSpPr>
            <p:spPr>
              <a:xfrm>
                <a:off x="0"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621" name="Shape 621"/>
              <p:cNvSpPr/>
              <p:nvPr/>
            </p:nvSpPr>
            <p:spPr>
              <a:xfrm>
                <a:off x="417966"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grpSp>
      <p:pic>
        <p:nvPicPr>
          <p:cNvPr id="624" name="image.png"/>
          <p:cNvPicPr>
            <a:picLocks noChangeAspect="1"/>
          </p:cNvPicPr>
          <p:nvPr/>
        </p:nvPicPr>
        <p:blipFill>
          <a:blip r:embed="rId2">
            <a:extLst/>
          </a:blip>
          <a:stretch>
            <a:fillRect/>
          </a:stretch>
        </p:blipFill>
        <p:spPr>
          <a:xfrm>
            <a:off x="6019800" y="3200400"/>
            <a:ext cx="2819400" cy="2695575"/>
          </a:xfrm>
          <a:prstGeom prst="rect">
            <a:avLst/>
          </a:prstGeom>
          <a:ln w="12700">
            <a:miter lim="400000"/>
          </a:ln>
        </p:spPr>
      </p:pic>
      <p:pic>
        <p:nvPicPr>
          <p:cNvPr id="625" name="image.png"/>
          <p:cNvPicPr>
            <a:picLocks noChangeAspect="1"/>
          </p:cNvPicPr>
          <p:nvPr/>
        </p:nvPicPr>
        <p:blipFill>
          <a:blip r:embed="rId3">
            <a:extLst/>
          </a:blip>
          <a:stretch>
            <a:fillRect/>
          </a:stretch>
        </p:blipFill>
        <p:spPr>
          <a:xfrm>
            <a:off x="5943600" y="914400"/>
            <a:ext cx="2671763" cy="2562225"/>
          </a:xfrm>
          <a:prstGeom prst="rect">
            <a:avLst/>
          </a:prstGeom>
          <a:ln w="12700">
            <a:miter lim="400000"/>
          </a:ln>
        </p:spPr>
      </p:pic>
      <p:pic>
        <p:nvPicPr>
          <p:cNvPr id="626" name="image.png"/>
          <p:cNvPicPr>
            <a:picLocks noChangeAspect="1"/>
          </p:cNvPicPr>
          <p:nvPr/>
        </p:nvPicPr>
        <p:blipFill>
          <a:blip r:embed="rId3">
            <a:extLst/>
          </a:blip>
          <a:stretch>
            <a:fillRect/>
          </a:stretch>
        </p:blipFill>
        <p:spPr>
          <a:xfrm>
            <a:off x="3200400" y="3429000"/>
            <a:ext cx="2819400" cy="2579688"/>
          </a:xfrm>
          <a:prstGeom prst="rect">
            <a:avLst/>
          </a:prstGeom>
          <a:ln w="12700">
            <a:miter lim="400000"/>
          </a:ln>
        </p:spPr>
      </p:pic>
      <p:pic>
        <p:nvPicPr>
          <p:cNvPr id="627" name="image.png"/>
          <p:cNvPicPr>
            <a:picLocks noChangeAspect="1"/>
          </p:cNvPicPr>
          <p:nvPr/>
        </p:nvPicPr>
        <p:blipFill>
          <a:blip r:embed="rId3">
            <a:extLst/>
          </a:blip>
          <a:stretch>
            <a:fillRect/>
          </a:stretch>
        </p:blipFill>
        <p:spPr>
          <a:xfrm>
            <a:off x="3048000" y="1066800"/>
            <a:ext cx="2668588" cy="2449513"/>
          </a:xfrm>
          <a:prstGeom prst="rect">
            <a:avLst/>
          </a:prstGeom>
          <a:ln w="12700">
            <a:miter lim="400000"/>
          </a:ln>
        </p:spPr>
      </p:pic>
      <p:pic>
        <p:nvPicPr>
          <p:cNvPr id="628" name="image.png"/>
          <p:cNvPicPr>
            <a:picLocks noChangeAspect="1"/>
          </p:cNvPicPr>
          <p:nvPr/>
        </p:nvPicPr>
        <p:blipFill>
          <a:blip r:embed="rId3">
            <a:extLst/>
          </a:blip>
          <a:stretch>
            <a:fillRect/>
          </a:stretch>
        </p:blipFill>
        <p:spPr>
          <a:xfrm>
            <a:off x="304800" y="3200400"/>
            <a:ext cx="2667000" cy="2695575"/>
          </a:xfrm>
          <a:prstGeom prst="rect">
            <a:avLst/>
          </a:prstGeom>
          <a:ln w="12700">
            <a:miter lim="400000"/>
          </a:ln>
        </p:spPr>
      </p:pic>
      <p:pic>
        <p:nvPicPr>
          <p:cNvPr id="629" name="image.png"/>
          <p:cNvPicPr>
            <a:picLocks noChangeAspect="1"/>
          </p:cNvPicPr>
          <p:nvPr/>
        </p:nvPicPr>
        <p:blipFill>
          <a:blip r:embed="rId4">
            <a:extLst/>
          </a:blip>
          <a:stretch>
            <a:fillRect/>
          </a:stretch>
        </p:blipFill>
        <p:spPr>
          <a:xfrm>
            <a:off x="2971800" y="2209800"/>
            <a:ext cx="3081338" cy="1873250"/>
          </a:xfrm>
          <a:prstGeom prst="rect">
            <a:avLst/>
          </a:prstGeom>
          <a:ln w="12700">
            <a:miter lim="400000"/>
          </a:ln>
        </p:spPr>
      </p:pic>
      <p:pic>
        <p:nvPicPr>
          <p:cNvPr id="630" name="image.png"/>
          <p:cNvPicPr>
            <a:picLocks noChangeAspect="1"/>
          </p:cNvPicPr>
          <p:nvPr/>
        </p:nvPicPr>
        <p:blipFill>
          <a:blip r:embed="rId4">
            <a:extLst/>
          </a:blip>
          <a:stretch>
            <a:fillRect/>
          </a:stretch>
        </p:blipFill>
        <p:spPr>
          <a:xfrm>
            <a:off x="5181600" y="3886200"/>
            <a:ext cx="3081338" cy="1873250"/>
          </a:xfrm>
          <a:prstGeom prst="rect">
            <a:avLst/>
          </a:prstGeom>
          <a:ln w="12700">
            <a:miter lim="400000"/>
          </a:ln>
        </p:spPr>
      </p:pic>
      <p:pic>
        <p:nvPicPr>
          <p:cNvPr id="631" name="image.png"/>
          <p:cNvPicPr>
            <a:picLocks noChangeAspect="1"/>
          </p:cNvPicPr>
          <p:nvPr/>
        </p:nvPicPr>
        <p:blipFill>
          <a:blip r:embed="rId3">
            <a:extLst/>
          </a:blip>
          <a:stretch>
            <a:fillRect/>
          </a:stretch>
        </p:blipFill>
        <p:spPr>
          <a:xfrm>
            <a:off x="381000" y="838200"/>
            <a:ext cx="2524125" cy="2562225"/>
          </a:xfrm>
          <a:prstGeom prst="rect">
            <a:avLst/>
          </a:prstGeom>
          <a:ln w="12700">
            <a:miter lim="400000"/>
          </a:ln>
        </p:spPr>
      </p:pic>
      <p:pic>
        <p:nvPicPr>
          <p:cNvPr id="632" name="image.png"/>
          <p:cNvPicPr>
            <a:picLocks noChangeAspect="1"/>
          </p:cNvPicPr>
          <p:nvPr/>
        </p:nvPicPr>
        <p:blipFill>
          <a:blip r:embed="rId5">
            <a:extLst/>
          </a:blip>
          <a:stretch>
            <a:fillRect/>
          </a:stretch>
        </p:blipFill>
        <p:spPr>
          <a:xfrm>
            <a:off x="990600" y="1828800"/>
            <a:ext cx="1808163" cy="1141413"/>
          </a:xfrm>
          <a:prstGeom prst="rect">
            <a:avLst/>
          </a:prstGeom>
          <a:ln w="12700">
            <a:miter lim="400000"/>
          </a:ln>
        </p:spPr>
      </p:pic>
      <p:pic>
        <p:nvPicPr>
          <p:cNvPr id="633" name="image.png"/>
          <p:cNvPicPr>
            <a:picLocks noChangeAspect="1"/>
          </p:cNvPicPr>
          <p:nvPr/>
        </p:nvPicPr>
        <p:blipFill>
          <a:blip r:embed="rId5">
            <a:extLst/>
          </a:blip>
          <a:stretch>
            <a:fillRect/>
          </a:stretch>
        </p:blipFill>
        <p:spPr>
          <a:xfrm>
            <a:off x="1066800" y="4648200"/>
            <a:ext cx="1808163" cy="1141413"/>
          </a:xfrm>
          <a:prstGeom prst="rect">
            <a:avLst/>
          </a:prstGeom>
          <a:ln w="12700">
            <a:miter lim="400000"/>
          </a:ln>
        </p:spPr>
      </p:pic>
      <p:pic>
        <p:nvPicPr>
          <p:cNvPr id="634" name="image.png"/>
          <p:cNvPicPr>
            <a:picLocks noChangeAspect="1"/>
          </p:cNvPicPr>
          <p:nvPr/>
        </p:nvPicPr>
        <p:blipFill>
          <a:blip r:embed="rId5">
            <a:extLst/>
          </a:blip>
          <a:stretch>
            <a:fillRect/>
          </a:stretch>
        </p:blipFill>
        <p:spPr>
          <a:xfrm>
            <a:off x="6705600" y="1981200"/>
            <a:ext cx="1808163" cy="1141413"/>
          </a:xfrm>
          <a:prstGeom prst="rect">
            <a:avLst/>
          </a:prstGeom>
          <a:ln w="12700">
            <a:miter lim="400000"/>
          </a:ln>
        </p:spPr>
      </p:pic>
      <p:sp>
        <p:nvSpPr>
          <p:cNvPr id="635" name="Shape 635"/>
          <p:cNvSpPr/>
          <p:nvPr/>
        </p:nvSpPr>
        <p:spPr>
          <a:xfrm>
            <a:off x="2133600" y="6019800"/>
            <a:ext cx="4648200"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spcBef>
                <a:spcPts val="1200"/>
              </a:spcBef>
              <a:defRPr b="1" sz="2000">
                <a:solidFill>
                  <a:srgbClr val="CD7C11"/>
                </a:solidFill>
                <a:effectLst>
                  <a:outerShdw sx="100000" sy="100000" kx="0" ky="0" algn="b" rotWithShape="0" blurRad="12700" dist="25400" dir="2700000">
                    <a:srgbClr val="DDDDDD"/>
                  </a:outerShdw>
                </a:effectLst>
              </a:defRPr>
            </a:lvl1pPr>
          </a:lstStyle>
          <a:p>
            <a:pPr/>
            <a:r>
              <a:t>Deforestation happened when cities and farming expanded.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634"/>
                                        </p:tgtEl>
                                        <p:attrNameLst>
                                          <p:attrName>style.visibility</p:attrName>
                                        </p:attrNameLst>
                                      </p:cBhvr>
                                      <p:to>
                                        <p:strVal val="visible"/>
                                      </p:to>
                                    </p:set>
                                    <p:animEffect filter="dissolve" transition="in">
                                      <p:cBhvr>
                                        <p:cTn id="7" dur="1000"/>
                                        <p:tgtEl>
                                          <p:spTgt spid="634"/>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632"/>
                                        </p:tgtEl>
                                        <p:attrNameLst>
                                          <p:attrName>style.visibility</p:attrName>
                                        </p:attrNameLst>
                                      </p:cBhvr>
                                      <p:to>
                                        <p:strVal val="visible"/>
                                      </p:to>
                                    </p:set>
                                    <p:animEffect filter="dissolve" transition="in">
                                      <p:cBhvr>
                                        <p:cTn id="11" dur="1000"/>
                                        <p:tgtEl>
                                          <p:spTgt spid="632"/>
                                        </p:tgtEl>
                                      </p:cBhvr>
                                    </p:animEffect>
                                  </p:childTnLst>
                                </p:cTn>
                              </p:par>
                            </p:childTnLst>
                          </p:cTn>
                        </p:par>
                        <p:par>
                          <p:cTn id="12" fill="hold">
                            <p:stCondLst>
                              <p:cond delay="2000"/>
                            </p:stCondLst>
                            <p:childTnLst>
                              <p:par>
                                <p:cTn id="13" presetClass="entr" nodeType="afterEffect" presetID="9" grpId="3" fill="hold">
                                  <p:stCondLst>
                                    <p:cond delay="0"/>
                                  </p:stCondLst>
                                  <p:iterate type="el" backwards="0">
                                    <p:tmAbs val="0"/>
                                  </p:iterate>
                                  <p:childTnLst>
                                    <p:set>
                                      <p:cBhvr>
                                        <p:cTn id="14" fill="hold"/>
                                        <p:tgtEl>
                                          <p:spTgt spid="633"/>
                                        </p:tgtEl>
                                        <p:attrNameLst>
                                          <p:attrName>style.visibility</p:attrName>
                                        </p:attrNameLst>
                                      </p:cBhvr>
                                      <p:to>
                                        <p:strVal val="visible"/>
                                      </p:to>
                                    </p:set>
                                    <p:animEffect filter="dissolve" transition="in">
                                      <p:cBhvr>
                                        <p:cTn id="15" dur="1000"/>
                                        <p:tgtEl>
                                          <p:spTgt spid="633"/>
                                        </p:tgtEl>
                                      </p:cBhvr>
                                    </p:animEffect>
                                  </p:childTnLst>
                                </p:cTn>
                              </p:par>
                            </p:childTnLst>
                          </p:cTn>
                        </p:par>
                        <p:par>
                          <p:cTn id="16" fill="hold">
                            <p:stCondLst>
                              <p:cond delay="3000"/>
                            </p:stCondLst>
                            <p:childTnLst>
                              <p:par>
                                <p:cTn id="17" presetClass="entr" nodeType="afterEffect" presetID="9" grpId="4" fill="hold">
                                  <p:stCondLst>
                                    <p:cond delay="0"/>
                                  </p:stCondLst>
                                  <p:iterate type="el" backwards="0">
                                    <p:tmAbs val="0"/>
                                  </p:iterate>
                                  <p:childTnLst>
                                    <p:set>
                                      <p:cBhvr>
                                        <p:cTn id="18" fill="hold"/>
                                        <p:tgtEl>
                                          <p:spTgt spid="629"/>
                                        </p:tgtEl>
                                        <p:attrNameLst>
                                          <p:attrName>style.visibility</p:attrName>
                                        </p:attrNameLst>
                                      </p:cBhvr>
                                      <p:to>
                                        <p:strVal val="visible"/>
                                      </p:to>
                                    </p:set>
                                    <p:animEffect filter="dissolve" transition="in">
                                      <p:cBhvr>
                                        <p:cTn id="19" dur="1000"/>
                                        <p:tgtEl>
                                          <p:spTgt spid="629"/>
                                        </p:tgtEl>
                                      </p:cBhvr>
                                    </p:animEffect>
                                  </p:childTnLst>
                                </p:cTn>
                              </p:par>
                            </p:childTnLst>
                          </p:cTn>
                        </p:par>
                        <p:par>
                          <p:cTn id="20" fill="hold">
                            <p:stCondLst>
                              <p:cond delay="4000"/>
                            </p:stCondLst>
                            <p:childTnLst>
                              <p:par>
                                <p:cTn id="21" presetClass="entr" nodeType="afterEffect" presetID="9" grpId="5" fill="hold">
                                  <p:stCondLst>
                                    <p:cond delay="0"/>
                                  </p:stCondLst>
                                  <p:iterate type="el" backwards="0">
                                    <p:tmAbs val="0"/>
                                  </p:iterate>
                                  <p:childTnLst>
                                    <p:set>
                                      <p:cBhvr>
                                        <p:cTn id="22" fill="hold"/>
                                        <p:tgtEl>
                                          <p:spTgt spid="630"/>
                                        </p:tgtEl>
                                        <p:attrNameLst>
                                          <p:attrName>style.visibility</p:attrName>
                                        </p:attrNameLst>
                                      </p:cBhvr>
                                      <p:to>
                                        <p:strVal val="visible"/>
                                      </p:to>
                                    </p:set>
                                    <p:animEffect filter="dissolve" transition="in">
                                      <p:cBhvr>
                                        <p:cTn id="23" dur="1000"/>
                                        <p:tgtEl>
                                          <p:spTgt spid="630"/>
                                        </p:tgtEl>
                                      </p:cBhvr>
                                    </p:animEffect>
                                  </p:childTnLst>
                                </p:cTn>
                              </p:par>
                            </p:childTnLst>
                          </p:cTn>
                        </p:par>
                        <p:par>
                          <p:cTn id="24" fill="hold">
                            <p:stCondLst>
                              <p:cond delay="5000"/>
                            </p:stCondLst>
                            <p:childTnLst>
                              <p:par>
                                <p:cTn id="25" presetClass="entr" nodeType="afterEffect" presetSubtype="4" presetID="2" grpId="6" fill="hold">
                                  <p:stCondLst>
                                    <p:cond delay="0"/>
                                  </p:stCondLst>
                                  <p:iterate type="el" backwards="0">
                                    <p:tmAbs val="0"/>
                                  </p:iterate>
                                  <p:childTnLst>
                                    <p:set>
                                      <p:cBhvr>
                                        <p:cTn id="26" fill="hold"/>
                                        <p:tgtEl>
                                          <p:spTgt spid="635"/>
                                        </p:tgtEl>
                                        <p:attrNameLst>
                                          <p:attrName>style.visibility</p:attrName>
                                        </p:attrNameLst>
                                      </p:cBhvr>
                                      <p:to>
                                        <p:strVal val="visible"/>
                                      </p:to>
                                    </p:set>
                                    <p:anim calcmode="lin" valueType="num">
                                      <p:cBhvr>
                                        <p:cTn id="27" dur="500" fill="hold"/>
                                        <p:tgtEl>
                                          <p:spTgt spid="635"/>
                                        </p:tgtEl>
                                        <p:attrNameLst>
                                          <p:attrName>ppt_x</p:attrName>
                                        </p:attrNameLst>
                                      </p:cBhvr>
                                      <p:tavLst>
                                        <p:tav tm="0">
                                          <p:val>
                                            <p:strVal val="#ppt_x"/>
                                          </p:val>
                                        </p:tav>
                                        <p:tav tm="100000">
                                          <p:val>
                                            <p:strVal val="#ppt_x"/>
                                          </p:val>
                                        </p:tav>
                                      </p:tavLst>
                                    </p:anim>
                                    <p:anim calcmode="lin" valueType="num">
                                      <p:cBhvr>
                                        <p:cTn id="28" dur="500" fill="hold"/>
                                        <p:tgtEl>
                                          <p:spTgt spid="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5" grpId="6"/>
      <p:bldP build="whole" bldLvl="1" animBg="1" rev="0" advAuto="0" spid="633" grpId="3"/>
      <p:bldP build="whole" bldLvl="1" animBg="1" rev="0" advAuto="0" spid="634" grpId="1"/>
      <p:bldP build="whole" bldLvl="1" animBg="1" rev="0" advAuto="0" spid="632" grpId="2"/>
      <p:bldP build="whole" bldLvl="1" animBg="1" rev="0" advAuto="0" spid="629" grpId="4"/>
      <p:bldP build="whole" bldLvl="1" animBg="1" rev="0" advAuto="0" spid="630" grpId="5"/>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7" name="Shape 637"/>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38" name="earth_anim.png"/>
          <p:cNvPicPr>
            <a:picLocks noChangeAspect="1"/>
          </p:cNvPicPr>
          <p:nvPr/>
        </p:nvPicPr>
        <p:blipFill>
          <a:blip r:embed="rId2">
            <a:extLst/>
          </a:blip>
          <a:stretch>
            <a:fillRect/>
          </a:stretch>
        </p:blipFill>
        <p:spPr>
          <a:xfrm>
            <a:off x="5943600" y="3894137"/>
            <a:ext cx="1828800" cy="1828801"/>
          </a:xfrm>
          <a:prstGeom prst="rect">
            <a:avLst/>
          </a:prstGeom>
          <a:ln w="12700">
            <a:miter lim="400000"/>
          </a:ln>
        </p:spPr>
      </p:pic>
      <p:pic>
        <p:nvPicPr>
          <p:cNvPr id="639" name="mundo-front.jpg"/>
          <p:cNvPicPr>
            <a:picLocks noChangeAspect="1"/>
          </p:cNvPicPr>
          <p:nvPr/>
        </p:nvPicPr>
        <p:blipFill>
          <a:blip r:embed="rId3">
            <a:extLst/>
          </a:blip>
          <a:stretch>
            <a:fillRect/>
          </a:stretch>
        </p:blipFill>
        <p:spPr>
          <a:xfrm>
            <a:off x="5943600" y="3894137"/>
            <a:ext cx="1828800" cy="1820863"/>
          </a:xfrm>
          <a:prstGeom prst="rect">
            <a:avLst/>
          </a:prstGeom>
          <a:ln w="12700">
            <a:miter lim="400000"/>
          </a:ln>
        </p:spPr>
      </p:pic>
      <p:grpSp>
        <p:nvGrpSpPr>
          <p:cNvPr id="642" name="Group 642"/>
          <p:cNvGrpSpPr/>
          <p:nvPr/>
        </p:nvGrpSpPr>
        <p:grpSpPr>
          <a:xfrm>
            <a:off x="2743200" y="457200"/>
            <a:ext cx="5486400" cy="1752600"/>
            <a:chOff x="0" y="0"/>
            <a:chExt cx="5486400" cy="1752600"/>
          </a:xfrm>
        </p:grpSpPr>
        <p:sp>
          <p:nvSpPr>
            <p:cNvPr id="640" name="Shape 640"/>
            <p:cNvSpPr/>
            <p:nvPr/>
          </p:nvSpPr>
          <p:spPr>
            <a:xfrm>
              <a:off x="0" y="0"/>
              <a:ext cx="5486400" cy="1752600"/>
            </a:xfrm>
            <a:prstGeom prst="wedgeEllipseCallout">
              <a:avLst>
                <a:gd name="adj1" fmla="val 11718"/>
                <a:gd name="adj2" fmla="val 153171"/>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400">
                  <a:solidFill>
                    <a:srgbClr val="0A56A4"/>
                  </a:solidFill>
                  <a:latin typeface="+mn-lt"/>
                  <a:ea typeface="+mn-ea"/>
                  <a:cs typeface="+mn-cs"/>
                  <a:sym typeface="Arial"/>
                </a:defRPr>
              </a:pPr>
            </a:p>
          </p:txBody>
        </p:sp>
        <p:sp>
          <p:nvSpPr>
            <p:cNvPr id="641" name="Shape 641"/>
            <p:cNvSpPr/>
            <p:nvPr/>
          </p:nvSpPr>
          <p:spPr>
            <a:xfrm>
              <a:off x="803402" y="302165"/>
              <a:ext cx="3879596" cy="11482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0A56A4"/>
                  </a:solidFill>
                  <a:latin typeface="+mn-lt"/>
                  <a:ea typeface="+mn-ea"/>
                  <a:cs typeface="+mn-cs"/>
                  <a:sym typeface="Arial"/>
                </a:defRPr>
              </a:lvl1pPr>
            </a:lstStyle>
            <a:p>
              <a:pPr/>
              <a:r>
                <a:t>Human impact on the environment had serious effects!</a:t>
              </a:r>
            </a:p>
          </p:txBody>
        </p:sp>
      </p:grpSp>
      <p:sp>
        <p:nvSpPr>
          <p:cNvPr id="643" name="Shape 643"/>
          <p:cNvSpPr/>
          <p:nvPr/>
        </p:nvSpPr>
        <p:spPr>
          <a:xfrm>
            <a:off x="381000" y="1676400"/>
            <a:ext cx="4038600" cy="509879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Wood was insufficient for heat, construction, and metal-working.</a:t>
            </a:r>
          </a:p>
          <a:p>
            <a:pPr marL="342900" indent="-342900">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Soil eroded and degraded.</a:t>
            </a:r>
          </a:p>
          <a:p>
            <a:pPr marL="342900" indent="-342900">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River flooding devastated villages, farmlands, and cities.</a:t>
            </a:r>
          </a:p>
          <a:p>
            <a:pPr marL="342900" indent="-342900">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Famines meant people didn’t get enough to eat.</a:t>
            </a:r>
          </a:p>
        </p:txBody>
      </p:sp>
      <p:grpSp>
        <p:nvGrpSpPr>
          <p:cNvPr id="666" name="Group 666"/>
          <p:cNvGrpSpPr/>
          <p:nvPr/>
        </p:nvGrpSpPr>
        <p:grpSpPr>
          <a:xfrm>
            <a:off x="457200" y="457199"/>
            <a:ext cx="923925" cy="1150179"/>
            <a:chOff x="0" y="0"/>
            <a:chExt cx="923925" cy="1150177"/>
          </a:xfrm>
        </p:grpSpPr>
        <p:grpSp>
          <p:nvGrpSpPr>
            <p:cNvPr id="646" name="Group 646"/>
            <p:cNvGrpSpPr/>
            <p:nvPr/>
          </p:nvGrpSpPr>
          <p:grpSpPr>
            <a:xfrm>
              <a:off x="0" y="0"/>
              <a:ext cx="923925" cy="1150178"/>
              <a:chOff x="0" y="0"/>
              <a:chExt cx="923925" cy="1150177"/>
            </a:xfrm>
          </p:grpSpPr>
          <p:sp>
            <p:nvSpPr>
              <p:cNvPr id="644" name="Shape 644"/>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Population</a:t>
                </a:r>
              </a:p>
            </p:txBody>
          </p:sp>
          <p:sp>
            <p:nvSpPr>
              <p:cNvPr id="645" name="Shape 645"/>
              <p:cNvSpPr/>
              <p:nvPr/>
            </p:nvSpPr>
            <p:spPr>
              <a:xfrm>
                <a:off x="0" y="0"/>
                <a:ext cx="923925" cy="923193"/>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650" name="Group 650"/>
            <p:cNvGrpSpPr/>
            <p:nvPr/>
          </p:nvGrpSpPr>
          <p:grpSpPr>
            <a:xfrm>
              <a:off x="301558" y="175846"/>
              <a:ext cx="331808" cy="265602"/>
              <a:chOff x="0" y="0"/>
              <a:chExt cx="331806" cy="265600"/>
            </a:xfrm>
          </p:grpSpPr>
          <p:sp>
            <p:nvSpPr>
              <p:cNvPr id="647" name="Shape 647"/>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48" name="Shape 648"/>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49" name="Shape 649"/>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659" name="Group 659"/>
            <p:cNvGrpSpPr/>
            <p:nvPr/>
          </p:nvGrpSpPr>
          <p:grpSpPr>
            <a:xfrm>
              <a:off x="83409" y="452437"/>
              <a:ext cx="752524" cy="265602"/>
              <a:chOff x="0" y="0"/>
              <a:chExt cx="752522" cy="265600"/>
            </a:xfrm>
          </p:grpSpPr>
          <p:grpSp>
            <p:nvGrpSpPr>
              <p:cNvPr id="654" name="Group 654"/>
              <p:cNvGrpSpPr/>
              <p:nvPr/>
            </p:nvGrpSpPr>
            <p:grpSpPr>
              <a:xfrm>
                <a:off x="-1" y="0"/>
                <a:ext cx="332724" cy="265601"/>
                <a:chOff x="0" y="0"/>
                <a:chExt cx="332722" cy="265600"/>
              </a:xfrm>
            </p:grpSpPr>
            <p:sp>
              <p:nvSpPr>
                <p:cNvPr id="651" name="Shape 651"/>
                <p:cNvSpPr/>
                <p:nvPr/>
              </p:nvSpPr>
              <p:spPr>
                <a:xfrm>
                  <a:off x="0" y="0"/>
                  <a:ext cx="332723"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52" name="Shape 652"/>
                <p:cNvSpPr/>
                <p:nvPr/>
              </p:nvSpPr>
              <p:spPr>
                <a:xfrm>
                  <a:off x="82927" y="12118"/>
                  <a:ext cx="45511"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53" name="Shape 653"/>
                <p:cNvSpPr/>
                <p:nvPr/>
              </p:nvSpPr>
              <p:spPr>
                <a:xfrm>
                  <a:off x="203274" y="12118"/>
                  <a:ext cx="45510"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658" name="Group 658"/>
              <p:cNvGrpSpPr/>
              <p:nvPr/>
            </p:nvGrpSpPr>
            <p:grpSpPr>
              <a:xfrm>
                <a:off x="420715" y="0"/>
                <a:ext cx="331808" cy="265601"/>
                <a:chOff x="0" y="0"/>
                <a:chExt cx="331806" cy="265600"/>
              </a:xfrm>
            </p:grpSpPr>
            <p:sp>
              <p:nvSpPr>
                <p:cNvPr id="655" name="Shape 655"/>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56" name="Shape 656"/>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57" name="Shape 657"/>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grpSp>
          <p:nvGrpSpPr>
            <p:cNvPr id="665" name="Group 665"/>
            <p:cNvGrpSpPr/>
            <p:nvPr/>
          </p:nvGrpSpPr>
          <p:grpSpPr>
            <a:xfrm>
              <a:off x="196883" y="256442"/>
              <a:ext cx="526834" cy="377337"/>
              <a:chOff x="0" y="0"/>
              <a:chExt cx="526833" cy="377336"/>
            </a:xfrm>
          </p:grpSpPr>
          <p:sp>
            <p:nvSpPr>
              <p:cNvPr id="660" name="Shape 660"/>
              <p:cNvSpPr/>
              <p:nvPr/>
            </p:nvSpPr>
            <p:spPr>
              <a:xfrm rot="5400000">
                <a:off x="119869" y="124966"/>
                <a:ext cx="178595" cy="12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661" name="Shape 661"/>
              <p:cNvSpPr/>
              <p:nvPr/>
            </p:nvSpPr>
            <p:spPr>
              <a:xfrm flipH="1" rot="16200000">
                <a:off x="235360" y="132299"/>
                <a:ext cx="178595" cy="108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662" name="Shape 662"/>
              <p:cNvSpPr/>
              <p:nvPr/>
            </p:nvSpPr>
            <p:spPr>
              <a:xfrm>
                <a:off x="216315" y="0"/>
                <a:ext cx="108868" cy="97082"/>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663" name="Shape 663"/>
              <p:cNvSpPr/>
              <p:nvPr/>
            </p:nvSpPr>
            <p:spPr>
              <a:xfrm>
                <a:off x="0"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664" name="Shape 664"/>
              <p:cNvSpPr/>
              <p:nvPr/>
            </p:nvSpPr>
            <p:spPr>
              <a:xfrm>
                <a:off x="417966"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666"/>
                                        </p:tgtEl>
                                        <p:attrNameLst>
                                          <p:attrName>style.visibility</p:attrName>
                                        </p:attrNameLst>
                                      </p:cBhvr>
                                      <p:to>
                                        <p:strVal val="visible"/>
                                      </p:to>
                                    </p:set>
                                    <p:animEffect filter="dissolve" transition="in">
                                      <p:cBhvr>
                                        <p:cTn id="7" dur="1000"/>
                                        <p:tgtEl>
                                          <p:spTgt spid="666"/>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639"/>
                                        </p:tgtEl>
                                        <p:attrNameLst>
                                          <p:attrName>style.visibility</p:attrName>
                                        </p:attrNameLst>
                                      </p:cBhvr>
                                      <p:to>
                                        <p:strVal val="visible"/>
                                      </p:to>
                                    </p:set>
                                    <p:animEffect filter="dissolve" transition="in">
                                      <p:cBhvr>
                                        <p:cTn id="11" dur="1000"/>
                                        <p:tgtEl>
                                          <p:spTgt spid="639"/>
                                        </p:tgtEl>
                                      </p:cBhvr>
                                    </p:animEffect>
                                  </p:childTnLst>
                                </p:cTn>
                              </p:par>
                            </p:childTnLst>
                          </p:cTn>
                        </p:par>
                        <p:par>
                          <p:cTn id="12" fill="hold">
                            <p:stCondLst>
                              <p:cond delay="2000"/>
                            </p:stCondLst>
                            <p:childTnLst>
                              <p:par>
                                <p:cTn id="13" presetClass="entr" nodeType="afterEffect" presetSubtype="0" presetID="1" grpId="3" fill="hold">
                                  <p:stCondLst>
                                    <p:cond delay="0"/>
                                  </p:stCondLst>
                                  <p:iterate type="el" backwards="0">
                                    <p:tmAbs val="0"/>
                                  </p:iterate>
                                  <p:childTnLst>
                                    <p:set>
                                      <p:cBhvr>
                                        <p:cTn id="14" fill="hold"/>
                                        <p:tgtEl>
                                          <p:spTgt spid="6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4" fill="hold">
                                  <p:stCondLst>
                                    <p:cond delay="0"/>
                                  </p:stCondLst>
                                  <p:iterate type="el" backwards="0">
                                    <p:tmAbs val="0"/>
                                  </p:iterate>
                                  <p:childTnLst>
                                    <p:set>
                                      <p:cBhvr>
                                        <p:cTn id="18" fill="hold"/>
                                        <p:tgtEl>
                                          <p:spTgt spid="643">
                                            <p:bg/>
                                          </p:spTgt>
                                        </p:tgtEl>
                                        <p:attrNameLst>
                                          <p:attrName>style.visibility</p:attrName>
                                        </p:attrNameLst>
                                      </p:cBhvr>
                                      <p:to>
                                        <p:strVal val="visible"/>
                                      </p:to>
                                    </p:set>
                                    <p:animEffect filter="dissolve" transition="in">
                                      <p:cBhvr>
                                        <p:cTn id="19" dur="1000"/>
                                        <p:tgtEl>
                                          <p:spTgt spid="643">
                                            <p:bg/>
                                          </p:spTgt>
                                        </p:tgtEl>
                                      </p:cBhvr>
                                    </p:animEffect>
                                  </p:childTnLst>
                                </p:cTn>
                              </p:par>
                              <p:par>
                                <p:cTn id="20" presetClass="entr" nodeType="withEffect" presetSubtype="0" presetID="9" grpId="4" fill="hold">
                                  <p:stCondLst>
                                    <p:cond delay="0"/>
                                  </p:stCondLst>
                                  <p:iterate type="el" backwards="0">
                                    <p:tmAbs val="0"/>
                                  </p:iterate>
                                  <p:childTnLst>
                                    <p:set>
                                      <p:cBhvr>
                                        <p:cTn id="21" fill="hold"/>
                                        <p:tgtEl>
                                          <p:spTgt spid="643">
                                            <p:txEl>
                                              <p:pRg st="0" end="0"/>
                                            </p:txEl>
                                          </p:spTgt>
                                        </p:tgtEl>
                                        <p:attrNameLst>
                                          <p:attrName>style.visibility</p:attrName>
                                        </p:attrNameLst>
                                      </p:cBhvr>
                                      <p:to>
                                        <p:strVal val="visible"/>
                                      </p:to>
                                    </p:set>
                                    <p:animEffect filter="dissolve" transition="in">
                                      <p:cBhvr>
                                        <p:cTn id="22" dur="1000"/>
                                        <p:tgtEl>
                                          <p:spTgt spid="6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4" fill="hold">
                                  <p:stCondLst>
                                    <p:cond delay="0"/>
                                  </p:stCondLst>
                                  <p:iterate type="el" backwards="0">
                                    <p:tmAbs val="0"/>
                                  </p:iterate>
                                  <p:childTnLst>
                                    <p:set>
                                      <p:cBhvr>
                                        <p:cTn id="26" fill="hold"/>
                                        <p:tgtEl>
                                          <p:spTgt spid="643">
                                            <p:txEl>
                                              <p:pRg st="1" end="1"/>
                                            </p:txEl>
                                          </p:spTgt>
                                        </p:tgtEl>
                                        <p:attrNameLst>
                                          <p:attrName>style.visibility</p:attrName>
                                        </p:attrNameLst>
                                      </p:cBhvr>
                                      <p:to>
                                        <p:strVal val="visible"/>
                                      </p:to>
                                    </p:set>
                                    <p:animEffect filter="dissolve" transition="in">
                                      <p:cBhvr>
                                        <p:cTn id="27" dur="1000"/>
                                        <p:tgtEl>
                                          <p:spTgt spid="64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4" fill="hold">
                                  <p:stCondLst>
                                    <p:cond delay="0"/>
                                  </p:stCondLst>
                                  <p:iterate type="el" backwards="0">
                                    <p:tmAbs val="0"/>
                                  </p:iterate>
                                  <p:childTnLst>
                                    <p:set>
                                      <p:cBhvr>
                                        <p:cTn id="31" fill="hold"/>
                                        <p:tgtEl>
                                          <p:spTgt spid="643">
                                            <p:txEl>
                                              <p:pRg st="2" end="2"/>
                                            </p:txEl>
                                          </p:spTgt>
                                        </p:tgtEl>
                                        <p:attrNameLst>
                                          <p:attrName>style.visibility</p:attrName>
                                        </p:attrNameLst>
                                      </p:cBhvr>
                                      <p:to>
                                        <p:strVal val="visible"/>
                                      </p:to>
                                    </p:set>
                                    <p:animEffect filter="dissolve" transition="in">
                                      <p:cBhvr>
                                        <p:cTn id="32" dur="1000"/>
                                        <p:tgtEl>
                                          <p:spTgt spid="64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4" fill="hold">
                                  <p:stCondLst>
                                    <p:cond delay="0"/>
                                  </p:stCondLst>
                                  <p:iterate type="el" backwards="0">
                                    <p:tmAbs val="0"/>
                                  </p:iterate>
                                  <p:childTnLst>
                                    <p:set>
                                      <p:cBhvr>
                                        <p:cTn id="36" fill="hold"/>
                                        <p:tgtEl>
                                          <p:spTgt spid="643">
                                            <p:txEl>
                                              <p:pRg st="3" end="3"/>
                                            </p:txEl>
                                          </p:spTgt>
                                        </p:tgtEl>
                                        <p:attrNameLst>
                                          <p:attrName>style.visibility</p:attrName>
                                        </p:attrNameLst>
                                      </p:cBhvr>
                                      <p:to>
                                        <p:strVal val="visible"/>
                                      </p:to>
                                    </p:set>
                                    <p:animEffect filter="dissolve" transition="in">
                                      <p:cBhvr>
                                        <p:cTn id="37" dur="1000"/>
                                        <p:tgtEl>
                                          <p:spTgt spid="64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9" grpId="2"/>
      <p:bldP build="whole" bldLvl="1" animBg="1" rev="0" advAuto="0" spid="666" grpId="1"/>
      <p:bldP build="p" bldLvl="5" animBg="1" rev="0" advAuto="0" spid="643" grpId="4"/>
      <p:bldP build="whole" bldLvl="1" animBg="1" rev="0" advAuto="0" spid="642"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8" name="Shape 668"/>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71" name="Group 671"/>
          <p:cNvGrpSpPr/>
          <p:nvPr/>
        </p:nvGrpSpPr>
        <p:grpSpPr>
          <a:xfrm>
            <a:off x="1828800" y="2667000"/>
            <a:ext cx="3467100" cy="2171700"/>
            <a:chOff x="0" y="0"/>
            <a:chExt cx="3467100" cy="2171700"/>
          </a:xfrm>
        </p:grpSpPr>
        <p:sp>
          <p:nvSpPr>
            <p:cNvPr id="669" name="Shape 669"/>
            <p:cNvSpPr/>
            <p:nvPr/>
          </p:nvSpPr>
          <p:spPr>
            <a:xfrm>
              <a:off x="0" y="0"/>
              <a:ext cx="3467100" cy="2171700"/>
            </a:xfrm>
            <a:prstGeom prst="wedgeEllipseCallout">
              <a:avLst>
                <a:gd name="adj1" fmla="val 63005"/>
                <a:gd name="adj2" fmla="val 34532"/>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400">
                  <a:solidFill>
                    <a:srgbClr val="0A56A4"/>
                  </a:solidFill>
                  <a:latin typeface="+mn-lt"/>
                  <a:ea typeface="+mn-ea"/>
                  <a:cs typeface="+mn-cs"/>
                  <a:sym typeface="Arial"/>
                </a:defRPr>
              </a:pPr>
            </a:p>
          </p:txBody>
        </p:sp>
        <p:sp>
          <p:nvSpPr>
            <p:cNvPr id="670" name="Shape 670"/>
            <p:cNvSpPr/>
            <p:nvPr/>
          </p:nvSpPr>
          <p:spPr>
            <a:xfrm>
              <a:off x="507705" y="333915"/>
              <a:ext cx="2451690" cy="15038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2400">
                  <a:solidFill>
                    <a:srgbClr val="0A56A4"/>
                  </a:solidFill>
                  <a:latin typeface="+mn-lt"/>
                  <a:ea typeface="+mn-ea"/>
                  <a:cs typeface="+mn-cs"/>
                  <a:sym typeface="Arial"/>
                </a:defRPr>
              </a:pPr>
              <a:r>
                <a:t>Large groups of people moved around, or </a:t>
              </a:r>
              <a:r>
                <a:rPr i="1"/>
                <a:t>migrated</a:t>
              </a:r>
              <a:r>
                <a:t>. </a:t>
              </a:r>
            </a:p>
          </p:txBody>
        </p:sp>
      </p:grpSp>
      <p:grpSp>
        <p:nvGrpSpPr>
          <p:cNvPr id="674" name="Group 674"/>
          <p:cNvGrpSpPr/>
          <p:nvPr/>
        </p:nvGrpSpPr>
        <p:grpSpPr>
          <a:xfrm>
            <a:off x="2743200" y="457200"/>
            <a:ext cx="5942013" cy="2171700"/>
            <a:chOff x="0" y="0"/>
            <a:chExt cx="5942012" cy="2171700"/>
          </a:xfrm>
        </p:grpSpPr>
        <p:sp>
          <p:nvSpPr>
            <p:cNvPr id="672" name="Shape 672"/>
            <p:cNvSpPr/>
            <p:nvPr/>
          </p:nvSpPr>
          <p:spPr>
            <a:xfrm>
              <a:off x="0" y="0"/>
              <a:ext cx="5942013" cy="2171700"/>
            </a:xfrm>
            <a:prstGeom prst="wedgeEllipseCallout">
              <a:avLst>
                <a:gd name="adj1" fmla="val 14171"/>
                <a:gd name="adj2" fmla="val 105407"/>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1000"/>
                </a:spcBef>
                <a:defRPr sz="2400">
                  <a:solidFill>
                    <a:srgbClr val="0A56A4"/>
                  </a:solidFill>
                  <a:latin typeface="+mn-lt"/>
                  <a:ea typeface="+mn-ea"/>
                  <a:cs typeface="+mn-cs"/>
                  <a:sym typeface="Arial"/>
                </a:defRPr>
              </a:pPr>
            </a:p>
          </p:txBody>
        </p:sp>
        <p:sp>
          <p:nvSpPr>
            <p:cNvPr id="673" name="Shape 673"/>
            <p:cNvSpPr/>
            <p:nvPr/>
          </p:nvSpPr>
          <p:spPr>
            <a:xfrm>
              <a:off x="870119" y="333915"/>
              <a:ext cx="4201774" cy="15038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1400"/>
                </a:spcBef>
                <a:defRPr sz="2400">
                  <a:solidFill>
                    <a:srgbClr val="0A56A4"/>
                  </a:solidFill>
                  <a:latin typeface="+mn-lt"/>
                  <a:ea typeface="+mn-ea"/>
                  <a:cs typeface="+mn-cs"/>
                  <a:sym typeface="Arial"/>
                </a:defRPr>
              </a:lvl1pPr>
            </a:lstStyle>
            <a:p>
              <a:pPr/>
              <a:r>
                <a:t>Population increases affected the environment. Sometimes, people got up and moved on to new lands.</a:t>
              </a:r>
            </a:p>
          </p:txBody>
        </p:sp>
      </p:grpSp>
      <p:grpSp>
        <p:nvGrpSpPr>
          <p:cNvPr id="697" name="Group 697"/>
          <p:cNvGrpSpPr/>
          <p:nvPr/>
        </p:nvGrpSpPr>
        <p:grpSpPr>
          <a:xfrm>
            <a:off x="457200" y="457199"/>
            <a:ext cx="923925" cy="1150179"/>
            <a:chOff x="0" y="0"/>
            <a:chExt cx="923925" cy="1150177"/>
          </a:xfrm>
        </p:grpSpPr>
        <p:grpSp>
          <p:nvGrpSpPr>
            <p:cNvPr id="677" name="Group 677"/>
            <p:cNvGrpSpPr/>
            <p:nvPr/>
          </p:nvGrpSpPr>
          <p:grpSpPr>
            <a:xfrm>
              <a:off x="0" y="0"/>
              <a:ext cx="923925" cy="1150178"/>
              <a:chOff x="0" y="0"/>
              <a:chExt cx="923925" cy="1150177"/>
            </a:xfrm>
          </p:grpSpPr>
          <p:sp>
            <p:nvSpPr>
              <p:cNvPr id="675" name="Shape 675"/>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Population</a:t>
                </a:r>
              </a:p>
            </p:txBody>
          </p:sp>
          <p:sp>
            <p:nvSpPr>
              <p:cNvPr id="676" name="Shape 676"/>
              <p:cNvSpPr/>
              <p:nvPr/>
            </p:nvSpPr>
            <p:spPr>
              <a:xfrm>
                <a:off x="0" y="0"/>
                <a:ext cx="923925" cy="923193"/>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681" name="Group 681"/>
            <p:cNvGrpSpPr/>
            <p:nvPr/>
          </p:nvGrpSpPr>
          <p:grpSpPr>
            <a:xfrm>
              <a:off x="301558" y="175846"/>
              <a:ext cx="331808" cy="265602"/>
              <a:chOff x="0" y="0"/>
              <a:chExt cx="331806" cy="265600"/>
            </a:xfrm>
          </p:grpSpPr>
          <p:sp>
            <p:nvSpPr>
              <p:cNvPr id="678" name="Shape 678"/>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79" name="Shape 679"/>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80" name="Shape 680"/>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690" name="Group 690"/>
            <p:cNvGrpSpPr/>
            <p:nvPr/>
          </p:nvGrpSpPr>
          <p:grpSpPr>
            <a:xfrm>
              <a:off x="83409" y="452437"/>
              <a:ext cx="752524" cy="265602"/>
              <a:chOff x="0" y="0"/>
              <a:chExt cx="752522" cy="265600"/>
            </a:xfrm>
          </p:grpSpPr>
          <p:grpSp>
            <p:nvGrpSpPr>
              <p:cNvPr id="685" name="Group 685"/>
              <p:cNvGrpSpPr/>
              <p:nvPr/>
            </p:nvGrpSpPr>
            <p:grpSpPr>
              <a:xfrm>
                <a:off x="-1" y="0"/>
                <a:ext cx="332724" cy="265601"/>
                <a:chOff x="0" y="0"/>
                <a:chExt cx="332722" cy="265600"/>
              </a:xfrm>
            </p:grpSpPr>
            <p:sp>
              <p:nvSpPr>
                <p:cNvPr id="682" name="Shape 682"/>
                <p:cNvSpPr/>
                <p:nvPr/>
              </p:nvSpPr>
              <p:spPr>
                <a:xfrm>
                  <a:off x="0" y="0"/>
                  <a:ext cx="332723"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83" name="Shape 683"/>
                <p:cNvSpPr/>
                <p:nvPr/>
              </p:nvSpPr>
              <p:spPr>
                <a:xfrm>
                  <a:off x="82927" y="12118"/>
                  <a:ext cx="45511"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84" name="Shape 684"/>
                <p:cNvSpPr/>
                <p:nvPr/>
              </p:nvSpPr>
              <p:spPr>
                <a:xfrm>
                  <a:off x="203274" y="12118"/>
                  <a:ext cx="45510"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689" name="Group 689"/>
              <p:cNvGrpSpPr/>
              <p:nvPr/>
            </p:nvGrpSpPr>
            <p:grpSpPr>
              <a:xfrm>
                <a:off x="420715" y="0"/>
                <a:ext cx="331808" cy="265601"/>
                <a:chOff x="0" y="0"/>
                <a:chExt cx="331806" cy="265600"/>
              </a:xfrm>
            </p:grpSpPr>
            <p:sp>
              <p:nvSpPr>
                <p:cNvPr id="686" name="Shape 686"/>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87" name="Shape 687"/>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688" name="Shape 688"/>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grpSp>
          <p:nvGrpSpPr>
            <p:cNvPr id="696" name="Group 696"/>
            <p:cNvGrpSpPr/>
            <p:nvPr/>
          </p:nvGrpSpPr>
          <p:grpSpPr>
            <a:xfrm>
              <a:off x="196883" y="256442"/>
              <a:ext cx="526834" cy="377337"/>
              <a:chOff x="0" y="0"/>
              <a:chExt cx="526833" cy="377336"/>
            </a:xfrm>
          </p:grpSpPr>
          <p:sp>
            <p:nvSpPr>
              <p:cNvPr id="691" name="Shape 691"/>
              <p:cNvSpPr/>
              <p:nvPr/>
            </p:nvSpPr>
            <p:spPr>
              <a:xfrm rot="5400000">
                <a:off x="119869" y="124966"/>
                <a:ext cx="178595" cy="12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692" name="Shape 692"/>
              <p:cNvSpPr/>
              <p:nvPr/>
            </p:nvSpPr>
            <p:spPr>
              <a:xfrm flipH="1" rot="16200000">
                <a:off x="235360" y="132299"/>
                <a:ext cx="178595" cy="108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693" name="Shape 693"/>
              <p:cNvSpPr/>
              <p:nvPr/>
            </p:nvSpPr>
            <p:spPr>
              <a:xfrm>
                <a:off x="216315" y="0"/>
                <a:ext cx="108868" cy="97082"/>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694" name="Shape 694"/>
              <p:cNvSpPr/>
              <p:nvPr/>
            </p:nvSpPr>
            <p:spPr>
              <a:xfrm>
                <a:off x="0"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695" name="Shape 695"/>
              <p:cNvSpPr/>
              <p:nvPr/>
            </p:nvSpPr>
            <p:spPr>
              <a:xfrm>
                <a:off x="417966"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grpSp>
      <p:pic>
        <p:nvPicPr>
          <p:cNvPr id="698" name="mundo_neutral.jpg"/>
          <p:cNvPicPr>
            <a:picLocks noChangeAspect="1"/>
          </p:cNvPicPr>
          <p:nvPr/>
        </p:nvPicPr>
        <p:blipFill>
          <a:blip r:embed="rId2">
            <a:extLst/>
          </a:blip>
          <a:stretch>
            <a:fillRect/>
          </a:stretch>
        </p:blipFill>
        <p:spPr>
          <a:xfrm>
            <a:off x="5867400" y="4114800"/>
            <a:ext cx="2228850" cy="2209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674"/>
                                        </p:tgtEl>
                                        <p:attrNameLst>
                                          <p:attrName>style.visibility</p:attrName>
                                        </p:attrNameLst>
                                      </p:cBhvr>
                                      <p:to>
                                        <p:strVal val="visible"/>
                                      </p:to>
                                    </p:set>
                                    <p:animEffect filter="dissolve" transition="in">
                                      <p:cBhvr>
                                        <p:cTn id="7" dur="1000"/>
                                        <p:tgtEl>
                                          <p:spTgt spid="674"/>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671"/>
                                        </p:tgtEl>
                                        <p:attrNameLst>
                                          <p:attrName>style.visibility</p:attrName>
                                        </p:attrNameLst>
                                      </p:cBhvr>
                                      <p:to>
                                        <p:strVal val="visible"/>
                                      </p:to>
                                    </p:set>
                                    <p:animEffect filter="dissolve" transition="in">
                                      <p:cBhvr>
                                        <p:cTn id="11" dur="2000"/>
                                        <p:tgtEl>
                                          <p:spTgt spid="6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1" grpId="2"/>
      <p:bldP build="whole" bldLvl="1" animBg="1" rev="0" advAuto="0" spid="674"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0" name="Shape 700"/>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01" name="slide0069_image209.jpg"/>
          <p:cNvPicPr>
            <a:picLocks noChangeAspect="1"/>
          </p:cNvPicPr>
          <p:nvPr/>
        </p:nvPicPr>
        <p:blipFill>
          <a:blip r:embed="rId2">
            <a:extLst/>
          </a:blip>
          <a:stretch>
            <a:fillRect/>
          </a:stretch>
        </p:blipFill>
        <p:spPr>
          <a:xfrm>
            <a:off x="2286000" y="457200"/>
            <a:ext cx="6400800" cy="4489450"/>
          </a:xfrm>
          <a:prstGeom prst="rect">
            <a:avLst/>
          </a:prstGeom>
          <a:ln w="12700">
            <a:miter lim="400000"/>
          </a:ln>
        </p:spPr>
      </p:pic>
      <p:sp>
        <p:nvSpPr>
          <p:cNvPr id="702" name="Shape 702"/>
          <p:cNvSpPr/>
          <p:nvPr/>
        </p:nvSpPr>
        <p:spPr>
          <a:xfrm>
            <a:off x="533400" y="5103812"/>
            <a:ext cx="5486400" cy="1386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b="1" sz="2800">
                <a:solidFill>
                  <a:srgbClr val="CD7C11"/>
                </a:solidFill>
                <a:effectLst>
                  <a:outerShdw sx="100000" sy="100000" kx="0" ky="0" algn="b" rotWithShape="0" blurRad="12700" dist="25400" dir="2700000">
                    <a:srgbClr val="DDDDDD"/>
                  </a:outerShdw>
                </a:effectLst>
              </a:defRPr>
            </a:lvl1pPr>
          </a:lstStyle>
          <a:p>
            <a:pPr/>
            <a:r>
              <a:t>People migrated to new places in (and out) of Afroeurasia.</a:t>
            </a:r>
          </a:p>
        </p:txBody>
      </p:sp>
      <p:sp>
        <p:nvSpPr>
          <p:cNvPr id="703" name="Shape 703"/>
          <p:cNvSpPr/>
          <p:nvPr/>
        </p:nvSpPr>
        <p:spPr>
          <a:xfrm>
            <a:off x="3597275" y="730250"/>
            <a:ext cx="1279525" cy="313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900"/>
              </a:spcBef>
              <a:defRPr b="1" sz="1600">
                <a:latin typeface="+mn-lt"/>
                <a:ea typeface="+mn-ea"/>
                <a:cs typeface="+mn-cs"/>
                <a:sym typeface="Arial"/>
              </a:defRPr>
            </a:lvl1pPr>
          </a:lstStyle>
          <a:p>
            <a:pPr/>
            <a:r>
              <a:t>Vikings</a:t>
            </a:r>
          </a:p>
        </p:txBody>
      </p:sp>
      <p:pic>
        <p:nvPicPr>
          <p:cNvPr id="704" name="viking.png"/>
          <p:cNvPicPr>
            <a:picLocks noChangeAspect="1"/>
          </p:cNvPicPr>
          <p:nvPr/>
        </p:nvPicPr>
        <p:blipFill>
          <a:blip r:embed="rId3">
            <a:extLst/>
          </a:blip>
          <a:stretch>
            <a:fillRect/>
          </a:stretch>
        </p:blipFill>
        <p:spPr>
          <a:xfrm>
            <a:off x="2552700" y="669925"/>
            <a:ext cx="1120775" cy="671513"/>
          </a:xfrm>
          <a:prstGeom prst="rect">
            <a:avLst/>
          </a:prstGeom>
          <a:ln w="12700">
            <a:miter lim="400000"/>
          </a:ln>
        </p:spPr>
      </p:pic>
      <p:pic>
        <p:nvPicPr>
          <p:cNvPr id="705" name="bantud.png"/>
          <p:cNvPicPr>
            <a:picLocks noChangeAspect="1"/>
          </p:cNvPicPr>
          <p:nvPr/>
        </p:nvPicPr>
        <p:blipFill>
          <a:blip r:embed="rId4">
            <a:extLst/>
          </a:blip>
          <a:stretch>
            <a:fillRect/>
          </a:stretch>
        </p:blipFill>
        <p:spPr>
          <a:xfrm>
            <a:off x="3470275" y="3017837"/>
            <a:ext cx="568325" cy="687388"/>
          </a:xfrm>
          <a:prstGeom prst="rect">
            <a:avLst/>
          </a:prstGeom>
          <a:ln w="12700">
            <a:miter lim="400000"/>
          </a:ln>
        </p:spPr>
      </p:pic>
      <p:sp>
        <p:nvSpPr>
          <p:cNvPr id="706" name="Shape 706"/>
          <p:cNvSpPr/>
          <p:nvPr/>
        </p:nvSpPr>
        <p:spPr>
          <a:xfrm>
            <a:off x="4114800" y="3338512"/>
            <a:ext cx="1981200" cy="5419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900"/>
              </a:spcBef>
              <a:defRPr b="1" sz="1600">
                <a:latin typeface="+mn-lt"/>
                <a:ea typeface="+mn-ea"/>
                <a:cs typeface="+mn-cs"/>
                <a:sym typeface="Arial"/>
              </a:defRPr>
            </a:lvl1pPr>
          </a:lstStyle>
          <a:p>
            <a:pPr/>
            <a:r>
              <a:t>Bantu-Speaking People of Africa</a:t>
            </a:r>
          </a:p>
        </p:txBody>
      </p:sp>
      <p:pic>
        <p:nvPicPr>
          <p:cNvPr id="707" name="mongol man.png"/>
          <p:cNvPicPr>
            <a:picLocks noChangeAspect="1"/>
          </p:cNvPicPr>
          <p:nvPr/>
        </p:nvPicPr>
        <p:blipFill>
          <a:blip r:embed="rId5">
            <a:extLst/>
          </a:blip>
          <a:stretch>
            <a:fillRect/>
          </a:stretch>
        </p:blipFill>
        <p:spPr>
          <a:xfrm>
            <a:off x="5859462" y="520700"/>
            <a:ext cx="960438" cy="852488"/>
          </a:xfrm>
          <a:prstGeom prst="rect">
            <a:avLst/>
          </a:prstGeom>
          <a:ln w="12700">
            <a:miter lim="400000"/>
          </a:ln>
        </p:spPr>
      </p:pic>
      <p:sp>
        <p:nvSpPr>
          <p:cNvPr id="708" name="Shape 708"/>
          <p:cNvSpPr/>
          <p:nvPr/>
        </p:nvSpPr>
        <p:spPr>
          <a:xfrm>
            <a:off x="6553199" y="1339850"/>
            <a:ext cx="1143002" cy="313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900"/>
              </a:spcBef>
              <a:defRPr b="1" sz="1600">
                <a:latin typeface="+mn-lt"/>
                <a:ea typeface="+mn-ea"/>
                <a:cs typeface="+mn-cs"/>
                <a:sym typeface="Arial"/>
              </a:defRPr>
            </a:lvl1pPr>
          </a:lstStyle>
          <a:p>
            <a:pPr/>
            <a:r>
              <a:t>Mongols</a:t>
            </a:r>
          </a:p>
        </p:txBody>
      </p:sp>
      <p:pic>
        <p:nvPicPr>
          <p:cNvPr id="709" name="turkic horseman.png"/>
          <p:cNvPicPr>
            <a:picLocks noChangeAspect="1"/>
          </p:cNvPicPr>
          <p:nvPr/>
        </p:nvPicPr>
        <p:blipFill>
          <a:blip r:embed="rId6">
            <a:extLst/>
          </a:blip>
          <a:stretch>
            <a:fillRect/>
          </a:stretch>
        </p:blipFill>
        <p:spPr>
          <a:xfrm>
            <a:off x="4953000" y="1143000"/>
            <a:ext cx="933450" cy="865188"/>
          </a:xfrm>
          <a:prstGeom prst="rect">
            <a:avLst/>
          </a:prstGeom>
          <a:ln w="12700">
            <a:miter lim="400000"/>
          </a:ln>
        </p:spPr>
      </p:pic>
      <p:sp>
        <p:nvSpPr>
          <p:cNvPr id="710" name="Shape 710"/>
          <p:cNvSpPr/>
          <p:nvPr/>
        </p:nvSpPr>
        <p:spPr>
          <a:xfrm>
            <a:off x="5105400" y="1905000"/>
            <a:ext cx="1012825" cy="5419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900"/>
              </a:spcBef>
              <a:defRPr b="1" sz="1600">
                <a:latin typeface="+mn-lt"/>
                <a:ea typeface="+mn-ea"/>
                <a:cs typeface="+mn-cs"/>
                <a:sym typeface="Arial"/>
              </a:defRPr>
            </a:lvl1pPr>
          </a:lstStyle>
          <a:p>
            <a:pPr/>
            <a:r>
              <a:t>Turkic Groups</a:t>
            </a:r>
          </a:p>
        </p:txBody>
      </p:sp>
      <p:pic>
        <p:nvPicPr>
          <p:cNvPr id="711" name="oceania boat.png"/>
          <p:cNvPicPr>
            <a:picLocks noChangeAspect="1"/>
          </p:cNvPicPr>
          <p:nvPr/>
        </p:nvPicPr>
        <p:blipFill>
          <a:blip r:embed="rId7">
            <a:extLst/>
          </a:blip>
          <a:stretch>
            <a:fillRect/>
          </a:stretch>
        </p:blipFill>
        <p:spPr>
          <a:xfrm>
            <a:off x="6858000" y="2667000"/>
            <a:ext cx="1273175" cy="825500"/>
          </a:xfrm>
          <a:prstGeom prst="rect">
            <a:avLst/>
          </a:prstGeom>
          <a:ln w="12700">
            <a:miter lim="400000"/>
          </a:ln>
        </p:spPr>
      </p:pic>
      <p:sp>
        <p:nvSpPr>
          <p:cNvPr id="712" name="Shape 712"/>
          <p:cNvSpPr/>
          <p:nvPr/>
        </p:nvSpPr>
        <p:spPr>
          <a:xfrm>
            <a:off x="6873875" y="3454400"/>
            <a:ext cx="1758950" cy="5419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900"/>
              </a:spcBef>
              <a:defRPr b="1" sz="1600">
                <a:latin typeface="+mn-lt"/>
                <a:ea typeface="+mn-ea"/>
                <a:cs typeface="+mn-cs"/>
                <a:sym typeface="Arial"/>
              </a:defRPr>
            </a:lvl1pPr>
          </a:lstStyle>
          <a:p>
            <a:pPr/>
            <a:r>
              <a:t>People of Oceania</a:t>
            </a:r>
          </a:p>
        </p:txBody>
      </p:sp>
      <p:pic>
        <p:nvPicPr>
          <p:cNvPr id="713" name="germanic.png"/>
          <p:cNvPicPr>
            <a:picLocks noChangeAspect="1"/>
          </p:cNvPicPr>
          <p:nvPr/>
        </p:nvPicPr>
        <p:blipFill>
          <a:blip r:embed="rId8">
            <a:extLst/>
          </a:blip>
          <a:stretch>
            <a:fillRect/>
          </a:stretch>
        </p:blipFill>
        <p:spPr>
          <a:xfrm>
            <a:off x="3298825" y="1417637"/>
            <a:ext cx="439738" cy="800101"/>
          </a:xfrm>
          <a:prstGeom prst="rect">
            <a:avLst/>
          </a:prstGeom>
          <a:ln w="12700">
            <a:miter lim="400000"/>
          </a:ln>
        </p:spPr>
      </p:pic>
      <p:grpSp>
        <p:nvGrpSpPr>
          <p:cNvPr id="717" name="Group 717"/>
          <p:cNvGrpSpPr/>
          <p:nvPr/>
        </p:nvGrpSpPr>
        <p:grpSpPr>
          <a:xfrm>
            <a:off x="2314502" y="686101"/>
            <a:ext cx="1755326" cy="1138300"/>
            <a:chOff x="0" y="0"/>
            <a:chExt cx="1755324" cy="1138299"/>
          </a:xfrm>
        </p:grpSpPr>
        <p:sp>
          <p:nvSpPr>
            <p:cNvPr id="714" name="Shape 714"/>
            <p:cNvSpPr/>
            <p:nvPr/>
          </p:nvSpPr>
          <p:spPr>
            <a:xfrm rot="14390528">
              <a:off x="1365988" y="351135"/>
              <a:ext cx="361794" cy="271928"/>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15" name="Shape 715"/>
            <p:cNvSpPr/>
            <p:nvPr/>
          </p:nvSpPr>
          <p:spPr>
            <a:xfrm flipH="1" rot="9872826">
              <a:off x="29508" y="43102"/>
              <a:ext cx="360222" cy="270374"/>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16" name="Shape 716"/>
            <p:cNvSpPr/>
            <p:nvPr/>
          </p:nvSpPr>
          <p:spPr>
            <a:xfrm flipH="1" rot="2326952">
              <a:off x="561081" y="783533"/>
              <a:ext cx="360222" cy="271927"/>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720" name="Group 720"/>
          <p:cNvGrpSpPr/>
          <p:nvPr/>
        </p:nvGrpSpPr>
        <p:grpSpPr>
          <a:xfrm>
            <a:off x="5969156" y="1257300"/>
            <a:ext cx="762863" cy="468448"/>
            <a:chOff x="0" y="0"/>
            <a:chExt cx="762862" cy="468447"/>
          </a:xfrm>
        </p:grpSpPr>
        <p:sp>
          <p:nvSpPr>
            <p:cNvPr id="718" name="Shape 718"/>
            <p:cNvSpPr/>
            <p:nvPr/>
          </p:nvSpPr>
          <p:spPr>
            <a:xfrm>
              <a:off x="0" y="0"/>
              <a:ext cx="361794" cy="270373"/>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19" name="Shape 719"/>
            <p:cNvSpPr/>
            <p:nvPr/>
          </p:nvSpPr>
          <p:spPr>
            <a:xfrm rot="18189137">
              <a:off x="369857" y="107881"/>
              <a:ext cx="361795" cy="270374"/>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723" name="Group 723"/>
          <p:cNvGrpSpPr/>
          <p:nvPr/>
        </p:nvGrpSpPr>
        <p:grpSpPr>
          <a:xfrm>
            <a:off x="2929093" y="1684337"/>
            <a:ext cx="1214282" cy="376736"/>
            <a:chOff x="0" y="0"/>
            <a:chExt cx="1214281" cy="376735"/>
          </a:xfrm>
        </p:grpSpPr>
        <p:sp>
          <p:nvSpPr>
            <p:cNvPr id="721" name="Shape 721"/>
            <p:cNvSpPr/>
            <p:nvPr/>
          </p:nvSpPr>
          <p:spPr>
            <a:xfrm>
              <a:off x="0" y="106362"/>
              <a:ext cx="361794" cy="270374"/>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22" name="Shape 722"/>
            <p:cNvSpPr/>
            <p:nvPr/>
          </p:nvSpPr>
          <p:spPr>
            <a:xfrm>
              <a:off x="854060" y="0"/>
              <a:ext cx="360222" cy="270373"/>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pic>
        <p:nvPicPr>
          <p:cNvPr id="724" name="arabs.png"/>
          <p:cNvPicPr>
            <a:picLocks noChangeAspect="1"/>
          </p:cNvPicPr>
          <p:nvPr/>
        </p:nvPicPr>
        <p:blipFill>
          <a:blip r:embed="rId9">
            <a:extLst/>
          </a:blip>
          <a:stretch>
            <a:fillRect/>
          </a:stretch>
        </p:blipFill>
        <p:spPr>
          <a:xfrm>
            <a:off x="3943350" y="2111375"/>
            <a:ext cx="877888" cy="927100"/>
          </a:xfrm>
          <a:prstGeom prst="rect">
            <a:avLst/>
          </a:prstGeom>
          <a:ln w="12700">
            <a:miter lim="400000"/>
          </a:ln>
        </p:spPr>
      </p:pic>
      <p:sp>
        <p:nvSpPr>
          <p:cNvPr id="725" name="Shape 725"/>
          <p:cNvSpPr/>
          <p:nvPr/>
        </p:nvSpPr>
        <p:spPr>
          <a:xfrm>
            <a:off x="4724400" y="2667000"/>
            <a:ext cx="944563" cy="313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900"/>
              </a:spcBef>
              <a:defRPr b="1" sz="1600">
                <a:latin typeface="+mn-lt"/>
                <a:ea typeface="+mn-ea"/>
                <a:cs typeface="+mn-cs"/>
                <a:sym typeface="Arial"/>
              </a:defRPr>
            </a:lvl1pPr>
          </a:lstStyle>
          <a:p>
            <a:pPr/>
            <a:r>
              <a:t>Arabs</a:t>
            </a:r>
          </a:p>
        </p:txBody>
      </p:sp>
      <p:grpSp>
        <p:nvGrpSpPr>
          <p:cNvPr id="728" name="Group 728"/>
          <p:cNvGrpSpPr/>
          <p:nvPr/>
        </p:nvGrpSpPr>
        <p:grpSpPr>
          <a:xfrm>
            <a:off x="3567747" y="2382179"/>
            <a:ext cx="1426734" cy="170955"/>
            <a:chOff x="0" y="0"/>
            <a:chExt cx="1426733" cy="170953"/>
          </a:xfrm>
        </p:grpSpPr>
        <p:sp>
          <p:nvSpPr>
            <p:cNvPr id="726" name="Shape 726"/>
            <p:cNvSpPr/>
            <p:nvPr/>
          </p:nvSpPr>
          <p:spPr>
            <a:xfrm>
              <a:off x="0" y="48282"/>
              <a:ext cx="464503" cy="122672"/>
            </a:xfrm>
            <a:custGeom>
              <a:avLst/>
              <a:gdLst/>
              <a:ahLst/>
              <a:cxnLst>
                <a:cxn ang="0">
                  <a:pos x="wd2" y="hd2"/>
                </a:cxn>
                <a:cxn ang="5400000">
                  <a:pos x="wd2" y="hd2"/>
                </a:cxn>
                <a:cxn ang="10800000">
                  <a:pos x="wd2" y="hd2"/>
                </a:cxn>
                <a:cxn ang="16200000">
                  <a:pos x="wd2" y="hd2"/>
                </a:cxn>
              </a:cxnLst>
              <a:rect l="0" t="0" r="r" b="b"/>
              <a:pathLst>
                <a:path w="21497" h="17947" fill="norm" stroke="1" extrusionOk="0">
                  <a:moveTo>
                    <a:pt x="21497" y="13967"/>
                  </a:moveTo>
                  <a:cubicBezTo>
                    <a:pt x="18463" y="20301"/>
                    <a:pt x="15377" y="17377"/>
                    <a:pt x="11777" y="16565"/>
                  </a:cubicBezTo>
                  <a:cubicBezTo>
                    <a:pt x="8228" y="13805"/>
                    <a:pt x="4268" y="11531"/>
                    <a:pt x="1183" y="5035"/>
                  </a:cubicBezTo>
                  <a:cubicBezTo>
                    <a:pt x="926" y="3735"/>
                    <a:pt x="874" y="1137"/>
                    <a:pt x="411" y="1137"/>
                  </a:cubicBezTo>
                  <a:cubicBezTo>
                    <a:pt x="0" y="1137"/>
                    <a:pt x="0" y="3735"/>
                    <a:pt x="0" y="5035"/>
                  </a:cubicBezTo>
                  <a:cubicBezTo>
                    <a:pt x="0" y="11044"/>
                    <a:pt x="926" y="21600"/>
                    <a:pt x="0" y="10232"/>
                  </a:cubicBezTo>
                  <a:cubicBezTo>
                    <a:pt x="154" y="7146"/>
                    <a:pt x="-103" y="3735"/>
                    <a:pt x="411" y="1137"/>
                  </a:cubicBezTo>
                  <a:cubicBezTo>
                    <a:pt x="617" y="0"/>
                    <a:pt x="1183" y="2436"/>
                    <a:pt x="1594" y="2436"/>
                  </a:cubicBezTo>
                  <a:cubicBezTo>
                    <a:pt x="2777" y="2436"/>
                    <a:pt x="3960" y="0"/>
                    <a:pt x="5246" y="0"/>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27" name="Shape 727"/>
            <p:cNvSpPr/>
            <p:nvPr/>
          </p:nvSpPr>
          <p:spPr>
            <a:xfrm>
              <a:off x="1128077" y="0"/>
              <a:ext cx="298657" cy="108608"/>
            </a:xfrm>
            <a:custGeom>
              <a:avLst/>
              <a:gdLst/>
              <a:ahLst/>
              <a:cxnLst>
                <a:cxn ang="0">
                  <a:pos x="wd2" y="hd2"/>
                </a:cxn>
                <a:cxn ang="5400000">
                  <a:pos x="wd2" y="hd2"/>
                </a:cxn>
                <a:cxn ang="10800000">
                  <a:pos x="wd2" y="hd2"/>
                </a:cxn>
                <a:cxn ang="16200000">
                  <a:pos x="wd2" y="hd2"/>
                </a:cxn>
              </a:cxnLst>
              <a:rect l="0" t="0" r="r" b="b"/>
              <a:pathLst>
                <a:path w="20946" h="20243" fill="norm" stroke="1" extrusionOk="0">
                  <a:moveTo>
                    <a:pt x="0" y="20243"/>
                  </a:moveTo>
                  <a:cubicBezTo>
                    <a:pt x="4835" y="18581"/>
                    <a:pt x="8890" y="15881"/>
                    <a:pt x="13568" y="11935"/>
                  </a:cubicBezTo>
                  <a:cubicBezTo>
                    <a:pt x="18481" y="7781"/>
                    <a:pt x="12087" y="13389"/>
                    <a:pt x="17233" y="8820"/>
                  </a:cubicBezTo>
                  <a:cubicBezTo>
                    <a:pt x="17857" y="8197"/>
                    <a:pt x="19105" y="7158"/>
                    <a:pt x="19105" y="7158"/>
                  </a:cubicBezTo>
                  <a:cubicBezTo>
                    <a:pt x="18481" y="6120"/>
                    <a:pt x="17935" y="4666"/>
                    <a:pt x="17233" y="3835"/>
                  </a:cubicBezTo>
                  <a:cubicBezTo>
                    <a:pt x="16064" y="2381"/>
                    <a:pt x="12477" y="-1357"/>
                    <a:pt x="13568" y="512"/>
                  </a:cubicBezTo>
                  <a:cubicBezTo>
                    <a:pt x="14192" y="1551"/>
                    <a:pt x="14660" y="3005"/>
                    <a:pt x="15362" y="3835"/>
                  </a:cubicBezTo>
                  <a:cubicBezTo>
                    <a:pt x="16531" y="5289"/>
                    <a:pt x="19105" y="7158"/>
                    <a:pt x="19105" y="7158"/>
                  </a:cubicBezTo>
                  <a:cubicBezTo>
                    <a:pt x="19729" y="6535"/>
                    <a:pt x="20586" y="4043"/>
                    <a:pt x="20898" y="5497"/>
                  </a:cubicBezTo>
                  <a:cubicBezTo>
                    <a:pt x="21600" y="9028"/>
                    <a:pt x="14348" y="20243"/>
                    <a:pt x="17857" y="20243"/>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731" name="Group 731"/>
          <p:cNvGrpSpPr/>
          <p:nvPr/>
        </p:nvGrpSpPr>
        <p:grpSpPr>
          <a:xfrm>
            <a:off x="8046759" y="2934062"/>
            <a:ext cx="527561" cy="620200"/>
            <a:chOff x="0" y="0"/>
            <a:chExt cx="527559" cy="620198"/>
          </a:xfrm>
        </p:grpSpPr>
        <p:sp>
          <p:nvSpPr>
            <p:cNvPr id="729" name="Shape 729"/>
            <p:cNvSpPr/>
            <p:nvPr/>
          </p:nvSpPr>
          <p:spPr>
            <a:xfrm rot="11727174">
              <a:off x="29715" y="43074"/>
              <a:ext cx="360222" cy="271928"/>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30" name="Shape 730"/>
            <p:cNvSpPr/>
            <p:nvPr/>
          </p:nvSpPr>
          <p:spPr>
            <a:xfrm flipH="1" rot="20672827">
              <a:off x="136078" y="304987"/>
              <a:ext cx="361795" cy="271927"/>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sp>
        <p:nvSpPr>
          <p:cNvPr id="732" name="Shape 732"/>
          <p:cNvSpPr/>
          <p:nvPr/>
        </p:nvSpPr>
        <p:spPr>
          <a:xfrm>
            <a:off x="2981959" y="2324099"/>
            <a:ext cx="464504" cy="122672"/>
          </a:xfrm>
          <a:custGeom>
            <a:avLst/>
            <a:gdLst/>
            <a:ahLst/>
            <a:cxnLst>
              <a:cxn ang="0">
                <a:pos x="wd2" y="hd2"/>
              </a:cxn>
              <a:cxn ang="5400000">
                <a:pos x="wd2" y="hd2"/>
              </a:cxn>
              <a:cxn ang="10800000">
                <a:pos x="wd2" y="hd2"/>
              </a:cxn>
              <a:cxn ang="16200000">
                <a:pos x="wd2" y="hd2"/>
              </a:cxn>
            </a:cxnLst>
            <a:rect l="0" t="0" r="r" b="b"/>
            <a:pathLst>
              <a:path w="21497" h="17947" fill="norm" stroke="1" extrusionOk="0">
                <a:moveTo>
                  <a:pt x="21497" y="13967"/>
                </a:moveTo>
                <a:cubicBezTo>
                  <a:pt x="18463" y="20301"/>
                  <a:pt x="15377" y="17377"/>
                  <a:pt x="11777" y="16565"/>
                </a:cubicBezTo>
                <a:cubicBezTo>
                  <a:pt x="8228" y="13805"/>
                  <a:pt x="4268" y="11531"/>
                  <a:pt x="1183" y="5035"/>
                </a:cubicBezTo>
                <a:cubicBezTo>
                  <a:pt x="926" y="3735"/>
                  <a:pt x="874" y="1137"/>
                  <a:pt x="411" y="1137"/>
                </a:cubicBezTo>
                <a:cubicBezTo>
                  <a:pt x="0" y="1137"/>
                  <a:pt x="0" y="3735"/>
                  <a:pt x="0" y="5035"/>
                </a:cubicBezTo>
                <a:cubicBezTo>
                  <a:pt x="0" y="11044"/>
                  <a:pt x="926" y="21600"/>
                  <a:pt x="0" y="10232"/>
                </a:cubicBezTo>
                <a:cubicBezTo>
                  <a:pt x="154" y="7146"/>
                  <a:pt x="-103" y="3735"/>
                  <a:pt x="411" y="1137"/>
                </a:cubicBezTo>
                <a:cubicBezTo>
                  <a:pt x="617" y="0"/>
                  <a:pt x="1183" y="2436"/>
                  <a:pt x="1594" y="2436"/>
                </a:cubicBezTo>
                <a:cubicBezTo>
                  <a:pt x="2777" y="2436"/>
                  <a:pt x="3960" y="0"/>
                  <a:pt x="5246" y="0"/>
                </a:cubicBezTo>
              </a:path>
            </a:pathLst>
          </a:custGeom>
          <a:ln w="28575">
            <a:solidFill>
              <a:srgbClr val="FF0000"/>
            </a:solidFill>
          </a:ln>
        </p:spPr>
        <p:txBody>
          <a:bodyPr lIns="45719" rIns="45719"/>
          <a:lstStyle/>
          <a:p>
            <a:pPr>
              <a:defRPr>
                <a:latin typeface="+mn-lt"/>
                <a:ea typeface="+mn-ea"/>
                <a:cs typeface="+mn-cs"/>
                <a:sym typeface="Arial"/>
              </a:defRPr>
            </a:pPr>
          </a:p>
        </p:txBody>
      </p:sp>
      <p:sp>
        <p:nvSpPr>
          <p:cNvPr id="733" name="Shape 733"/>
          <p:cNvSpPr/>
          <p:nvPr/>
        </p:nvSpPr>
        <p:spPr>
          <a:xfrm>
            <a:off x="3641725" y="1417637"/>
            <a:ext cx="1311275" cy="4865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75000"/>
              </a:lnSpc>
              <a:defRPr b="1" sz="1600">
                <a:latin typeface="+mn-lt"/>
                <a:ea typeface="+mn-ea"/>
                <a:cs typeface="+mn-cs"/>
                <a:sym typeface="Arial"/>
              </a:defRPr>
            </a:lvl1pPr>
          </a:lstStyle>
          <a:p>
            <a:pPr/>
            <a:r>
              <a:t>Germanic Tribes</a:t>
            </a:r>
          </a:p>
        </p:txBody>
      </p:sp>
      <p:pic>
        <p:nvPicPr>
          <p:cNvPr id="734" name="tang peasant.png"/>
          <p:cNvPicPr>
            <a:picLocks noChangeAspect="1"/>
          </p:cNvPicPr>
          <p:nvPr/>
        </p:nvPicPr>
        <p:blipFill>
          <a:blip r:embed="rId10">
            <a:extLst/>
          </a:blip>
          <a:stretch>
            <a:fillRect/>
          </a:stretch>
        </p:blipFill>
        <p:spPr>
          <a:xfrm>
            <a:off x="5911850" y="1676400"/>
            <a:ext cx="1022350" cy="1143000"/>
          </a:xfrm>
          <a:prstGeom prst="rect">
            <a:avLst/>
          </a:prstGeom>
          <a:ln w="12700">
            <a:miter lim="400000"/>
          </a:ln>
        </p:spPr>
      </p:pic>
      <p:sp>
        <p:nvSpPr>
          <p:cNvPr id="735" name="Shape 735"/>
          <p:cNvSpPr/>
          <p:nvPr/>
        </p:nvSpPr>
        <p:spPr>
          <a:xfrm>
            <a:off x="6629399" y="2330450"/>
            <a:ext cx="1143002" cy="313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900"/>
              </a:spcBef>
              <a:defRPr b="1" sz="1600">
                <a:latin typeface="+mn-lt"/>
                <a:ea typeface="+mn-ea"/>
                <a:cs typeface="+mn-cs"/>
                <a:sym typeface="Arial"/>
              </a:defRPr>
            </a:lvl1pPr>
          </a:lstStyle>
          <a:p>
            <a:pPr/>
            <a:r>
              <a:t>Chinese</a:t>
            </a:r>
          </a:p>
        </p:txBody>
      </p:sp>
      <p:sp>
        <p:nvSpPr>
          <p:cNvPr id="736" name="Shape 736"/>
          <p:cNvSpPr/>
          <p:nvPr/>
        </p:nvSpPr>
        <p:spPr>
          <a:xfrm>
            <a:off x="6104963" y="2667000"/>
            <a:ext cx="313300" cy="276225"/>
          </a:xfrm>
          <a:custGeom>
            <a:avLst/>
            <a:gdLst/>
            <a:ahLst/>
            <a:cxnLst>
              <a:cxn ang="0">
                <a:pos x="wd2" y="hd2"/>
              </a:cxn>
              <a:cxn ang="5400000">
                <a:pos x="wd2" y="hd2"/>
              </a:cxn>
              <a:cxn ang="10800000">
                <a:pos x="wd2" y="hd2"/>
              </a:cxn>
              <a:cxn ang="16200000">
                <a:pos x="wd2" y="hd2"/>
              </a:cxn>
            </a:cxnLst>
            <a:rect l="0" t="0" r="r" b="b"/>
            <a:pathLst>
              <a:path w="20999" h="21600" fill="norm" stroke="1" extrusionOk="0">
                <a:moveTo>
                  <a:pt x="20999" y="0"/>
                </a:moveTo>
                <a:cubicBezTo>
                  <a:pt x="20467" y="993"/>
                  <a:pt x="20148" y="2359"/>
                  <a:pt x="19297" y="2979"/>
                </a:cubicBezTo>
                <a:cubicBezTo>
                  <a:pt x="17807" y="4097"/>
                  <a:pt x="15998" y="4345"/>
                  <a:pt x="14296" y="4966"/>
                </a:cubicBezTo>
                <a:cubicBezTo>
                  <a:pt x="13657" y="5214"/>
                  <a:pt x="9827" y="8317"/>
                  <a:pt x="9295" y="8814"/>
                </a:cubicBezTo>
                <a:cubicBezTo>
                  <a:pt x="8124" y="10800"/>
                  <a:pt x="6528" y="12414"/>
                  <a:pt x="5890" y="14648"/>
                </a:cubicBezTo>
                <a:cubicBezTo>
                  <a:pt x="5358" y="16634"/>
                  <a:pt x="4187" y="20607"/>
                  <a:pt x="4187" y="20607"/>
                </a:cubicBezTo>
                <a:cubicBezTo>
                  <a:pt x="3974" y="19986"/>
                  <a:pt x="2698" y="14648"/>
                  <a:pt x="1740" y="14648"/>
                </a:cubicBezTo>
                <a:cubicBezTo>
                  <a:pt x="889" y="14648"/>
                  <a:pt x="2272" y="16634"/>
                  <a:pt x="2591" y="17628"/>
                </a:cubicBezTo>
                <a:cubicBezTo>
                  <a:pt x="3655" y="21600"/>
                  <a:pt x="2378" y="20234"/>
                  <a:pt x="5890" y="21600"/>
                </a:cubicBezTo>
                <a:cubicBezTo>
                  <a:pt x="8550" y="19490"/>
                  <a:pt x="8018" y="19614"/>
                  <a:pt x="10891" y="18621"/>
                </a:cubicBezTo>
                <a:cubicBezTo>
                  <a:pt x="12061" y="18248"/>
                  <a:pt x="15466" y="17628"/>
                  <a:pt x="14296" y="17628"/>
                </a:cubicBezTo>
                <a:cubicBezTo>
                  <a:pt x="11423" y="17628"/>
                  <a:pt x="9295" y="18621"/>
                  <a:pt x="6741" y="19614"/>
                </a:cubicBezTo>
                <a:cubicBezTo>
                  <a:pt x="-601" y="13903"/>
                  <a:pt x="8550" y="21600"/>
                  <a:pt x="2591" y="14648"/>
                </a:cubicBezTo>
                <a:cubicBezTo>
                  <a:pt x="1846" y="13779"/>
                  <a:pt x="782" y="13531"/>
                  <a:pt x="37" y="12786"/>
                </a:cubicBezTo>
                <a:cubicBezTo>
                  <a:pt x="-175" y="12538"/>
                  <a:pt x="569" y="12786"/>
                  <a:pt x="889" y="12786"/>
                </a:cubicBezTo>
              </a:path>
            </a:pathLst>
          </a:custGeom>
          <a:ln w="28575">
            <a:solidFill>
              <a:srgbClr val="FF0000"/>
            </a:solidFill>
          </a:ln>
        </p:spPr>
        <p:txBody>
          <a:bodyPr lIns="45719" rIns="45719"/>
          <a:lstStyle/>
          <a:p>
            <a:pPr>
              <a:defRPr>
                <a:latin typeface="+mn-lt"/>
                <a:ea typeface="+mn-ea"/>
                <a:cs typeface="+mn-cs"/>
                <a:sym typeface="Arial"/>
              </a:defRPr>
            </a:pPr>
          </a:p>
        </p:txBody>
      </p:sp>
      <p:grpSp>
        <p:nvGrpSpPr>
          <p:cNvPr id="759" name="Group 759"/>
          <p:cNvGrpSpPr/>
          <p:nvPr/>
        </p:nvGrpSpPr>
        <p:grpSpPr>
          <a:xfrm>
            <a:off x="457200" y="457199"/>
            <a:ext cx="923925" cy="1150179"/>
            <a:chOff x="0" y="0"/>
            <a:chExt cx="923925" cy="1150177"/>
          </a:xfrm>
        </p:grpSpPr>
        <p:grpSp>
          <p:nvGrpSpPr>
            <p:cNvPr id="739" name="Group 739"/>
            <p:cNvGrpSpPr/>
            <p:nvPr/>
          </p:nvGrpSpPr>
          <p:grpSpPr>
            <a:xfrm>
              <a:off x="0" y="0"/>
              <a:ext cx="923925" cy="1150178"/>
              <a:chOff x="0" y="0"/>
              <a:chExt cx="923925" cy="1150177"/>
            </a:xfrm>
          </p:grpSpPr>
          <p:sp>
            <p:nvSpPr>
              <p:cNvPr id="737" name="Shape 737"/>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Population</a:t>
                </a:r>
              </a:p>
            </p:txBody>
          </p:sp>
          <p:sp>
            <p:nvSpPr>
              <p:cNvPr id="738" name="Shape 738"/>
              <p:cNvSpPr/>
              <p:nvPr/>
            </p:nvSpPr>
            <p:spPr>
              <a:xfrm>
                <a:off x="0" y="0"/>
                <a:ext cx="923925" cy="923193"/>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743" name="Group 743"/>
            <p:cNvGrpSpPr/>
            <p:nvPr/>
          </p:nvGrpSpPr>
          <p:grpSpPr>
            <a:xfrm>
              <a:off x="301558" y="175846"/>
              <a:ext cx="331808" cy="265602"/>
              <a:chOff x="0" y="0"/>
              <a:chExt cx="331806" cy="265600"/>
            </a:xfrm>
          </p:grpSpPr>
          <p:sp>
            <p:nvSpPr>
              <p:cNvPr id="740" name="Shape 740"/>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41" name="Shape 741"/>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42" name="Shape 742"/>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752" name="Group 752"/>
            <p:cNvGrpSpPr/>
            <p:nvPr/>
          </p:nvGrpSpPr>
          <p:grpSpPr>
            <a:xfrm>
              <a:off x="83409" y="452437"/>
              <a:ext cx="752524" cy="265602"/>
              <a:chOff x="0" y="0"/>
              <a:chExt cx="752522" cy="265600"/>
            </a:xfrm>
          </p:grpSpPr>
          <p:grpSp>
            <p:nvGrpSpPr>
              <p:cNvPr id="747" name="Group 747"/>
              <p:cNvGrpSpPr/>
              <p:nvPr/>
            </p:nvGrpSpPr>
            <p:grpSpPr>
              <a:xfrm>
                <a:off x="-1" y="0"/>
                <a:ext cx="332724" cy="265601"/>
                <a:chOff x="0" y="0"/>
                <a:chExt cx="332722" cy="265600"/>
              </a:xfrm>
            </p:grpSpPr>
            <p:sp>
              <p:nvSpPr>
                <p:cNvPr id="744" name="Shape 744"/>
                <p:cNvSpPr/>
                <p:nvPr/>
              </p:nvSpPr>
              <p:spPr>
                <a:xfrm>
                  <a:off x="0" y="0"/>
                  <a:ext cx="332723"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45" name="Shape 745"/>
                <p:cNvSpPr/>
                <p:nvPr/>
              </p:nvSpPr>
              <p:spPr>
                <a:xfrm>
                  <a:off x="82927" y="12118"/>
                  <a:ext cx="45511"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46" name="Shape 746"/>
                <p:cNvSpPr/>
                <p:nvPr/>
              </p:nvSpPr>
              <p:spPr>
                <a:xfrm>
                  <a:off x="203274" y="12118"/>
                  <a:ext cx="45510"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751" name="Group 751"/>
              <p:cNvGrpSpPr/>
              <p:nvPr/>
            </p:nvGrpSpPr>
            <p:grpSpPr>
              <a:xfrm>
                <a:off x="420715" y="0"/>
                <a:ext cx="331808" cy="265601"/>
                <a:chOff x="0" y="0"/>
                <a:chExt cx="331806" cy="265600"/>
              </a:xfrm>
            </p:grpSpPr>
            <p:sp>
              <p:nvSpPr>
                <p:cNvPr id="748" name="Shape 748"/>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49" name="Shape 749"/>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50" name="Shape 750"/>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grpSp>
          <p:nvGrpSpPr>
            <p:cNvPr id="758" name="Group 758"/>
            <p:cNvGrpSpPr/>
            <p:nvPr/>
          </p:nvGrpSpPr>
          <p:grpSpPr>
            <a:xfrm>
              <a:off x="196883" y="256442"/>
              <a:ext cx="526834" cy="377337"/>
              <a:chOff x="0" y="0"/>
              <a:chExt cx="526833" cy="377336"/>
            </a:xfrm>
          </p:grpSpPr>
          <p:sp>
            <p:nvSpPr>
              <p:cNvPr id="753" name="Shape 753"/>
              <p:cNvSpPr/>
              <p:nvPr/>
            </p:nvSpPr>
            <p:spPr>
              <a:xfrm rot="5400000">
                <a:off x="119869" y="124966"/>
                <a:ext cx="178595" cy="12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754" name="Shape 754"/>
              <p:cNvSpPr/>
              <p:nvPr/>
            </p:nvSpPr>
            <p:spPr>
              <a:xfrm flipH="1" rot="16200000">
                <a:off x="235360" y="132299"/>
                <a:ext cx="178595" cy="108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755" name="Shape 755"/>
              <p:cNvSpPr/>
              <p:nvPr/>
            </p:nvSpPr>
            <p:spPr>
              <a:xfrm>
                <a:off x="216315" y="0"/>
                <a:ext cx="108868" cy="97082"/>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756" name="Shape 756"/>
              <p:cNvSpPr/>
              <p:nvPr/>
            </p:nvSpPr>
            <p:spPr>
              <a:xfrm>
                <a:off x="0"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757" name="Shape 757"/>
              <p:cNvSpPr/>
              <p:nvPr/>
            </p:nvSpPr>
            <p:spPr>
              <a:xfrm>
                <a:off x="417966"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grpSp>
      <p:grpSp>
        <p:nvGrpSpPr>
          <p:cNvPr id="762" name="Group 762"/>
          <p:cNvGrpSpPr/>
          <p:nvPr/>
        </p:nvGrpSpPr>
        <p:grpSpPr>
          <a:xfrm>
            <a:off x="3669261" y="3783698"/>
            <a:ext cx="307285" cy="408488"/>
            <a:chOff x="0" y="0"/>
            <a:chExt cx="307284" cy="408487"/>
          </a:xfrm>
        </p:grpSpPr>
        <p:sp>
          <p:nvSpPr>
            <p:cNvPr id="760" name="Shape 760"/>
            <p:cNvSpPr/>
            <p:nvPr/>
          </p:nvSpPr>
          <p:spPr>
            <a:xfrm flipH="1" rot="877200">
              <a:off x="64993" y="26092"/>
              <a:ext cx="226515" cy="154068"/>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61" name="Shape 761"/>
            <p:cNvSpPr/>
            <p:nvPr/>
          </p:nvSpPr>
          <p:spPr>
            <a:xfrm flipH="1" rot="2930228">
              <a:off x="-2651" y="235455"/>
              <a:ext cx="237594" cy="100830"/>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767" name="Group 767"/>
          <p:cNvGrpSpPr/>
          <p:nvPr/>
        </p:nvGrpSpPr>
        <p:grpSpPr>
          <a:xfrm>
            <a:off x="4651531" y="1600199"/>
            <a:ext cx="574519" cy="698733"/>
            <a:chOff x="0" y="0"/>
            <a:chExt cx="574518" cy="698731"/>
          </a:xfrm>
        </p:grpSpPr>
        <p:grpSp>
          <p:nvGrpSpPr>
            <p:cNvPr id="765" name="Group 765"/>
            <p:cNvGrpSpPr/>
            <p:nvPr/>
          </p:nvGrpSpPr>
          <p:grpSpPr>
            <a:xfrm>
              <a:off x="0" y="-1"/>
              <a:ext cx="574519" cy="484687"/>
              <a:chOff x="0" y="0"/>
              <a:chExt cx="574518" cy="484685"/>
            </a:xfrm>
          </p:grpSpPr>
          <p:sp>
            <p:nvSpPr>
              <p:cNvPr id="763" name="Shape 763"/>
              <p:cNvSpPr/>
              <p:nvPr/>
            </p:nvSpPr>
            <p:spPr>
              <a:xfrm>
                <a:off x="212725" y="214312"/>
                <a:ext cx="361794" cy="270374"/>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64" name="Shape 764"/>
              <p:cNvSpPr/>
              <p:nvPr/>
            </p:nvSpPr>
            <p:spPr>
              <a:xfrm>
                <a:off x="0" y="0"/>
                <a:ext cx="361794" cy="271927"/>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sp>
          <p:nvSpPr>
            <p:cNvPr id="766" name="Shape 766"/>
            <p:cNvSpPr/>
            <p:nvPr/>
          </p:nvSpPr>
          <p:spPr>
            <a:xfrm flipH="1" rot="877200">
              <a:off x="187660" y="502999"/>
              <a:ext cx="254830" cy="166265"/>
            </a:xfrm>
            <a:custGeom>
              <a:avLst/>
              <a:gdLst/>
              <a:ahLst/>
              <a:cxnLst>
                <a:cxn ang="0">
                  <a:pos x="wd2" y="hd2"/>
                </a:cxn>
                <a:cxn ang="5400000">
                  <a:pos x="wd2" y="hd2"/>
                </a:cxn>
                <a:cxn ang="10800000">
                  <a:pos x="wd2" y="hd2"/>
                </a:cxn>
                <a:cxn ang="16200000">
                  <a:pos x="wd2" y="hd2"/>
                </a:cxn>
              </a:cxnLst>
              <a:rect l="0" t="0" r="r" b="b"/>
              <a:pathLst>
                <a:path w="21403" h="21142" fill="norm" stroke="1" extrusionOk="0">
                  <a:moveTo>
                    <a:pt x="21403" y="0"/>
                  </a:moveTo>
                  <a:cubicBezTo>
                    <a:pt x="20349" y="4164"/>
                    <a:pt x="17847" y="5812"/>
                    <a:pt x="15542" y="8414"/>
                  </a:cubicBezTo>
                  <a:cubicBezTo>
                    <a:pt x="9813" y="15007"/>
                    <a:pt x="16003" y="9195"/>
                    <a:pt x="9681" y="14747"/>
                  </a:cubicBezTo>
                  <a:cubicBezTo>
                    <a:pt x="6849" y="17263"/>
                    <a:pt x="2964" y="17089"/>
                    <a:pt x="66" y="19692"/>
                  </a:cubicBezTo>
                  <a:cubicBezTo>
                    <a:pt x="857" y="18217"/>
                    <a:pt x="1976" y="17002"/>
                    <a:pt x="2701" y="15528"/>
                  </a:cubicBezTo>
                  <a:cubicBezTo>
                    <a:pt x="3030" y="14920"/>
                    <a:pt x="3820" y="13359"/>
                    <a:pt x="3227" y="13359"/>
                  </a:cubicBezTo>
                  <a:cubicBezTo>
                    <a:pt x="2569" y="13359"/>
                    <a:pt x="2635" y="14920"/>
                    <a:pt x="2174" y="15528"/>
                  </a:cubicBezTo>
                  <a:cubicBezTo>
                    <a:pt x="1713" y="16135"/>
                    <a:pt x="1120" y="16482"/>
                    <a:pt x="593" y="16916"/>
                  </a:cubicBezTo>
                  <a:cubicBezTo>
                    <a:pt x="396" y="17610"/>
                    <a:pt x="-197" y="18304"/>
                    <a:pt x="66" y="18998"/>
                  </a:cubicBezTo>
                  <a:cubicBezTo>
                    <a:pt x="330" y="19692"/>
                    <a:pt x="1120" y="19518"/>
                    <a:pt x="1647" y="19692"/>
                  </a:cubicBezTo>
                  <a:cubicBezTo>
                    <a:pt x="2701" y="20039"/>
                    <a:pt x="3820" y="20125"/>
                    <a:pt x="4874" y="20386"/>
                  </a:cubicBezTo>
                  <a:cubicBezTo>
                    <a:pt x="6718" y="21166"/>
                    <a:pt x="6059" y="21600"/>
                    <a:pt x="6981" y="20386"/>
                  </a:cubicBez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701"/>
                                        </p:tgtEl>
                                        <p:attrNameLst>
                                          <p:attrName>style.visibility</p:attrName>
                                        </p:attrNameLst>
                                      </p:cBhvr>
                                      <p:to>
                                        <p:strVal val="visible"/>
                                      </p:to>
                                    </p:set>
                                    <p:animEffect filter="dissolve" transition="in">
                                      <p:cBhvr>
                                        <p:cTn id="7" dur="1000"/>
                                        <p:tgtEl>
                                          <p:spTgt spid="701"/>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702"/>
                                        </p:tgtEl>
                                        <p:attrNameLst>
                                          <p:attrName>style.visibility</p:attrName>
                                        </p:attrNameLst>
                                      </p:cBhvr>
                                      <p:to>
                                        <p:strVal val="visible"/>
                                      </p:to>
                                    </p:set>
                                    <p:animEffect filter="dissolve" transition="in">
                                      <p:cBhvr>
                                        <p:cTn id="11" dur="1000"/>
                                        <p:tgtEl>
                                          <p:spTgt spid="702"/>
                                        </p:tgtEl>
                                      </p:cBhvr>
                                    </p:animEffect>
                                  </p:childTnLst>
                                </p:cTn>
                              </p:par>
                            </p:childTnLst>
                          </p:cTn>
                        </p:par>
                        <p:par>
                          <p:cTn id="12" fill="hold">
                            <p:stCondLst>
                              <p:cond delay="2000"/>
                            </p:stCondLst>
                            <p:childTnLst>
                              <p:par>
                                <p:cTn id="13" presetClass="entr" nodeType="afterEffect" presetID="9" grpId="3" fill="hold">
                                  <p:stCondLst>
                                    <p:cond delay="0"/>
                                  </p:stCondLst>
                                  <p:iterate type="el" backwards="0">
                                    <p:tmAbs val="0"/>
                                  </p:iterate>
                                  <p:childTnLst>
                                    <p:set>
                                      <p:cBhvr>
                                        <p:cTn id="14" fill="hold"/>
                                        <p:tgtEl>
                                          <p:spTgt spid="704"/>
                                        </p:tgtEl>
                                        <p:attrNameLst>
                                          <p:attrName>style.visibility</p:attrName>
                                        </p:attrNameLst>
                                      </p:cBhvr>
                                      <p:to>
                                        <p:strVal val="visible"/>
                                      </p:to>
                                    </p:set>
                                    <p:animEffect filter="dissolve" transition="in">
                                      <p:cBhvr>
                                        <p:cTn id="15" dur="500"/>
                                        <p:tgtEl>
                                          <p:spTgt spid="704"/>
                                        </p:tgtEl>
                                      </p:cBhvr>
                                    </p:animEffect>
                                  </p:childTnLst>
                                </p:cTn>
                              </p:par>
                            </p:childTnLst>
                          </p:cTn>
                        </p:par>
                        <p:par>
                          <p:cTn id="16" fill="hold">
                            <p:stCondLst>
                              <p:cond delay="2500"/>
                            </p:stCondLst>
                            <p:childTnLst>
                              <p:par>
                                <p:cTn id="17" presetClass="entr" nodeType="afterEffect" presetID="9" grpId="4" fill="hold">
                                  <p:stCondLst>
                                    <p:cond delay="0"/>
                                  </p:stCondLst>
                                  <p:iterate type="el" backwards="0">
                                    <p:tmAbs val="0"/>
                                  </p:iterate>
                                  <p:childTnLst>
                                    <p:set>
                                      <p:cBhvr>
                                        <p:cTn id="18" fill="hold"/>
                                        <p:tgtEl>
                                          <p:spTgt spid="703"/>
                                        </p:tgtEl>
                                        <p:attrNameLst>
                                          <p:attrName>style.visibility</p:attrName>
                                        </p:attrNameLst>
                                      </p:cBhvr>
                                      <p:to>
                                        <p:strVal val="visible"/>
                                      </p:to>
                                    </p:set>
                                    <p:animEffect filter="dissolve" transition="in">
                                      <p:cBhvr>
                                        <p:cTn id="19" dur="500"/>
                                        <p:tgtEl>
                                          <p:spTgt spid="703"/>
                                        </p:tgtEl>
                                      </p:cBhvr>
                                    </p:animEffect>
                                  </p:childTnLst>
                                </p:cTn>
                              </p:par>
                            </p:childTnLst>
                          </p:cTn>
                        </p:par>
                        <p:par>
                          <p:cTn id="20" fill="hold">
                            <p:stCondLst>
                              <p:cond delay="3000"/>
                            </p:stCondLst>
                            <p:childTnLst>
                              <p:par>
                                <p:cTn id="21" presetClass="entr" nodeType="afterEffect" presetID="9" grpId="5" fill="hold">
                                  <p:stCondLst>
                                    <p:cond delay="0"/>
                                  </p:stCondLst>
                                  <p:iterate type="el" backwards="0">
                                    <p:tmAbs val="0"/>
                                  </p:iterate>
                                  <p:childTnLst>
                                    <p:set>
                                      <p:cBhvr>
                                        <p:cTn id="22" fill="hold"/>
                                        <p:tgtEl>
                                          <p:spTgt spid="717"/>
                                        </p:tgtEl>
                                        <p:attrNameLst>
                                          <p:attrName>style.visibility</p:attrName>
                                        </p:attrNameLst>
                                      </p:cBhvr>
                                      <p:to>
                                        <p:strVal val="visible"/>
                                      </p:to>
                                    </p:set>
                                    <p:animEffect filter="dissolve" transition="in">
                                      <p:cBhvr>
                                        <p:cTn id="23" dur="500"/>
                                        <p:tgtEl>
                                          <p:spTgt spid="717"/>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6" fill="hold">
                                  <p:stCondLst>
                                    <p:cond delay="0"/>
                                  </p:stCondLst>
                                  <p:iterate type="el" backwards="0">
                                    <p:tmAbs val="0"/>
                                  </p:iterate>
                                  <p:childTnLst>
                                    <p:set>
                                      <p:cBhvr>
                                        <p:cTn id="27" fill="hold"/>
                                        <p:tgtEl>
                                          <p:spTgt spid="707"/>
                                        </p:tgtEl>
                                        <p:attrNameLst>
                                          <p:attrName>style.visibility</p:attrName>
                                        </p:attrNameLst>
                                      </p:cBhvr>
                                      <p:to>
                                        <p:strVal val="visible"/>
                                      </p:to>
                                    </p:set>
                                    <p:animEffect filter="dissolve" transition="in">
                                      <p:cBhvr>
                                        <p:cTn id="28" dur="500"/>
                                        <p:tgtEl>
                                          <p:spTgt spid="707"/>
                                        </p:tgtEl>
                                      </p:cBhvr>
                                    </p:animEffect>
                                  </p:childTnLst>
                                </p:cTn>
                              </p:par>
                            </p:childTnLst>
                          </p:cTn>
                        </p:par>
                        <p:par>
                          <p:cTn id="29" fill="hold">
                            <p:stCondLst>
                              <p:cond delay="500"/>
                            </p:stCondLst>
                            <p:childTnLst>
                              <p:par>
                                <p:cTn id="30" presetClass="entr" nodeType="afterEffect" presetID="9" grpId="7" fill="hold">
                                  <p:stCondLst>
                                    <p:cond delay="0"/>
                                  </p:stCondLst>
                                  <p:iterate type="el" backwards="0">
                                    <p:tmAbs val="0"/>
                                  </p:iterate>
                                  <p:childTnLst>
                                    <p:set>
                                      <p:cBhvr>
                                        <p:cTn id="31" fill="hold"/>
                                        <p:tgtEl>
                                          <p:spTgt spid="708"/>
                                        </p:tgtEl>
                                        <p:attrNameLst>
                                          <p:attrName>style.visibility</p:attrName>
                                        </p:attrNameLst>
                                      </p:cBhvr>
                                      <p:to>
                                        <p:strVal val="visible"/>
                                      </p:to>
                                    </p:set>
                                    <p:animEffect filter="dissolve" transition="in">
                                      <p:cBhvr>
                                        <p:cTn id="32" dur="500"/>
                                        <p:tgtEl>
                                          <p:spTgt spid="708"/>
                                        </p:tgtEl>
                                      </p:cBhvr>
                                    </p:animEffect>
                                  </p:childTnLst>
                                </p:cTn>
                              </p:par>
                            </p:childTnLst>
                          </p:cTn>
                        </p:par>
                        <p:par>
                          <p:cTn id="33" fill="hold">
                            <p:stCondLst>
                              <p:cond delay="1000"/>
                            </p:stCondLst>
                            <p:childTnLst>
                              <p:par>
                                <p:cTn id="34" presetClass="entr" nodeType="afterEffect" presetID="9" grpId="8" fill="hold">
                                  <p:stCondLst>
                                    <p:cond delay="0"/>
                                  </p:stCondLst>
                                  <p:iterate type="el" backwards="0">
                                    <p:tmAbs val="0"/>
                                  </p:iterate>
                                  <p:childTnLst>
                                    <p:set>
                                      <p:cBhvr>
                                        <p:cTn id="35" fill="hold"/>
                                        <p:tgtEl>
                                          <p:spTgt spid="720"/>
                                        </p:tgtEl>
                                        <p:attrNameLst>
                                          <p:attrName>style.visibility</p:attrName>
                                        </p:attrNameLst>
                                      </p:cBhvr>
                                      <p:to>
                                        <p:strVal val="visible"/>
                                      </p:to>
                                    </p:set>
                                    <p:animEffect filter="dissolve" transition="in">
                                      <p:cBhvr>
                                        <p:cTn id="36" dur="500"/>
                                        <p:tgtEl>
                                          <p:spTgt spid="720"/>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9" fill="hold">
                                  <p:stCondLst>
                                    <p:cond delay="0"/>
                                  </p:stCondLst>
                                  <p:iterate type="el" backwards="0">
                                    <p:tmAbs val="0"/>
                                  </p:iterate>
                                  <p:childTnLst>
                                    <p:set>
                                      <p:cBhvr>
                                        <p:cTn id="40" fill="hold"/>
                                        <p:tgtEl>
                                          <p:spTgt spid="713"/>
                                        </p:tgtEl>
                                        <p:attrNameLst>
                                          <p:attrName>style.visibility</p:attrName>
                                        </p:attrNameLst>
                                      </p:cBhvr>
                                      <p:to>
                                        <p:strVal val="visible"/>
                                      </p:to>
                                    </p:set>
                                    <p:animEffect filter="dissolve" transition="in">
                                      <p:cBhvr>
                                        <p:cTn id="41" dur="500"/>
                                        <p:tgtEl>
                                          <p:spTgt spid="713"/>
                                        </p:tgtEl>
                                      </p:cBhvr>
                                    </p:animEffect>
                                  </p:childTnLst>
                                </p:cTn>
                              </p:par>
                            </p:childTnLst>
                          </p:cTn>
                        </p:par>
                        <p:par>
                          <p:cTn id="42" fill="hold">
                            <p:stCondLst>
                              <p:cond delay="500"/>
                            </p:stCondLst>
                            <p:childTnLst>
                              <p:par>
                                <p:cTn id="43" presetClass="entr" nodeType="afterEffect" presetID="9" grpId="10" fill="hold">
                                  <p:stCondLst>
                                    <p:cond delay="0"/>
                                  </p:stCondLst>
                                  <p:iterate type="el" backwards="0">
                                    <p:tmAbs val="0"/>
                                  </p:iterate>
                                  <p:childTnLst>
                                    <p:set>
                                      <p:cBhvr>
                                        <p:cTn id="44" fill="hold"/>
                                        <p:tgtEl>
                                          <p:spTgt spid="733"/>
                                        </p:tgtEl>
                                        <p:attrNameLst>
                                          <p:attrName>style.visibility</p:attrName>
                                        </p:attrNameLst>
                                      </p:cBhvr>
                                      <p:to>
                                        <p:strVal val="visible"/>
                                      </p:to>
                                    </p:set>
                                    <p:animEffect filter="dissolve" transition="in">
                                      <p:cBhvr>
                                        <p:cTn id="45" dur="500"/>
                                        <p:tgtEl>
                                          <p:spTgt spid="733"/>
                                        </p:tgtEl>
                                      </p:cBhvr>
                                    </p:animEffect>
                                  </p:childTnLst>
                                </p:cTn>
                              </p:par>
                            </p:childTnLst>
                          </p:cTn>
                        </p:par>
                        <p:par>
                          <p:cTn id="46" fill="hold">
                            <p:stCondLst>
                              <p:cond delay="1000"/>
                            </p:stCondLst>
                            <p:childTnLst>
                              <p:par>
                                <p:cTn id="47" presetClass="entr" nodeType="afterEffect" presetID="9" grpId="11" fill="hold">
                                  <p:stCondLst>
                                    <p:cond delay="0"/>
                                  </p:stCondLst>
                                  <p:iterate type="el" backwards="0">
                                    <p:tmAbs val="0"/>
                                  </p:iterate>
                                  <p:childTnLst>
                                    <p:set>
                                      <p:cBhvr>
                                        <p:cTn id="48" fill="hold"/>
                                        <p:tgtEl>
                                          <p:spTgt spid="723"/>
                                        </p:tgtEl>
                                        <p:attrNameLst>
                                          <p:attrName>style.visibility</p:attrName>
                                        </p:attrNameLst>
                                      </p:cBhvr>
                                      <p:to>
                                        <p:strVal val="visible"/>
                                      </p:to>
                                    </p:set>
                                    <p:animEffect filter="dissolve" transition="in">
                                      <p:cBhvr>
                                        <p:cTn id="49" dur="500"/>
                                        <p:tgtEl>
                                          <p:spTgt spid="723"/>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ID="9" grpId="12" fill="hold">
                                  <p:stCondLst>
                                    <p:cond delay="0"/>
                                  </p:stCondLst>
                                  <p:iterate type="el" backwards="0">
                                    <p:tmAbs val="0"/>
                                  </p:iterate>
                                  <p:childTnLst>
                                    <p:set>
                                      <p:cBhvr>
                                        <p:cTn id="53" fill="hold"/>
                                        <p:tgtEl>
                                          <p:spTgt spid="709"/>
                                        </p:tgtEl>
                                        <p:attrNameLst>
                                          <p:attrName>style.visibility</p:attrName>
                                        </p:attrNameLst>
                                      </p:cBhvr>
                                      <p:to>
                                        <p:strVal val="visible"/>
                                      </p:to>
                                    </p:set>
                                    <p:animEffect filter="dissolve" transition="in">
                                      <p:cBhvr>
                                        <p:cTn id="54" dur="500"/>
                                        <p:tgtEl>
                                          <p:spTgt spid="709"/>
                                        </p:tgtEl>
                                      </p:cBhvr>
                                    </p:animEffect>
                                  </p:childTnLst>
                                </p:cTn>
                              </p:par>
                            </p:childTnLst>
                          </p:cTn>
                        </p:par>
                        <p:par>
                          <p:cTn id="55" fill="hold">
                            <p:stCondLst>
                              <p:cond delay="500"/>
                            </p:stCondLst>
                            <p:childTnLst>
                              <p:par>
                                <p:cTn id="56" presetClass="entr" nodeType="afterEffect" presetID="9" grpId="13" fill="hold">
                                  <p:stCondLst>
                                    <p:cond delay="0"/>
                                  </p:stCondLst>
                                  <p:iterate type="el" backwards="0">
                                    <p:tmAbs val="0"/>
                                  </p:iterate>
                                  <p:childTnLst>
                                    <p:set>
                                      <p:cBhvr>
                                        <p:cTn id="57" fill="hold"/>
                                        <p:tgtEl>
                                          <p:spTgt spid="710"/>
                                        </p:tgtEl>
                                        <p:attrNameLst>
                                          <p:attrName>style.visibility</p:attrName>
                                        </p:attrNameLst>
                                      </p:cBhvr>
                                      <p:to>
                                        <p:strVal val="visible"/>
                                      </p:to>
                                    </p:set>
                                    <p:animEffect filter="dissolve" transition="in">
                                      <p:cBhvr>
                                        <p:cTn id="58" dur="500"/>
                                        <p:tgtEl>
                                          <p:spTgt spid="710"/>
                                        </p:tgtEl>
                                      </p:cBhvr>
                                    </p:animEffect>
                                  </p:childTnLst>
                                </p:cTn>
                              </p:par>
                            </p:childTnLst>
                          </p:cTn>
                        </p:par>
                        <p:par>
                          <p:cTn id="59" fill="hold">
                            <p:stCondLst>
                              <p:cond delay="1000"/>
                            </p:stCondLst>
                            <p:childTnLst>
                              <p:par>
                                <p:cTn id="60" presetClass="entr" nodeType="afterEffect" presetSubtype="0" presetID="1" grpId="14" fill="hold">
                                  <p:stCondLst>
                                    <p:cond delay="0"/>
                                  </p:stCondLst>
                                  <p:iterate type="el" backwards="0">
                                    <p:tmAbs val="0"/>
                                  </p:iterate>
                                  <p:childTnLst>
                                    <p:set>
                                      <p:cBhvr>
                                        <p:cTn id="61" fill="hold"/>
                                        <p:tgtEl>
                                          <p:spTgt spid="76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Class="entr" nodeType="clickEffect" presetID="9" grpId="15" fill="hold">
                                  <p:stCondLst>
                                    <p:cond delay="0"/>
                                  </p:stCondLst>
                                  <p:iterate type="el" backwards="0">
                                    <p:tmAbs val="0"/>
                                  </p:iterate>
                                  <p:childTnLst>
                                    <p:set>
                                      <p:cBhvr>
                                        <p:cTn id="65" fill="hold"/>
                                        <p:tgtEl>
                                          <p:spTgt spid="724"/>
                                        </p:tgtEl>
                                        <p:attrNameLst>
                                          <p:attrName>style.visibility</p:attrName>
                                        </p:attrNameLst>
                                      </p:cBhvr>
                                      <p:to>
                                        <p:strVal val="visible"/>
                                      </p:to>
                                    </p:set>
                                    <p:animEffect filter="dissolve" transition="in">
                                      <p:cBhvr>
                                        <p:cTn id="66" dur="500"/>
                                        <p:tgtEl>
                                          <p:spTgt spid="724"/>
                                        </p:tgtEl>
                                      </p:cBhvr>
                                    </p:animEffect>
                                  </p:childTnLst>
                                </p:cTn>
                              </p:par>
                            </p:childTnLst>
                          </p:cTn>
                        </p:par>
                        <p:par>
                          <p:cTn id="67" fill="hold">
                            <p:stCondLst>
                              <p:cond delay="500"/>
                            </p:stCondLst>
                            <p:childTnLst>
                              <p:par>
                                <p:cTn id="68" presetClass="entr" nodeType="afterEffect" presetID="9" grpId="16" fill="hold">
                                  <p:stCondLst>
                                    <p:cond delay="0"/>
                                  </p:stCondLst>
                                  <p:iterate type="el" backwards="0">
                                    <p:tmAbs val="0"/>
                                  </p:iterate>
                                  <p:childTnLst>
                                    <p:set>
                                      <p:cBhvr>
                                        <p:cTn id="69" fill="hold"/>
                                        <p:tgtEl>
                                          <p:spTgt spid="725"/>
                                        </p:tgtEl>
                                        <p:attrNameLst>
                                          <p:attrName>style.visibility</p:attrName>
                                        </p:attrNameLst>
                                      </p:cBhvr>
                                      <p:to>
                                        <p:strVal val="visible"/>
                                      </p:to>
                                    </p:set>
                                    <p:animEffect filter="dissolve" transition="in">
                                      <p:cBhvr>
                                        <p:cTn id="70" dur="500"/>
                                        <p:tgtEl>
                                          <p:spTgt spid="725"/>
                                        </p:tgtEl>
                                      </p:cBhvr>
                                    </p:animEffect>
                                  </p:childTnLst>
                                </p:cTn>
                              </p:par>
                            </p:childTnLst>
                          </p:cTn>
                        </p:par>
                        <p:par>
                          <p:cTn id="71" fill="hold">
                            <p:stCondLst>
                              <p:cond delay="1000"/>
                            </p:stCondLst>
                            <p:childTnLst>
                              <p:par>
                                <p:cTn id="72" presetClass="entr" nodeType="afterEffect" presetID="9" grpId="17" fill="hold">
                                  <p:stCondLst>
                                    <p:cond delay="0"/>
                                  </p:stCondLst>
                                  <p:iterate type="el" backwards="0">
                                    <p:tmAbs val="0"/>
                                  </p:iterate>
                                  <p:childTnLst>
                                    <p:set>
                                      <p:cBhvr>
                                        <p:cTn id="73" fill="hold"/>
                                        <p:tgtEl>
                                          <p:spTgt spid="728"/>
                                        </p:tgtEl>
                                        <p:attrNameLst>
                                          <p:attrName>style.visibility</p:attrName>
                                        </p:attrNameLst>
                                      </p:cBhvr>
                                      <p:to>
                                        <p:strVal val="visible"/>
                                      </p:to>
                                    </p:set>
                                    <p:animEffect filter="dissolve" transition="in">
                                      <p:cBhvr>
                                        <p:cTn id="74" dur="500"/>
                                        <p:tgtEl>
                                          <p:spTgt spid="728"/>
                                        </p:tgtEl>
                                      </p:cBhvr>
                                    </p:animEffect>
                                  </p:childTnLst>
                                </p:cTn>
                              </p:par>
                            </p:childTnLst>
                          </p:cTn>
                        </p:par>
                        <p:par>
                          <p:cTn id="75" fill="hold">
                            <p:stCondLst>
                              <p:cond delay="1500"/>
                            </p:stCondLst>
                            <p:childTnLst>
                              <p:par>
                                <p:cTn id="76" presetClass="entr" nodeType="afterEffect" presetID="9" grpId="18" fill="hold">
                                  <p:stCondLst>
                                    <p:cond delay="0"/>
                                  </p:stCondLst>
                                  <p:iterate type="el" backwards="0">
                                    <p:tmAbs val="0"/>
                                  </p:iterate>
                                  <p:childTnLst>
                                    <p:set>
                                      <p:cBhvr>
                                        <p:cTn id="77" fill="hold"/>
                                        <p:tgtEl>
                                          <p:spTgt spid="732"/>
                                        </p:tgtEl>
                                        <p:attrNameLst>
                                          <p:attrName>style.visibility</p:attrName>
                                        </p:attrNameLst>
                                      </p:cBhvr>
                                      <p:to>
                                        <p:strVal val="visible"/>
                                      </p:to>
                                    </p:set>
                                    <p:animEffect filter="dissolve" transition="in">
                                      <p:cBhvr>
                                        <p:cTn id="78" dur="500"/>
                                        <p:tgtEl>
                                          <p:spTgt spid="732"/>
                                        </p:tgtEl>
                                      </p:cBhvr>
                                    </p:animEffect>
                                  </p:childTnLst>
                                </p:cTn>
                              </p:par>
                            </p:childTnLst>
                          </p:cTn>
                        </p:par>
                      </p:childTnLst>
                    </p:cTn>
                  </p:par>
                  <p:par>
                    <p:cTn id="79" fill="hold">
                      <p:stCondLst>
                        <p:cond delay="indefinite"/>
                      </p:stCondLst>
                      <p:childTnLst>
                        <p:par>
                          <p:cTn id="80" fill="hold">
                            <p:stCondLst>
                              <p:cond delay="0"/>
                            </p:stCondLst>
                            <p:childTnLst>
                              <p:par>
                                <p:cTn id="81" presetClass="entr" nodeType="clickEffect" presetID="9" grpId="19" fill="hold">
                                  <p:stCondLst>
                                    <p:cond delay="0"/>
                                  </p:stCondLst>
                                  <p:iterate type="el" backwards="0">
                                    <p:tmAbs val="0"/>
                                  </p:iterate>
                                  <p:childTnLst>
                                    <p:set>
                                      <p:cBhvr>
                                        <p:cTn id="82" fill="hold"/>
                                        <p:tgtEl>
                                          <p:spTgt spid="734"/>
                                        </p:tgtEl>
                                        <p:attrNameLst>
                                          <p:attrName>style.visibility</p:attrName>
                                        </p:attrNameLst>
                                      </p:cBhvr>
                                      <p:to>
                                        <p:strVal val="visible"/>
                                      </p:to>
                                    </p:set>
                                    <p:animEffect filter="dissolve" transition="in">
                                      <p:cBhvr>
                                        <p:cTn id="83" dur="500"/>
                                        <p:tgtEl>
                                          <p:spTgt spid="734"/>
                                        </p:tgtEl>
                                      </p:cBhvr>
                                    </p:animEffect>
                                  </p:childTnLst>
                                </p:cTn>
                              </p:par>
                            </p:childTnLst>
                          </p:cTn>
                        </p:par>
                        <p:par>
                          <p:cTn id="84" fill="hold">
                            <p:stCondLst>
                              <p:cond delay="500"/>
                            </p:stCondLst>
                            <p:childTnLst>
                              <p:par>
                                <p:cTn id="85" presetClass="entr" nodeType="afterEffect" presetID="9" grpId="20" fill="hold">
                                  <p:stCondLst>
                                    <p:cond delay="0"/>
                                  </p:stCondLst>
                                  <p:iterate type="el" backwards="0">
                                    <p:tmAbs val="0"/>
                                  </p:iterate>
                                  <p:childTnLst>
                                    <p:set>
                                      <p:cBhvr>
                                        <p:cTn id="86" fill="hold"/>
                                        <p:tgtEl>
                                          <p:spTgt spid="735"/>
                                        </p:tgtEl>
                                        <p:attrNameLst>
                                          <p:attrName>style.visibility</p:attrName>
                                        </p:attrNameLst>
                                      </p:cBhvr>
                                      <p:to>
                                        <p:strVal val="visible"/>
                                      </p:to>
                                    </p:set>
                                    <p:animEffect filter="dissolve" transition="in">
                                      <p:cBhvr>
                                        <p:cTn id="87" dur="500"/>
                                        <p:tgtEl>
                                          <p:spTgt spid="735"/>
                                        </p:tgtEl>
                                      </p:cBhvr>
                                    </p:animEffect>
                                  </p:childTnLst>
                                </p:cTn>
                              </p:par>
                            </p:childTnLst>
                          </p:cTn>
                        </p:par>
                        <p:par>
                          <p:cTn id="88" fill="hold">
                            <p:stCondLst>
                              <p:cond delay="1000"/>
                            </p:stCondLst>
                            <p:childTnLst>
                              <p:par>
                                <p:cTn id="89" presetClass="entr" nodeType="afterEffect" presetID="9" grpId="21" fill="hold">
                                  <p:stCondLst>
                                    <p:cond delay="0"/>
                                  </p:stCondLst>
                                  <p:iterate type="el" backwards="0">
                                    <p:tmAbs val="0"/>
                                  </p:iterate>
                                  <p:childTnLst>
                                    <p:set>
                                      <p:cBhvr>
                                        <p:cTn id="90" fill="hold"/>
                                        <p:tgtEl>
                                          <p:spTgt spid="736"/>
                                        </p:tgtEl>
                                        <p:attrNameLst>
                                          <p:attrName>style.visibility</p:attrName>
                                        </p:attrNameLst>
                                      </p:cBhvr>
                                      <p:to>
                                        <p:strVal val="visible"/>
                                      </p:to>
                                    </p:set>
                                    <p:animEffect filter="dissolve" transition="in">
                                      <p:cBhvr>
                                        <p:cTn id="91" dur="500"/>
                                        <p:tgtEl>
                                          <p:spTgt spid="736"/>
                                        </p:tgtEl>
                                      </p:cBhvr>
                                    </p:animEffect>
                                  </p:childTnLst>
                                </p:cTn>
                              </p:par>
                            </p:childTnLst>
                          </p:cTn>
                        </p:par>
                      </p:childTnLst>
                    </p:cTn>
                  </p:par>
                  <p:par>
                    <p:cTn id="92" fill="hold">
                      <p:stCondLst>
                        <p:cond delay="indefinite"/>
                      </p:stCondLst>
                      <p:childTnLst>
                        <p:par>
                          <p:cTn id="93" fill="hold">
                            <p:stCondLst>
                              <p:cond delay="0"/>
                            </p:stCondLst>
                            <p:childTnLst>
                              <p:par>
                                <p:cTn id="94" presetClass="entr" nodeType="clickEffect" presetID="9" grpId="22" fill="hold">
                                  <p:stCondLst>
                                    <p:cond delay="0"/>
                                  </p:stCondLst>
                                  <p:iterate type="el" backwards="0">
                                    <p:tmAbs val="0"/>
                                  </p:iterate>
                                  <p:childTnLst>
                                    <p:set>
                                      <p:cBhvr>
                                        <p:cTn id="95" fill="hold"/>
                                        <p:tgtEl>
                                          <p:spTgt spid="705"/>
                                        </p:tgtEl>
                                        <p:attrNameLst>
                                          <p:attrName>style.visibility</p:attrName>
                                        </p:attrNameLst>
                                      </p:cBhvr>
                                      <p:to>
                                        <p:strVal val="visible"/>
                                      </p:to>
                                    </p:set>
                                    <p:animEffect filter="dissolve" transition="in">
                                      <p:cBhvr>
                                        <p:cTn id="96" dur="500"/>
                                        <p:tgtEl>
                                          <p:spTgt spid="705"/>
                                        </p:tgtEl>
                                      </p:cBhvr>
                                    </p:animEffect>
                                  </p:childTnLst>
                                </p:cTn>
                              </p:par>
                            </p:childTnLst>
                          </p:cTn>
                        </p:par>
                        <p:par>
                          <p:cTn id="97" fill="hold">
                            <p:stCondLst>
                              <p:cond delay="500"/>
                            </p:stCondLst>
                            <p:childTnLst>
                              <p:par>
                                <p:cTn id="98" presetClass="entr" nodeType="afterEffect" presetID="9" grpId="23" fill="hold">
                                  <p:stCondLst>
                                    <p:cond delay="0"/>
                                  </p:stCondLst>
                                  <p:iterate type="el" backwards="0">
                                    <p:tmAbs val="0"/>
                                  </p:iterate>
                                  <p:childTnLst>
                                    <p:set>
                                      <p:cBhvr>
                                        <p:cTn id="99" fill="hold"/>
                                        <p:tgtEl>
                                          <p:spTgt spid="706"/>
                                        </p:tgtEl>
                                        <p:attrNameLst>
                                          <p:attrName>style.visibility</p:attrName>
                                        </p:attrNameLst>
                                      </p:cBhvr>
                                      <p:to>
                                        <p:strVal val="visible"/>
                                      </p:to>
                                    </p:set>
                                    <p:animEffect filter="dissolve" transition="in">
                                      <p:cBhvr>
                                        <p:cTn id="100" dur="500"/>
                                        <p:tgtEl>
                                          <p:spTgt spid="706"/>
                                        </p:tgtEl>
                                      </p:cBhvr>
                                    </p:animEffect>
                                  </p:childTnLst>
                                </p:cTn>
                              </p:par>
                            </p:childTnLst>
                          </p:cTn>
                        </p:par>
                        <p:par>
                          <p:cTn id="101" fill="hold">
                            <p:stCondLst>
                              <p:cond delay="1000"/>
                            </p:stCondLst>
                            <p:childTnLst>
                              <p:par>
                                <p:cTn id="102" presetClass="entr" nodeType="afterEffect" presetSubtype="0" presetID="1" grpId="24" fill="hold">
                                  <p:stCondLst>
                                    <p:cond delay="0"/>
                                  </p:stCondLst>
                                  <p:iterate type="el" backwards="0">
                                    <p:tmAbs val="0"/>
                                  </p:iterate>
                                  <p:childTnLst>
                                    <p:set>
                                      <p:cBhvr>
                                        <p:cTn id="103" fill="hold"/>
                                        <p:tgtEl>
                                          <p:spTgt spid="762"/>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Class="entr" nodeType="clickEffect" presetID="9" grpId="25" fill="hold">
                                  <p:stCondLst>
                                    <p:cond delay="0"/>
                                  </p:stCondLst>
                                  <p:iterate type="el" backwards="0">
                                    <p:tmAbs val="0"/>
                                  </p:iterate>
                                  <p:childTnLst>
                                    <p:set>
                                      <p:cBhvr>
                                        <p:cTn id="107" fill="hold"/>
                                        <p:tgtEl>
                                          <p:spTgt spid="711"/>
                                        </p:tgtEl>
                                        <p:attrNameLst>
                                          <p:attrName>style.visibility</p:attrName>
                                        </p:attrNameLst>
                                      </p:cBhvr>
                                      <p:to>
                                        <p:strVal val="visible"/>
                                      </p:to>
                                    </p:set>
                                    <p:animEffect filter="dissolve" transition="in">
                                      <p:cBhvr>
                                        <p:cTn id="108" dur="500"/>
                                        <p:tgtEl>
                                          <p:spTgt spid="711"/>
                                        </p:tgtEl>
                                      </p:cBhvr>
                                    </p:animEffect>
                                  </p:childTnLst>
                                </p:cTn>
                              </p:par>
                            </p:childTnLst>
                          </p:cTn>
                        </p:par>
                        <p:par>
                          <p:cTn id="109" fill="hold">
                            <p:stCondLst>
                              <p:cond delay="500"/>
                            </p:stCondLst>
                            <p:childTnLst>
                              <p:par>
                                <p:cTn id="110" presetClass="entr" nodeType="afterEffect" presetID="9" grpId="26" fill="hold">
                                  <p:stCondLst>
                                    <p:cond delay="0"/>
                                  </p:stCondLst>
                                  <p:iterate type="el" backwards="0">
                                    <p:tmAbs val="0"/>
                                  </p:iterate>
                                  <p:childTnLst>
                                    <p:set>
                                      <p:cBhvr>
                                        <p:cTn id="111" fill="hold"/>
                                        <p:tgtEl>
                                          <p:spTgt spid="712"/>
                                        </p:tgtEl>
                                        <p:attrNameLst>
                                          <p:attrName>style.visibility</p:attrName>
                                        </p:attrNameLst>
                                      </p:cBhvr>
                                      <p:to>
                                        <p:strVal val="visible"/>
                                      </p:to>
                                    </p:set>
                                    <p:animEffect filter="dissolve" transition="in">
                                      <p:cBhvr>
                                        <p:cTn id="112" dur="500"/>
                                        <p:tgtEl>
                                          <p:spTgt spid="712"/>
                                        </p:tgtEl>
                                      </p:cBhvr>
                                    </p:animEffect>
                                  </p:childTnLst>
                                </p:cTn>
                              </p:par>
                            </p:childTnLst>
                          </p:cTn>
                        </p:par>
                        <p:par>
                          <p:cTn id="113" fill="hold">
                            <p:stCondLst>
                              <p:cond delay="1000"/>
                            </p:stCondLst>
                            <p:childTnLst>
                              <p:par>
                                <p:cTn id="114" presetClass="entr" nodeType="afterEffect" presetID="9" grpId="27" fill="hold">
                                  <p:stCondLst>
                                    <p:cond delay="0"/>
                                  </p:stCondLst>
                                  <p:iterate type="el" backwards="0">
                                    <p:tmAbs val="0"/>
                                  </p:iterate>
                                  <p:childTnLst>
                                    <p:set>
                                      <p:cBhvr>
                                        <p:cTn id="115" fill="hold"/>
                                        <p:tgtEl>
                                          <p:spTgt spid="731"/>
                                        </p:tgtEl>
                                        <p:attrNameLst>
                                          <p:attrName>style.visibility</p:attrName>
                                        </p:attrNameLst>
                                      </p:cBhvr>
                                      <p:to>
                                        <p:strVal val="visible"/>
                                      </p:to>
                                    </p:set>
                                    <p:animEffect filter="dissolve" transition="in">
                                      <p:cBhvr>
                                        <p:cTn id="116" dur="500"/>
                                        <p:tgtEl>
                                          <p:spTgt spid="7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2" grpId="26"/>
      <p:bldP build="whole" bldLvl="1" animBg="1" rev="0" advAuto="0" spid="731" grpId="27"/>
      <p:bldP build="whole" bldLvl="1" animBg="1" rev="0" advAuto="0" spid="728" grpId="17"/>
      <p:bldP build="whole" bldLvl="1" animBg="1" rev="0" advAuto="0" spid="701" grpId="1"/>
      <p:bldP build="whole" bldLvl="1" animBg="1" rev="0" advAuto="0" spid="707" grpId="6"/>
      <p:bldP build="whole" bldLvl="1" animBg="1" rev="0" advAuto="0" spid="710" grpId="13"/>
      <p:bldP build="whole" bldLvl="1" animBg="1" rev="0" advAuto="0" spid="723" grpId="11"/>
      <p:bldP build="whole" bldLvl="1" animBg="1" rev="0" advAuto="0" spid="711" grpId="25"/>
      <p:bldP build="whole" bldLvl="1" animBg="1" rev="0" advAuto="0" spid="734" grpId="19"/>
      <p:bldP build="whole" bldLvl="1" animBg="1" rev="0" advAuto="0" spid="733" grpId="10"/>
      <p:bldP build="whole" bldLvl="1" animBg="1" rev="0" advAuto="0" spid="709" grpId="12"/>
      <p:bldP build="whole" bldLvl="1" animBg="1" rev="0" advAuto="0" spid="713" grpId="9"/>
      <p:bldP build="whole" bldLvl="1" animBg="1" rev="0" advAuto="0" spid="724" grpId="15"/>
      <p:bldP build="whole" bldLvl="1" animBg="1" rev="0" advAuto="0" spid="703" grpId="4"/>
      <p:bldP build="whole" bldLvl="1" animBg="1" rev="0" advAuto="0" spid="717" grpId="5"/>
      <p:bldP build="whole" bldLvl="1" animBg="1" rev="0" advAuto="0" spid="708" grpId="7"/>
      <p:bldP build="whole" bldLvl="1" animBg="1" rev="0" advAuto="0" spid="736" grpId="21"/>
      <p:bldP build="whole" bldLvl="1" animBg="1" rev="0" advAuto="0" spid="732" grpId="18"/>
      <p:bldP build="whole" bldLvl="1" animBg="1" rev="0" advAuto="0" spid="767" grpId="14"/>
      <p:bldP build="whole" bldLvl="1" animBg="1" rev="0" advAuto="0" spid="702" grpId="2"/>
      <p:bldP build="whole" bldLvl="1" animBg="1" rev="0" advAuto="0" spid="725" grpId="16"/>
      <p:bldP build="whole" bldLvl="1" animBg="1" rev="0" advAuto="0" spid="704" grpId="3"/>
      <p:bldP build="whole" bldLvl="1" animBg="1" rev="0" advAuto="0" spid="720" grpId="8"/>
      <p:bldP build="whole" bldLvl="1" animBg="1" rev="0" advAuto="0" spid="735" grpId="20"/>
      <p:bldP build="whole" bldLvl="1" animBg="1" rev="0" advAuto="0" spid="705" grpId="22"/>
      <p:bldP build="whole" bldLvl="1" animBg="1" rev="0" advAuto="0" spid="706" grpId="23"/>
      <p:bldP build="whole" bldLvl="1" animBg="1" rev="0" advAuto="0" spid="762" grpId="24"/>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9" name="Shape 769"/>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70" name="Shape 770"/>
          <p:cNvSpPr/>
          <p:nvPr/>
        </p:nvSpPr>
        <p:spPr>
          <a:xfrm>
            <a:off x="457200" y="1828800"/>
            <a:ext cx="4114800" cy="4815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31775" indent="-231775">
              <a:spcBef>
                <a:spcPts val="1200"/>
              </a:spcBef>
              <a:buSzPct val="100000"/>
              <a:buChar char="•"/>
              <a:defRPr b="1" sz="2000">
                <a:solidFill>
                  <a:srgbClr val="CD7C11"/>
                </a:solidFill>
                <a:effectLst>
                  <a:outerShdw sx="100000" sy="100000" kx="0" ky="0" algn="b" rotWithShape="0" blurRad="12700" dist="25400" dir="2700000">
                    <a:srgbClr val="DDDDDD"/>
                  </a:outerShdw>
                </a:effectLst>
              </a:defRPr>
            </a:pPr>
            <a:r>
              <a:t>Migrating groups moved into other groups’ territories, forcing them to go elsewhere.</a:t>
            </a:r>
          </a:p>
          <a:p>
            <a:pPr marL="231775" indent="-231775">
              <a:spcBef>
                <a:spcPts val="1200"/>
              </a:spcBef>
              <a:buSzPct val="100000"/>
              <a:buChar char="•"/>
              <a:defRPr b="1" sz="2000">
                <a:solidFill>
                  <a:srgbClr val="CD7C11"/>
                </a:solidFill>
                <a:effectLst>
                  <a:outerShdw sx="100000" sy="100000" kx="0" ky="0" algn="b" rotWithShape="0" blurRad="12700" dist="25400" dir="2700000">
                    <a:srgbClr val="DDDDDD"/>
                  </a:outerShdw>
                </a:effectLst>
              </a:defRPr>
            </a:pPr>
            <a:r>
              <a:t>Migrating groups introduced new plants and animals into their new homes.</a:t>
            </a:r>
          </a:p>
          <a:p>
            <a:pPr marL="231775" indent="-231775">
              <a:spcBef>
                <a:spcPts val="1200"/>
              </a:spcBef>
              <a:buSzPct val="100000"/>
              <a:buChar char="•"/>
              <a:defRPr b="1" sz="2000">
                <a:solidFill>
                  <a:srgbClr val="CD7C11"/>
                </a:solidFill>
                <a:effectLst>
                  <a:outerShdw sx="100000" sy="100000" kx="0" ky="0" algn="b" rotWithShape="0" blurRad="12700" dist="25400" dir="2700000">
                    <a:srgbClr val="DDDDDD"/>
                  </a:outerShdw>
                </a:effectLst>
              </a:defRPr>
            </a:pPr>
            <a:r>
              <a:t>Migrations diffused technologies for farming, warfare, and crafts.</a:t>
            </a:r>
          </a:p>
          <a:p>
            <a:pPr marL="231775" indent="-231775">
              <a:spcBef>
                <a:spcPts val="1200"/>
              </a:spcBef>
              <a:buSzPct val="100000"/>
              <a:buChar char="•"/>
              <a:defRPr b="1" sz="2000">
                <a:solidFill>
                  <a:srgbClr val="CD7C11"/>
                </a:solidFill>
                <a:effectLst>
                  <a:outerShdw sx="100000" sy="100000" kx="0" ky="0" algn="b" rotWithShape="0" blurRad="12700" dist="25400" dir="2700000">
                    <a:srgbClr val="DDDDDD"/>
                  </a:outerShdw>
                </a:effectLst>
              </a:defRPr>
            </a:pPr>
            <a:r>
              <a:t>Migrations diffused languages, styles of living, and arts.</a:t>
            </a:r>
          </a:p>
        </p:txBody>
      </p:sp>
      <p:pic>
        <p:nvPicPr>
          <p:cNvPr id="771" name="letters.jpg">
            <a:hlinkClick r:id="rId2" invalidUrl="" action="" tgtFrame="" tooltip="" history="1" highlightClick="0" endSnd="0"/>
          </p:cNvPr>
          <p:cNvPicPr>
            <a:picLocks noChangeAspect="1"/>
          </p:cNvPicPr>
          <p:nvPr/>
        </p:nvPicPr>
        <p:blipFill>
          <a:blip r:embed="rId3">
            <a:extLst/>
          </a:blip>
          <a:stretch>
            <a:fillRect/>
          </a:stretch>
        </p:blipFill>
        <p:spPr>
          <a:xfrm>
            <a:off x="4459287" y="609600"/>
            <a:ext cx="569913" cy="914400"/>
          </a:xfrm>
          <a:prstGeom prst="rect">
            <a:avLst/>
          </a:prstGeom>
          <a:ln w="12700">
            <a:miter lim="400000"/>
          </a:ln>
        </p:spPr>
      </p:pic>
      <p:pic>
        <p:nvPicPr>
          <p:cNvPr id="772" name="earth_anim.png"/>
          <p:cNvPicPr>
            <a:picLocks noChangeAspect="1"/>
          </p:cNvPicPr>
          <p:nvPr/>
        </p:nvPicPr>
        <p:blipFill>
          <a:blip r:embed="rId4">
            <a:extLst/>
          </a:blip>
          <a:stretch>
            <a:fillRect/>
          </a:stretch>
        </p:blipFill>
        <p:spPr>
          <a:xfrm>
            <a:off x="5943600" y="3894137"/>
            <a:ext cx="1828800" cy="1828801"/>
          </a:xfrm>
          <a:prstGeom prst="rect">
            <a:avLst/>
          </a:prstGeom>
          <a:ln w="12700">
            <a:miter lim="400000"/>
          </a:ln>
        </p:spPr>
      </p:pic>
      <p:pic>
        <p:nvPicPr>
          <p:cNvPr id="773" name="mundo-front.jpg"/>
          <p:cNvPicPr>
            <a:picLocks noChangeAspect="1"/>
          </p:cNvPicPr>
          <p:nvPr/>
        </p:nvPicPr>
        <p:blipFill>
          <a:blip r:embed="rId5">
            <a:extLst/>
          </a:blip>
          <a:stretch>
            <a:fillRect/>
          </a:stretch>
        </p:blipFill>
        <p:spPr>
          <a:xfrm>
            <a:off x="5943600" y="3894137"/>
            <a:ext cx="1828800" cy="1820863"/>
          </a:xfrm>
          <a:prstGeom prst="rect">
            <a:avLst/>
          </a:prstGeom>
          <a:ln w="12700">
            <a:miter lim="400000"/>
          </a:ln>
        </p:spPr>
      </p:pic>
      <p:grpSp>
        <p:nvGrpSpPr>
          <p:cNvPr id="796" name="Group 796"/>
          <p:cNvGrpSpPr/>
          <p:nvPr/>
        </p:nvGrpSpPr>
        <p:grpSpPr>
          <a:xfrm>
            <a:off x="457200" y="457199"/>
            <a:ext cx="923925" cy="1150179"/>
            <a:chOff x="0" y="0"/>
            <a:chExt cx="923925" cy="1150177"/>
          </a:xfrm>
        </p:grpSpPr>
        <p:grpSp>
          <p:nvGrpSpPr>
            <p:cNvPr id="776" name="Group 776"/>
            <p:cNvGrpSpPr/>
            <p:nvPr/>
          </p:nvGrpSpPr>
          <p:grpSpPr>
            <a:xfrm>
              <a:off x="0" y="0"/>
              <a:ext cx="923925" cy="1150178"/>
              <a:chOff x="0" y="0"/>
              <a:chExt cx="923925" cy="1150177"/>
            </a:xfrm>
          </p:grpSpPr>
          <p:sp>
            <p:nvSpPr>
              <p:cNvPr id="774" name="Shape 774"/>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Population</a:t>
                </a:r>
              </a:p>
            </p:txBody>
          </p:sp>
          <p:sp>
            <p:nvSpPr>
              <p:cNvPr id="775" name="Shape 775"/>
              <p:cNvSpPr/>
              <p:nvPr/>
            </p:nvSpPr>
            <p:spPr>
              <a:xfrm>
                <a:off x="0" y="0"/>
                <a:ext cx="923925" cy="923193"/>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780" name="Group 780"/>
            <p:cNvGrpSpPr/>
            <p:nvPr/>
          </p:nvGrpSpPr>
          <p:grpSpPr>
            <a:xfrm>
              <a:off x="301558" y="175846"/>
              <a:ext cx="331808" cy="265602"/>
              <a:chOff x="0" y="0"/>
              <a:chExt cx="331806" cy="265600"/>
            </a:xfrm>
          </p:grpSpPr>
          <p:sp>
            <p:nvSpPr>
              <p:cNvPr id="777" name="Shape 777"/>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78" name="Shape 778"/>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79" name="Shape 779"/>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789" name="Group 789"/>
            <p:cNvGrpSpPr/>
            <p:nvPr/>
          </p:nvGrpSpPr>
          <p:grpSpPr>
            <a:xfrm>
              <a:off x="83409" y="452437"/>
              <a:ext cx="752524" cy="265602"/>
              <a:chOff x="0" y="0"/>
              <a:chExt cx="752522" cy="265600"/>
            </a:xfrm>
          </p:grpSpPr>
          <p:grpSp>
            <p:nvGrpSpPr>
              <p:cNvPr id="784" name="Group 784"/>
              <p:cNvGrpSpPr/>
              <p:nvPr/>
            </p:nvGrpSpPr>
            <p:grpSpPr>
              <a:xfrm>
                <a:off x="-1" y="0"/>
                <a:ext cx="332724" cy="265601"/>
                <a:chOff x="0" y="0"/>
                <a:chExt cx="332722" cy="265600"/>
              </a:xfrm>
            </p:grpSpPr>
            <p:sp>
              <p:nvSpPr>
                <p:cNvPr id="781" name="Shape 781"/>
                <p:cNvSpPr/>
                <p:nvPr/>
              </p:nvSpPr>
              <p:spPr>
                <a:xfrm>
                  <a:off x="0" y="0"/>
                  <a:ext cx="332723"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82" name="Shape 782"/>
                <p:cNvSpPr/>
                <p:nvPr/>
              </p:nvSpPr>
              <p:spPr>
                <a:xfrm>
                  <a:off x="82927" y="12118"/>
                  <a:ext cx="45511"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83" name="Shape 783"/>
                <p:cNvSpPr/>
                <p:nvPr/>
              </p:nvSpPr>
              <p:spPr>
                <a:xfrm>
                  <a:off x="203274" y="12118"/>
                  <a:ext cx="45510"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788" name="Group 788"/>
              <p:cNvGrpSpPr/>
              <p:nvPr/>
            </p:nvGrpSpPr>
            <p:grpSpPr>
              <a:xfrm>
                <a:off x="420715" y="0"/>
                <a:ext cx="331808" cy="265601"/>
                <a:chOff x="0" y="0"/>
                <a:chExt cx="331806" cy="265600"/>
              </a:xfrm>
            </p:grpSpPr>
            <p:sp>
              <p:nvSpPr>
                <p:cNvPr id="785" name="Shape 785"/>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86" name="Shape 786"/>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787" name="Shape 787"/>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grpSp>
          <p:nvGrpSpPr>
            <p:cNvPr id="795" name="Group 795"/>
            <p:cNvGrpSpPr/>
            <p:nvPr/>
          </p:nvGrpSpPr>
          <p:grpSpPr>
            <a:xfrm>
              <a:off x="196883" y="256442"/>
              <a:ext cx="526834" cy="377337"/>
              <a:chOff x="0" y="0"/>
              <a:chExt cx="526833" cy="377336"/>
            </a:xfrm>
          </p:grpSpPr>
          <p:sp>
            <p:nvSpPr>
              <p:cNvPr id="790" name="Shape 790"/>
              <p:cNvSpPr/>
              <p:nvPr/>
            </p:nvSpPr>
            <p:spPr>
              <a:xfrm rot="5400000">
                <a:off x="119869" y="124966"/>
                <a:ext cx="178595" cy="12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791" name="Shape 791"/>
              <p:cNvSpPr/>
              <p:nvPr/>
            </p:nvSpPr>
            <p:spPr>
              <a:xfrm flipH="1" rot="16200000">
                <a:off x="235360" y="132299"/>
                <a:ext cx="178595" cy="108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792" name="Shape 792"/>
              <p:cNvSpPr/>
              <p:nvPr/>
            </p:nvSpPr>
            <p:spPr>
              <a:xfrm>
                <a:off x="216315" y="0"/>
                <a:ext cx="108868" cy="97082"/>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793" name="Shape 793"/>
              <p:cNvSpPr/>
              <p:nvPr/>
            </p:nvSpPr>
            <p:spPr>
              <a:xfrm>
                <a:off x="0"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794" name="Shape 794"/>
              <p:cNvSpPr/>
              <p:nvPr/>
            </p:nvSpPr>
            <p:spPr>
              <a:xfrm>
                <a:off x="417966"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grpSp>
      <p:grpSp>
        <p:nvGrpSpPr>
          <p:cNvPr id="799" name="Group 799"/>
          <p:cNvGrpSpPr/>
          <p:nvPr/>
        </p:nvGrpSpPr>
        <p:grpSpPr>
          <a:xfrm>
            <a:off x="4572000" y="1409700"/>
            <a:ext cx="4114800" cy="2171700"/>
            <a:chOff x="0" y="0"/>
            <a:chExt cx="4114800" cy="2171700"/>
          </a:xfrm>
        </p:grpSpPr>
        <p:sp>
          <p:nvSpPr>
            <p:cNvPr id="797" name="Shape 797"/>
            <p:cNvSpPr/>
            <p:nvPr/>
          </p:nvSpPr>
          <p:spPr>
            <a:xfrm>
              <a:off x="0" y="0"/>
              <a:ext cx="4114800" cy="2171700"/>
            </a:xfrm>
            <a:prstGeom prst="wedgeEllipseCallout">
              <a:avLst>
                <a:gd name="adj1" fmla="val 3162"/>
                <a:gd name="adj2" fmla="val 62866"/>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1000"/>
                </a:spcBef>
                <a:defRPr sz="2400">
                  <a:solidFill>
                    <a:srgbClr val="0A56A4"/>
                  </a:solidFill>
                  <a:latin typeface="+mn-lt"/>
                  <a:ea typeface="+mn-ea"/>
                  <a:cs typeface="+mn-cs"/>
                  <a:sym typeface="Arial"/>
                </a:defRPr>
              </a:pPr>
            </a:p>
          </p:txBody>
        </p:sp>
        <p:sp>
          <p:nvSpPr>
            <p:cNvPr id="798" name="Shape 798"/>
            <p:cNvSpPr/>
            <p:nvPr/>
          </p:nvSpPr>
          <p:spPr>
            <a:xfrm>
              <a:off x="602551" y="333915"/>
              <a:ext cx="2909698" cy="15038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1400"/>
                </a:spcBef>
                <a:defRPr sz="2400">
                  <a:solidFill>
                    <a:srgbClr val="0A56A4"/>
                  </a:solidFill>
                  <a:latin typeface="+mn-lt"/>
                  <a:ea typeface="+mn-ea"/>
                  <a:cs typeface="+mn-cs"/>
                  <a:sym typeface="Arial"/>
                </a:defRPr>
              </a:lvl1pPr>
            </a:lstStyle>
            <a:p>
              <a:pPr/>
              <a:r>
                <a:t>Migrations encouraged more cultural exchanges across Afroeurasia.</a:t>
              </a:r>
            </a:p>
          </p:txBody>
        </p:sp>
      </p:grpSp>
      <p:pic>
        <p:nvPicPr>
          <p:cNvPr id="800" name="image.png"/>
          <p:cNvPicPr>
            <a:picLocks noChangeAspect="1"/>
          </p:cNvPicPr>
          <p:nvPr/>
        </p:nvPicPr>
        <p:blipFill>
          <a:blip r:embed="rId6">
            <a:extLst/>
          </a:blip>
          <a:stretch>
            <a:fillRect/>
          </a:stretch>
        </p:blipFill>
        <p:spPr>
          <a:xfrm>
            <a:off x="2667000" y="609600"/>
            <a:ext cx="1371600" cy="952500"/>
          </a:xfrm>
          <a:prstGeom prst="rect">
            <a:avLst/>
          </a:prstGeom>
          <a:ln w="12700">
            <a:miter lim="400000"/>
          </a:ln>
        </p:spPr>
      </p:pic>
      <p:pic>
        <p:nvPicPr>
          <p:cNvPr id="801" name="image.png"/>
          <p:cNvPicPr>
            <a:picLocks noChangeAspect="1"/>
          </p:cNvPicPr>
          <p:nvPr/>
        </p:nvPicPr>
        <p:blipFill>
          <a:blip r:embed="rId7">
            <a:extLst/>
          </a:blip>
          <a:stretch>
            <a:fillRect/>
          </a:stretch>
        </p:blipFill>
        <p:spPr>
          <a:xfrm>
            <a:off x="5410200" y="685800"/>
            <a:ext cx="1447800" cy="830263"/>
          </a:xfrm>
          <a:prstGeom prst="rect">
            <a:avLst/>
          </a:prstGeom>
          <a:ln w="12700">
            <a:miter lim="400000"/>
          </a:ln>
        </p:spPr>
      </p:pic>
      <p:pic>
        <p:nvPicPr>
          <p:cNvPr id="802" name="image.png"/>
          <p:cNvPicPr>
            <a:picLocks noChangeAspect="1"/>
          </p:cNvPicPr>
          <p:nvPr/>
        </p:nvPicPr>
        <p:blipFill>
          <a:blip r:embed="rId8">
            <a:extLst/>
          </a:blip>
          <a:stretch>
            <a:fillRect/>
          </a:stretch>
        </p:blipFill>
        <p:spPr>
          <a:xfrm>
            <a:off x="7315200" y="903287"/>
            <a:ext cx="1371600" cy="39528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77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772"/>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773"/>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7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5" fill="hold">
                                  <p:stCondLst>
                                    <p:cond delay="0"/>
                                  </p:stCondLst>
                                  <p:iterate type="el" backwards="0">
                                    <p:tmAbs val="0"/>
                                  </p:iterate>
                                  <p:childTnLst>
                                    <p:set>
                                      <p:cBhvr>
                                        <p:cTn id="19" fill="hold"/>
                                        <p:tgtEl>
                                          <p:spTgt spid="7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2" grpId="2"/>
      <p:bldP build="whole" bldLvl="1" animBg="1" rev="0" advAuto="0" spid="773" grpId="3"/>
      <p:bldP build="whole" bldLvl="1" animBg="1" rev="0" advAuto="0" spid="770" grpId="5"/>
      <p:bldP build="whole" bldLvl="1" animBg="1" rev="0" advAuto="0" spid="771" grpId="1"/>
      <p:bldP build="whole" bldLvl="1" animBg="1" rev="0" advAuto="0" spid="799" grpId="4"/>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4" name="Shape 804"/>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811" name="Group 811"/>
          <p:cNvGrpSpPr/>
          <p:nvPr/>
        </p:nvGrpSpPr>
        <p:grpSpPr>
          <a:xfrm>
            <a:off x="457200" y="457199"/>
            <a:ext cx="923926" cy="1150179"/>
            <a:chOff x="0" y="0"/>
            <a:chExt cx="923925" cy="1150177"/>
          </a:xfrm>
        </p:grpSpPr>
        <p:pic>
          <p:nvPicPr>
            <p:cNvPr id="805" name="image.png"/>
            <p:cNvPicPr>
              <a:picLocks noChangeAspect="1"/>
            </p:cNvPicPr>
            <p:nvPr/>
          </p:nvPicPr>
          <p:blipFill>
            <a:blip r:embed="rId2">
              <a:extLst/>
            </a:blip>
            <a:stretch>
              <a:fillRect/>
            </a:stretch>
          </p:blipFill>
          <p:spPr>
            <a:xfrm>
              <a:off x="263978" y="253694"/>
              <a:ext cx="395969" cy="361768"/>
            </a:xfrm>
            <a:prstGeom prst="rect">
              <a:avLst/>
            </a:prstGeom>
            <a:ln w="12700" cap="flat">
              <a:noFill/>
              <a:miter lim="400000"/>
            </a:ln>
            <a:effectLst/>
          </p:spPr>
        </p:pic>
        <p:pic>
          <p:nvPicPr>
            <p:cNvPr id="806" name="image.png"/>
            <p:cNvPicPr>
              <a:picLocks noChangeAspect="1"/>
            </p:cNvPicPr>
            <p:nvPr/>
          </p:nvPicPr>
          <p:blipFill>
            <a:blip r:embed="rId2">
              <a:extLst/>
            </a:blip>
            <a:stretch>
              <a:fillRect/>
            </a:stretch>
          </p:blipFill>
          <p:spPr>
            <a:xfrm>
              <a:off x="65994" y="46709"/>
              <a:ext cx="285978" cy="261022"/>
            </a:xfrm>
            <a:prstGeom prst="rect">
              <a:avLst/>
            </a:prstGeom>
            <a:ln w="12700" cap="flat">
              <a:noFill/>
              <a:miter lim="400000"/>
            </a:ln>
            <a:effectLst/>
          </p:spPr>
        </p:pic>
        <p:pic>
          <p:nvPicPr>
            <p:cNvPr id="807" name="image.png"/>
            <p:cNvPicPr>
              <a:picLocks noChangeAspect="1"/>
            </p:cNvPicPr>
            <p:nvPr/>
          </p:nvPicPr>
          <p:blipFill>
            <a:blip r:embed="rId2">
              <a:extLst/>
            </a:blip>
            <a:srcRect l="0" t="0" r="10000" b="10934"/>
            <a:stretch>
              <a:fillRect/>
            </a:stretch>
          </p:blipFill>
          <p:spPr>
            <a:xfrm>
              <a:off x="527957" y="565088"/>
              <a:ext cx="395969" cy="358105"/>
            </a:xfrm>
            <a:prstGeom prst="rect">
              <a:avLst/>
            </a:prstGeom>
            <a:ln w="12700" cap="flat">
              <a:noFill/>
              <a:miter lim="400000"/>
            </a:ln>
            <a:effectLst/>
          </p:spPr>
        </p:pic>
        <p:grpSp>
          <p:nvGrpSpPr>
            <p:cNvPr id="810" name="Group 810"/>
            <p:cNvGrpSpPr/>
            <p:nvPr/>
          </p:nvGrpSpPr>
          <p:grpSpPr>
            <a:xfrm>
              <a:off x="0" y="0"/>
              <a:ext cx="923925" cy="1150178"/>
              <a:chOff x="0" y="0"/>
              <a:chExt cx="923925" cy="1150177"/>
            </a:xfrm>
          </p:grpSpPr>
          <p:sp>
            <p:nvSpPr>
              <p:cNvPr id="808" name="Shape 808"/>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Empires</a:t>
                </a:r>
              </a:p>
            </p:txBody>
          </p:sp>
          <p:sp>
            <p:nvSpPr>
              <p:cNvPr id="809" name="Shape 809"/>
              <p:cNvSpPr/>
              <p:nvPr/>
            </p:nvSpPr>
            <p:spPr>
              <a:xfrm>
                <a:off x="0" y="0"/>
                <a:ext cx="923925" cy="923193"/>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pic>
        <p:nvPicPr>
          <p:cNvPr id="812" name="mundo-front.jpg"/>
          <p:cNvPicPr>
            <a:picLocks noChangeAspect="1"/>
          </p:cNvPicPr>
          <p:nvPr/>
        </p:nvPicPr>
        <p:blipFill>
          <a:blip r:embed="rId3">
            <a:extLst/>
          </a:blip>
          <a:stretch>
            <a:fillRect/>
          </a:stretch>
        </p:blipFill>
        <p:spPr>
          <a:xfrm>
            <a:off x="4114800" y="3894137"/>
            <a:ext cx="1828800" cy="1820863"/>
          </a:xfrm>
          <a:prstGeom prst="rect">
            <a:avLst/>
          </a:prstGeom>
          <a:ln w="12700">
            <a:miter lim="400000"/>
          </a:ln>
        </p:spPr>
      </p:pic>
      <p:grpSp>
        <p:nvGrpSpPr>
          <p:cNvPr id="815" name="Group 815"/>
          <p:cNvGrpSpPr/>
          <p:nvPr/>
        </p:nvGrpSpPr>
        <p:grpSpPr>
          <a:xfrm>
            <a:off x="458787" y="1371600"/>
            <a:ext cx="4570413" cy="2171700"/>
            <a:chOff x="0" y="0"/>
            <a:chExt cx="4570412" cy="2171700"/>
          </a:xfrm>
        </p:grpSpPr>
        <p:sp>
          <p:nvSpPr>
            <p:cNvPr id="813" name="Shape 813"/>
            <p:cNvSpPr/>
            <p:nvPr/>
          </p:nvSpPr>
          <p:spPr>
            <a:xfrm>
              <a:off x="0" y="0"/>
              <a:ext cx="4570413" cy="2171700"/>
            </a:xfrm>
            <a:prstGeom prst="wedgeEllipseCallout">
              <a:avLst>
                <a:gd name="adj1" fmla="val 33222"/>
                <a:gd name="adj2" fmla="val 71931"/>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1000"/>
                </a:spcBef>
                <a:defRPr sz="2400">
                  <a:latin typeface="+mn-lt"/>
                  <a:ea typeface="+mn-ea"/>
                  <a:cs typeface="+mn-cs"/>
                  <a:sym typeface="Arial"/>
                </a:defRPr>
              </a:pPr>
            </a:p>
          </p:txBody>
        </p:sp>
        <p:sp>
          <p:nvSpPr>
            <p:cNvPr id="814" name="Shape 814"/>
            <p:cNvSpPr/>
            <p:nvPr/>
          </p:nvSpPr>
          <p:spPr>
            <a:xfrm>
              <a:off x="669269" y="333915"/>
              <a:ext cx="3231875" cy="15038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1400"/>
                </a:spcBef>
                <a:defRPr sz="2400">
                  <a:solidFill>
                    <a:srgbClr val="0A56A4"/>
                  </a:solidFill>
                  <a:latin typeface="+mn-lt"/>
                  <a:ea typeface="+mn-ea"/>
                  <a:cs typeface="+mn-cs"/>
                  <a:sym typeface="Arial"/>
                </a:defRPr>
              </a:lvl1pPr>
            </a:lstStyle>
            <a:p>
              <a:pPr/>
              <a:r>
                <a:t>Building states and empires involved cultural exchanges in Afroeurasia.</a:t>
              </a:r>
            </a:p>
          </p:txBody>
        </p:sp>
      </p:grpSp>
      <p:grpSp>
        <p:nvGrpSpPr>
          <p:cNvPr id="818" name="Group 818"/>
          <p:cNvGrpSpPr/>
          <p:nvPr/>
        </p:nvGrpSpPr>
        <p:grpSpPr>
          <a:xfrm>
            <a:off x="4114800" y="457200"/>
            <a:ext cx="4572000" cy="2171700"/>
            <a:chOff x="0" y="0"/>
            <a:chExt cx="4572000" cy="2171700"/>
          </a:xfrm>
        </p:grpSpPr>
        <p:sp>
          <p:nvSpPr>
            <p:cNvPr id="816" name="Shape 816"/>
            <p:cNvSpPr/>
            <p:nvPr/>
          </p:nvSpPr>
          <p:spPr>
            <a:xfrm>
              <a:off x="0" y="0"/>
              <a:ext cx="4572000" cy="2171700"/>
            </a:xfrm>
            <a:prstGeom prst="wedgeEllipseCallout">
              <a:avLst>
                <a:gd name="adj1" fmla="val -23056"/>
                <a:gd name="adj2" fmla="val 102778"/>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400">
                  <a:solidFill>
                    <a:srgbClr val="0A56A4"/>
                  </a:solidFill>
                  <a:latin typeface="+mn-lt"/>
                  <a:ea typeface="+mn-ea"/>
                  <a:cs typeface="+mn-cs"/>
                  <a:sym typeface="Arial"/>
                </a:defRPr>
              </a:pPr>
            </a:p>
          </p:txBody>
        </p:sp>
        <p:sp>
          <p:nvSpPr>
            <p:cNvPr id="817" name="Shape 817"/>
            <p:cNvSpPr/>
            <p:nvPr/>
          </p:nvSpPr>
          <p:spPr>
            <a:xfrm>
              <a:off x="669501" y="333915"/>
              <a:ext cx="3232998" cy="15038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0A56A4"/>
                  </a:solidFill>
                  <a:latin typeface="+mn-lt"/>
                  <a:ea typeface="+mn-ea"/>
                  <a:cs typeface="+mn-cs"/>
                  <a:sym typeface="Arial"/>
                </a:defRPr>
              </a:lvl1pPr>
            </a:lstStyle>
            <a:p>
              <a:pPr/>
              <a:r>
                <a:t>During Big Era Five, many, many states and empires came… and went.</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811"/>
                                        </p:tgtEl>
                                        <p:attrNameLst>
                                          <p:attrName>style.visibility</p:attrName>
                                        </p:attrNameLst>
                                      </p:cBhvr>
                                      <p:to>
                                        <p:strVal val="visible"/>
                                      </p:to>
                                    </p:set>
                                    <p:animEffect filter="dissolve" transition="in">
                                      <p:cBhvr>
                                        <p:cTn id="7" dur="1000"/>
                                        <p:tgtEl>
                                          <p:spTgt spid="811"/>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812"/>
                                        </p:tgtEl>
                                        <p:attrNameLst>
                                          <p:attrName>style.visibility</p:attrName>
                                        </p:attrNameLst>
                                      </p:cBhvr>
                                      <p:to>
                                        <p:strVal val="visible"/>
                                      </p:to>
                                    </p:set>
                                    <p:animEffect filter="dissolve" transition="in">
                                      <p:cBhvr>
                                        <p:cTn id="11" dur="1000"/>
                                        <p:tgtEl>
                                          <p:spTgt spid="812"/>
                                        </p:tgtEl>
                                      </p:cBhvr>
                                    </p:animEffect>
                                  </p:childTnLst>
                                </p:cTn>
                              </p:par>
                            </p:childTnLst>
                          </p:cTn>
                        </p:par>
                        <p:par>
                          <p:cTn id="12" fill="hold">
                            <p:stCondLst>
                              <p:cond delay="2000"/>
                            </p:stCondLst>
                            <p:childTnLst>
                              <p:par>
                                <p:cTn id="13" presetClass="entr" nodeType="afterEffect" presetSubtype="0" presetID="1" grpId="3" fill="hold">
                                  <p:stCondLst>
                                    <p:cond delay="0"/>
                                  </p:stCondLst>
                                  <p:iterate type="el" backwards="0">
                                    <p:tmAbs val="0"/>
                                  </p:iterate>
                                  <p:childTnLst>
                                    <p:set>
                                      <p:cBhvr>
                                        <p:cTn id="14" fill="hold"/>
                                        <p:tgtEl>
                                          <p:spTgt spid="8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5" grpId="3"/>
      <p:bldP build="whole" bldLvl="1" animBg="1" rev="0" advAuto="0" spid="818" grpId="4"/>
      <p:bldP build="whole" bldLvl="1" animBg="1" rev="0" advAuto="0" spid="812" grpId="2"/>
      <p:bldP build="whole" bldLvl="1" animBg="1" rev="0" advAuto="0" spid="811"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0" name="Shape 820"/>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21" name="Shape 821"/>
          <p:cNvSpPr/>
          <p:nvPr/>
        </p:nvSpPr>
        <p:spPr>
          <a:xfrm>
            <a:off x="457200" y="2133600"/>
            <a:ext cx="3886200" cy="20777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600"/>
              </a:spcBef>
              <a:defRPr b="1" sz="2800">
                <a:solidFill>
                  <a:srgbClr val="CD7C11"/>
                </a:solidFill>
                <a:effectLst>
                  <a:outerShdw sx="100000" sy="100000" kx="0" ky="0" algn="b" rotWithShape="0" blurRad="12700" dist="25400" dir="2700000">
                    <a:srgbClr val="DDDDDD"/>
                  </a:outerShdw>
                </a:effectLst>
              </a:defRPr>
            </a:lvl1pPr>
          </a:lstStyle>
          <a:p>
            <a:pPr/>
            <a:r>
              <a:t>New ruling groups built on the foundations of earlier states and empires.</a:t>
            </a:r>
          </a:p>
        </p:txBody>
      </p:sp>
      <p:grpSp>
        <p:nvGrpSpPr>
          <p:cNvPr id="828" name="Group 828"/>
          <p:cNvGrpSpPr/>
          <p:nvPr/>
        </p:nvGrpSpPr>
        <p:grpSpPr>
          <a:xfrm>
            <a:off x="457200" y="457199"/>
            <a:ext cx="923926" cy="1150179"/>
            <a:chOff x="0" y="0"/>
            <a:chExt cx="923925" cy="1150177"/>
          </a:xfrm>
        </p:grpSpPr>
        <p:pic>
          <p:nvPicPr>
            <p:cNvPr id="822" name="image.png"/>
            <p:cNvPicPr>
              <a:picLocks noChangeAspect="1"/>
            </p:cNvPicPr>
            <p:nvPr/>
          </p:nvPicPr>
          <p:blipFill>
            <a:blip r:embed="rId2">
              <a:extLst/>
            </a:blip>
            <a:stretch>
              <a:fillRect/>
            </a:stretch>
          </p:blipFill>
          <p:spPr>
            <a:xfrm>
              <a:off x="263978" y="253694"/>
              <a:ext cx="395969" cy="361768"/>
            </a:xfrm>
            <a:prstGeom prst="rect">
              <a:avLst/>
            </a:prstGeom>
            <a:ln w="12700" cap="flat">
              <a:noFill/>
              <a:miter lim="400000"/>
            </a:ln>
            <a:effectLst/>
          </p:spPr>
        </p:pic>
        <p:pic>
          <p:nvPicPr>
            <p:cNvPr id="823" name="image.png"/>
            <p:cNvPicPr>
              <a:picLocks noChangeAspect="1"/>
            </p:cNvPicPr>
            <p:nvPr/>
          </p:nvPicPr>
          <p:blipFill>
            <a:blip r:embed="rId2">
              <a:extLst/>
            </a:blip>
            <a:stretch>
              <a:fillRect/>
            </a:stretch>
          </p:blipFill>
          <p:spPr>
            <a:xfrm>
              <a:off x="65994" y="46709"/>
              <a:ext cx="285978" cy="261022"/>
            </a:xfrm>
            <a:prstGeom prst="rect">
              <a:avLst/>
            </a:prstGeom>
            <a:ln w="12700" cap="flat">
              <a:noFill/>
              <a:miter lim="400000"/>
            </a:ln>
            <a:effectLst/>
          </p:spPr>
        </p:pic>
        <p:pic>
          <p:nvPicPr>
            <p:cNvPr id="824" name="image.png"/>
            <p:cNvPicPr>
              <a:picLocks noChangeAspect="1"/>
            </p:cNvPicPr>
            <p:nvPr/>
          </p:nvPicPr>
          <p:blipFill>
            <a:blip r:embed="rId2">
              <a:extLst/>
            </a:blip>
            <a:srcRect l="0" t="0" r="10000" b="10934"/>
            <a:stretch>
              <a:fillRect/>
            </a:stretch>
          </p:blipFill>
          <p:spPr>
            <a:xfrm>
              <a:off x="527957" y="565088"/>
              <a:ext cx="395969" cy="358105"/>
            </a:xfrm>
            <a:prstGeom prst="rect">
              <a:avLst/>
            </a:prstGeom>
            <a:ln w="12700" cap="flat">
              <a:noFill/>
              <a:miter lim="400000"/>
            </a:ln>
            <a:effectLst/>
          </p:spPr>
        </p:pic>
        <p:grpSp>
          <p:nvGrpSpPr>
            <p:cNvPr id="827" name="Group 827"/>
            <p:cNvGrpSpPr/>
            <p:nvPr/>
          </p:nvGrpSpPr>
          <p:grpSpPr>
            <a:xfrm>
              <a:off x="0" y="0"/>
              <a:ext cx="923925" cy="1150178"/>
              <a:chOff x="0" y="0"/>
              <a:chExt cx="923925" cy="1150177"/>
            </a:xfrm>
          </p:grpSpPr>
          <p:sp>
            <p:nvSpPr>
              <p:cNvPr id="825" name="Shape 825"/>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Empires</a:t>
                </a:r>
              </a:p>
            </p:txBody>
          </p:sp>
          <p:sp>
            <p:nvSpPr>
              <p:cNvPr id="826" name="Shape 826"/>
              <p:cNvSpPr/>
              <p:nvPr/>
            </p:nvSpPr>
            <p:spPr>
              <a:xfrm>
                <a:off x="0" y="0"/>
                <a:ext cx="923925" cy="923193"/>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pic>
        <p:nvPicPr>
          <p:cNvPr id="829" name="buildthatfence.jpg"/>
          <p:cNvPicPr>
            <a:picLocks noChangeAspect="1"/>
          </p:cNvPicPr>
          <p:nvPr/>
        </p:nvPicPr>
        <p:blipFill>
          <a:blip r:embed="rId3">
            <a:extLst/>
          </a:blip>
          <a:stretch>
            <a:fillRect/>
          </a:stretch>
        </p:blipFill>
        <p:spPr>
          <a:xfrm>
            <a:off x="4648200" y="457200"/>
            <a:ext cx="4038600" cy="5257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821"/>
                                        </p:tgtEl>
                                        <p:attrNameLst>
                                          <p:attrName>style.visibility</p:attrName>
                                        </p:attrNameLst>
                                      </p:cBhvr>
                                      <p:to>
                                        <p:strVal val="visible"/>
                                      </p:to>
                                    </p:set>
                                    <p:animEffect filter="dissolve" transition="in">
                                      <p:cBhvr>
                                        <p:cTn id="7" dur="1000"/>
                                        <p:tgtEl>
                                          <p:spTgt spid="8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1"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sldNum" sz="quarter" idx="2"/>
          </p:nvPr>
        </p:nvSpPr>
        <p:spPr>
          <a:xfrm>
            <a:off x="8940976" y="6534150"/>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5" name="Shape 65"/>
          <p:cNvSpPr/>
          <p:nvPr/>
        </p:nvSpPr>
        <p:spPr>
          <a:xfrm>
            <a:off x="457200" y="457200"/>
            <a:ext cx="8229600"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b="1" sz="2800">
                <a:solidFill>
                  <a:srgbClr val="CD7C11"/>
                </a:solidFill>
                <a:effectLst>
                  <a:outerShdw sx="100000" sy="100000" kx="0" ky="0" algn="b" rotWithShape="0" blurRad="12700" dist="25400" dir="2700000">
                    <a:srgbClr val="DDDDDD"/>
                  </a:outerShdw>
                </a:effectLst>
              </a:defRPr>
            </a:lvl1pPr>
          </a:lstStyle>
          <a:p>
            <a:pPr/>
            <a:r>
              <a:t>Patterns of Interregional Unity</a:t>
            </a:r>
          </a:p>
        </p:txBody>
      </p:sp>
      <p:pic>
        <p:nvPicPr>
          <p:cNvPr id="66" name="earth_anim.png"/>
          <p:cNvPicPr>
            <a:picLocks noChangeAspect="1"/>
          </p:cNvPicPr>
          <p:nvPr/>
        </p:nvPicPr>
        <p:blipFill>
          <a:blip r:embed="rId2">
            <a:extLst/>
          </a:blip>
          <a:stretch>
            <a:fillRect/>
          </a:stretch>
        </p:blipFill>
        <p:spPr>
          <a:xfrm>
            <a:off x="3200400" y="3048000"/>
            <a:ext cx="1828800" cy="1828800"/>
          </a:xfrm>
          <a:prstGeom prst="rect">
            <a:avLst/>
          </a:prstGeom>
          <a:ln w="12700">
            <a:miter lim="400000"/>
          </a:ln>
        </p:spPr>
      </p:pic>
      <p:pic>
        <p:nvPicPr>
          <p:cNvPr id="67" name="mundo-front.jpg"/>
          <p:cNvPicPr>
            <a:picLocks noChangeAspect="1"/>
          </p:cNvPicPr>
          <p:nvPr/>
        </p:nvPicPr>
        <p:blipFill>
          <a:blip r:embed="rId3">
            <a:extLst/>
          </a:blip>
          <a:stretch>
            <a:fillRect/>
          </a:stretch>
        </p:blipFill>
        <p:spPr>
          <a:xfrm>
            <a:off x="3200400" y="3048000"/>
            <a:ext cx="1828800" cy="1820863"/>
          </a:xfrm>
          <a:prstGeom prst="rect">
            <a:avLst/>
          </a:prstGeom>
          <a:ln w="12700">
            <a:miter lim="400000"/>
          </a:ln>
        </p:spPr>
      </p:pic>
      <p:sp>
        <p:nvSpPr>
          <p:cNvPr id="68" name="Shape 68"/>
          <p:cNvSpPr/>
          <p:nvPr/>
        </p:nvSpPr>
        <p:spPr>
          <a:xfrm>
            <a:off x="4454524" y="3260725"/>
            <a:ext cx="205741" cy="3114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Times New Roman"/>
                <a:ea typeface="Times New Roman"/>
                <a:cs typeface="Times New Roman"/>
                <a:sym typeface="Times New Roman"/>
              </a:defRPr>
            </a:lvl1pPr>
          </a:lstStyle>
          <a:p>
            <a:pPr/>
            <a:r>
              <a:t>  </a:t>
            </a:r>
          </a:p>
        </p:txBody>
      </p:sp>
      <p:grpSp>
        <p:nvGrpSpPr>
          <p:cNvPr id="71" name="Group 71"/>
          <p:cNvGrpSpPr/>
          <p:nvPr/>
        </p:nvGrpSpPr>
        <p:grpSpPr>
          <a:xfrm>
            <a:off x="914400" y="1524000"/>
            <a:ext cx="2665413" cy="1654175"/>
            <a:chOff x="0" y="0"/>
            <a:chExt cx="2665412" cy="1654175"/>
          </a:xfrm>
        </p:grpSpPr>
        <p:sp>
          <p:nvSpPr>
            <p:cNvPr id="69" name="Shape 69"/>
            <p:cNvSpPr/>
            <p:nvPr/>
          </p:nvSpPr>
          <p:spPr>
            <a:xfrm>
              <a:off x="0" y="0"/>
              <a:ext cx="2665413" cy="1654175"/>
            </a:xfrm>
            <a:prstGeom prst="wedgeEllipseCallout">
              <a:avLst>
                <a:gd name="adj1" fmla="val 36597"/>
                <a:gd name="adj2" fmla="val 66412"/>
              </a:avLst>
            </a:prstGeom>
            <a:solidFill>
              <a:srgbClr val="FFFFFF"/>
            </a:solidFill>
            <a:ln w="12700" cap="flat">
              <a:solidFill>
                <a:srgbClr val="0A56A4"/>
              </a:solidFill>
              <a:prstDash val="solid"/>
              <a:round/>
            </a:ln>
            <a:effectLst/>
          </p:spPr>
          <p:txBody>
            <a:bodyPr wrap="square" lIns="45719" tIns="45719" rIns="45719" bIns="45719" numCol="1" anchor="t">
              <a:noAutofit/>
            </a:bodyPr>
            <a:lstStyle/>
            <a:p>
              <a:pPr algn="ctr">
                <a:defRPr sz="2400">
                  <a:solidFill>
                    <a:srgbClr val="0A56A4"/>
                  </a:solidFill>
                  <a:latin typeface="+mn-lt"/>
                  <a:ea typeface="+mn-ea"/>
                  <a:cs typeface="+mn-cs"/>
                  <a:sym typeface="Arial"/>
                </a:defRPr>
              </a:pPr>
            </a:p>
          </p:txBody>
        </p:sp>
        <p:sp>
          <p:nvSpPr>
            <p:cNvPr id="70" name="Shape 70"/>
            <p:cNvSpPr/>
            <p:nvPr/>
          </p:nvSpPr>
          <p:spPr>
            <a:xfrm>
              <a:off x="390310" y="242229"/>
              <a:ext cx="1884793" cy="11482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2400">
                  <a:solidFill>
                    <a:srgbClr val="0A56A4"/>
                  </a:solidFill>
                  <a:latin typeface="+mn-lt"/>
                  <a:ea typeface="+mn-ea"/>
                  <a:cs typeface="+mn-cs"/>
                  <a:sym typeface="Arial"/>
                </a:defRPr>
              </a:pPr>
              <a:r>
                <a:t>Welcome to </a:t>
              </a:r>
              <a:br/>
              <a:r>
                <a:rPr b="1"/>
                <a:t>Big Era Five</a:t>
              </a:r>
              <a:r>
                <a:t>!</a:t>
              </a:r>
            </a:p>
          </p:txBody>
        </p:sp>
      </p:grpSp>
      <p:grpSp>
        <p:nvGrpSpPr>
          <p:cNvPr id="74" name="Group 74"/>
          <p:cNvGrpSpPr/>
          <p:nvPr/>
        </p:nvGrpSpPr>
        <p:grpSpPr>
          <a:xfrm>
            <a:off x="4572000" y="1143000"/>
            <a:ext cx="3578225" cy="1654175"/>
            <a:chOff x="0" y="0"/>
            <a:chExt cx="3578225" cy="1654175"/>
          </a:xfrm>
        </p:grpSpPr>
        <p:sp>
          <p:nvSpPr>
            <p:cNvPr id="72" name="Shape 72"/>
            <p:cNvSpPr/>
            <p:nvPr/>
          </p:nvSpPr>
          <p:spPr>
            <a:xfrm>
              <a:off x="0" y="0"/>
              <a:ext cx="3578225" cy="1654175"/>
            </a:xfrm>
            <a:prstGeom prst="wedgeEllipseCallout">
              <a:avLst>
                <a:gd name="adj1" fmla="val -40639"/>
                <a:gd name="adj2" fmla="val 79847"/>
              </a:avLst>
            </a:prstGeom>
            <a:solidFill>
              <a:srgbClr val="FFFFFF"/>
            </a:solidFill>
            <a:ln w="12700" cap="flat">
              <a:solidFill>
                <a:srgbClr val="0A56A4"/>
              </a:solidFill>
              <a:prstDash val="solid"/>
              <a:round/>
            </a:ln>
            <a:effectLst/>
          </p:spPr>
          <p:txBody>
            <a:bodyPr wrap="square" lIns="45719" tIns="45719" rIns="45719" bIns="45719" numCol="1" anchor="t">
              <a:noAutofit/>
            </a:bodyPr>
            <a:lstStyle/>
            <a:p>
              <a:pPr algn="ctr">
                <a:defRPr sz="2400">
                  <a:solidFill>
                    <a:srgbClr val="0A56A4"/>
                  </a:solidFill>
                  <a:latin typeface="+mn-lt"/>
                  <a:ea typeface="+mn-ea"/>
                  <a:cs typeface="+mn-cs"/>
                  <a:sym typeface="Arial"/>
                </a:defRPr>
              </a:pPr>
            </a:p>
          </p:txBody>
        </p:sp>
        <p:sp>
          <p:nvSpPr>
            <p:cNvPr id="73" name="Shape 73"/>
            <p:cNvSpPr/>
            <p:nvPr/>
          </p:nvSpPr>
          <p:spPr>
            <a:xfrm>
              <a:off x="523978" y="242229"/>
              <a:ext cx="2530269" cy="11482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a:solidFill>
                    <a:srgbClr val="0A56A4"/>
                  </a:solidFill>
                  <a:latin typeface="+mn-lt"/>
                  <a:ea typeface="+mn-ea"/>
                  <a:cs typeface="+mn-cs"/>
                  <a:sym typeface="Arial"/>
                </a:defRPr>
              </a:lvl1pPr>
            </a:lstStyle>
            <a:p>
              <a:pPr/>
              <a:r>
                <a:t>Big Era Five lasted from 300 CE to 1500 CE.</a:t>
              </a:r>
            </a:p>
          </p:txBody>
        </p:sp>
      </p:grpSp>
      <p:sp>
        <p:nvSpPr>
          <p:cNvPr id="75" name="Shape 75"/>
          <p:cNvSpPr/>
          <p:nvPr/>
        </p:nvSpPr>
        <p:spPr>
          <a:xfrm flipH="1">
            <a:off x="8763000" y="5715000"/>
            <a:ext cx="1588" cy="457201"/>
          </a:xfrm>
          <a:prstGeom prst="line">
            <a:avLst/>
          </a:prstGeom>
          <a:ln w="28575">
            <a:solidFill>
              <a:srgbClr val="000000"/>
            </a:solidFill>
            <a:tailEnd type="triangle"/>
          </a:ln>
        </p:spPr>
        <p:txBody>
          <a:bodyPr lIns="45719" rIns="45719"/>
          <a:lstStyle/>
          <a:p>
            <a:pPr/>
          </a:p>
        </p:txBody>
      </p:sp>
      <p:grpSp>
        <p:nvGrpSpPr>
          <p:cNvPr id="78" name="Group 78"/>
          <p:cNvGrpSpPr/>
          <p:nvPr/>
        </p:nvGrpSpPr>
        <p:grpSpPr>
          <a:xfrm>
            <a:off x="2287270" y="5715000"/>
            <a:ext cx="3657918" cy="457201"/>
            <a:chOff x="0" y="0"/>
            <a:chExt cx="3657917" cy="457200"/>
          </a:xfrm>
        </p:grpSpPr>
        <p:sp>
          <p:nvSpPr>
            <p:cNvPr id="76" name="Shape 76"/>
            <p:cNvSpPr/>
            <p:nvPr/>
          </p:nvSpPr>
          <p:spPr>
            <a:xfrm flipH="1">
              <a:off x="-1" y="0"/>
              <a:ext cx="1" cy="45720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77" name="Shape 77"/>
            <p:cNvSpPr/>
            <p:nvPr/>
          </p:nvSpPr>
          <p:spPr>
            <a:xfrm flipH="1">
              <a:off x="3656330" y="0"/>
              <a:ext cx="1588" cy="45720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nvGrpSpPr>
          <p:cNvPr id="100" name="Group 100"/>
          <p:cNvGrpSpPr/>
          <p:nvPr/>
        </p:nvGrpSpPr>
        <p:grpSpPr>
          <a:xfrm>
            <a:off x="228600" y="4419599"/>
            <a:ext cx="8801881" cy="1996442"/>
            <a:chOff x="0" y="0"/>
            <a:chExt cx="8801880" cy="1996440"/>
          </a:xfrm>
        </p:grpSpPr>
        <p:grpSp>
          <p:nvGrpSpPr>
            <p:cNvPr id="81" name="Group 81"/>
            <p:cNvGrpSpPr/>
            <p:nvPr/>
          </p:nvGrpSpPr>
          <p:grpSpPr>
            <a:xfrm>
              <a:off x="838200" y="1295400"/>
              <a:ext cx="1219200" cy="384175"/>
              <a:chOff x="0" y="0"/>
              <a:chExt cx="1219200" cy="384175"/>
            </a:xfrm>
          </p:grpSpPr>
          <p:sp>
            <p:nvSpPr>
              <p:cNvPr id="79" name="Shape 79"/>
              <p:cNvSpPr/>
              <p:nvPr/>
            </p:nvSpPr>
            <p:spPr>
              <a:xfrm>
                <a:off x="0" y="0"/>
                <a:ext cx="1219200" cy="384175"/>
              </a:xfrm>
              <a:prstGeom prst="rect">
                <a:avLst/>
              </a:prstGeom>
              <a:solidFill>
                <a:srgbClr val="A5BE2E"/>
              </a:solidFill>
              <a:ln w="12700" cap="flat">
                <a:noFill/>
                <a:miter lim="400000"/>
              </a:ln>
              <a:effectLst/>
            </p:spPr>
            <p:txBody>
              <a:bodyPr wrap="square" lIns="45719" tIns="45719" rIns="45719" bIns="45719" numCol="1" anchor="ctr">
                <a:noAutofit/>
              </a:bodyPr>
              <a:lstStyle/>
              <a:p>
                <a:pPr algn="ctr">
                  <a:defRPr sz="1400">
                    <a:latin typeface="+mn-lt"/>
                    <a:ea typeface="+mn-ea"/>
                    <a:cs typeface="+mn-cs"/>
                    <a:sym typeface="Arial"/>
                  </a:defRPr>
                </a:pPr>
              </a:p>
            </p:txBody>
          </p:sp>
          <p:sp>
            <p:nvSpPr>
              <p:cNvPr id="80" name="Shape 80"/>
              <p:cNvSpPr/>
              <p:nvPr/>
            </p:nvSpPr>
            <p:spPr>
              <a:xfrm>
                <a:off x="0" y="47675"/>
                <a:ext cx="1219200" cy="2888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atin typeface="+mn-lt"/>
                    <a:ea typeface="+mn-ea"/>
                    <a:cs typeface="+mn-cs"/>
                    <a:sym typeface="Arial"/>
                  </a:defRPr>
                </a:lvl1pPr>
              </a:lstStyle>
              <a:p>
                <a:pPr/>
                <a:r>
                  <a:t>Big Era 2</a:t>
                </a:r>
              </a:p>
            </p:txBody>
          </p:sp>
        </p:grpSp>
        <p:sp>
          <p:nvSpPr>
            <p:cNvPr id="82" name="Shape 82"/>
            <p:cNvSpPr/>
            <p:nvPr/>
          </p:nvSpPr>
          <p:spPr>
            <a:xfrm>
              <a:off x="5715000" y="0"/>
              <a:ext cx="2819400" cy="437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r">
                <a:spcBef>
                  <a:spcPts val="1400"/>
                </a:spcBef>
                <a:defRPr b="1" sz="2400">
                  <a:latin typeface="+mn-lt"/>
                  <a:ea typeface="+mn-ea"/>
                  <a:cs typeface="+mn-cs"/>
                  <a:sym typeface="Arial"/>
                </a:defRPr>
              </a:lvl1pPr>
            </a:lstStyle>
            <a:p>
              <a:pPr/>
              <a:r>
                <a:t>300 CE – 1500 CE</a:t>
              </a:r>
            </a:p>
          </p:txBody>
        </p:sp>
        <p:sp>
          <p:nvSpPr>
            <p:cNvPr id="83" name="Shape 83"/>
            <p:cNvSpPr/>
            <p:nvPr/>
          </p:nvSpPr>
          <p:spPr>
            <a:xfrm rot="5400000">
              <a:off x="6781799" y="380999"/>
              <a:ext cx="762001" cy="914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38100" cap="flat">
              <a:solidFill>
                <a:srgbClr val="808040"/>
              </a:solidFill>
              <a:prstDash val="solid"/>
              <a:round/>
              <a:headEnd type="triangle" w="med" len="med"/>
              <a:tailEnd type="triangle" w="med" len="med"/>
            </a:ln>
            <a:effectLst/>
          </p:spPr>
          <p:txBody>
            <a:bodyPr wrap="square" lIns="45719" tIns="45719" rIns="45719" bIns="45719" numCol="1" anchor="ctr">
              <a:noAutofit/>
            </a:bodyPr>
            <a:lstStyle/>
            <a:p>
              <a:pPr>
                <a:defRPr>
                  <a:latin typeface="+mn-lt"/>
                  <a:ea typeface="+mn-ea"/>
                  <a:cs typeface="+mn-cs"/>
                  <a:sym typeface="Arial"/>
                </a:defRPr>
              </a:pPr>
            </a:p>
          </p:txBody>
        </p:sp>
        <p:grpSp>
          <p:nvGrpSpPr>
            <p:cNvPr id="86" name="Group 86"/>
            <p:cNvGrpSpPr/>
            <p:nvPr/>
          </p:nvGrpSpPr>
          <p:grpSpPr>
            <a:xfrm>
              <a:off x="2057400" y="1295399"/>
              <a:ext cx="3657600" cy="381001"/>
              <a:chOff x="0" y="0"/>
              <a:chExt cx="3657600" cy="381000"/>
            </a:xfrm>
          </p:grpSpPr>
          <p:sp>
            <p:nvSpPr>
              <p:cNvPr id="84" name="Shape 84"/>
              <p:cNvSpPr/>
              <p:nvPr/>
            </p:nvSpPr>
            <p:spPr>
              <a:xfrm>
                <a:off x="0" y="0"/>
                <a:ext cx="3657600" cy="381000"/>
              </a:xfrm>
              <a:prstGeom prst="rect">
                <a:avLst/>
              </a:prstGeom>
              <a:solidFill>
                <a:srgbClr val="CB7D10"/>
              </a:solidFill>
              <a:ln w="12700" cap="flat">
                <a:noFill/>
                <a:miter lim="400000"/>
              </a:ln>
              <a:effectLst/>
            </p:spPr>
            <p:txBody>
              <a:bodyPr wrap="square" lIns="45719" tIns="45719" rIns="45719" bIns="45719" numCol="1" anchor="t">
                <a:noAutofit/>
              </a:bodyPr>
              <a:lstStyle/>
              <a:p>
                <a:pPr algn="ctr">
                  <a:defRPr b="1" sz="1400">
                    <a:latin typeface="+mn-lt"/>
                    <a:ea typeface="+mn-ea"/>
                    <a:cs typeface="+mn-cs"/>
                    <a:sym typeface="Arial"/>
                  </a:defRPr>
                </a:pPr>
              </a:p>
            </p:txBody>
          </p:sp>
          <p:sp>
            <p:nvSpPr>
              <p:cNvPr id="85" name="Shape 85"/>
              <p:cNvSpPr/>
              <p:nvPr/>
            </p:nvSpPr>
            <p:spPr>
              <a:xfrm>
                <a:off x="1391351" y="0"/>
                <a:ext cx="874898"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400">
                    <a:latin typeface="+mn-lt"/>
                    <a:ea typeface="+mn-ea"/>
                    <a:cs typeface="+mn-cs"/>
                    <a:sym typeface="Arial"/>
                  </a:defRPr>
                </a:lvl1pPr>
              </a:lstStyle>
              <a:p>
                <a:pPr/>
                <a:r>
                  <a:t>Big Era 3</a:t>
                </a:r>
              </a:p>
            </p:txBody>
          </p:sp>
        </p:grpSp>
        <p:grpSp>
          <p:nvGrpSpPr>
            <p:cNvPr id="89" name="Group 89"/>
            <p:cNvGrpSpPr/>
            <p:nvPr/>
          </p:nvGrpSpPr>
          <p:grpSpPr>
            <a:xfrm>
              <a:off x="6629400" y="1295399"/>
              <a:ext cx="990600" cy="381001"/>
              <a:chOff x="0" y="0"/>
              <a:chExt cx="990600" cy="381000"/>
            </a:xfrm>
          </p:grpSpPr>
          <p:sp>
            <p:nvSpPr>
              <p:cNvPr id="87" name="Shape 87"/>
              <p:cNvSpPr/>
              <p:nvPr/>
            </p:nvSpPr>
            <p:spPr>
              <a:xfrm flipH="1">
                <a:off x="0" y="0"/>
                <a:ext cx="990600" cy="381000"/>
              </a:xfrm>
              <a:prstGeom prst="rect">
                <a:avLst/>
              </a:prstGeom>
              <a:solidFill>
                <a:srgbClr val="A5BE2E"/>
              </a:solidFill>
              <a:ln w="12700" cap="flat">
                <a:noFill/>
                <a:miter lim="400000"/>
              </a:ln>
              <a:effectLst/>
            </p:spPr>
            <p:txBody>
              <a:bodyPr wrap="square" lIns="45719" tIns="45719" rIns="45719" bIns="45719" numCol="1" anchor="t">
                <a:noAutofit/>
              </a:bodyPr>
              <a:lstStyle/>
              <a:p>
                <a:pPr algn="ctr">
                  <a:defRPr sz="1400">
                    <a:latin typeface="+mn-lt"/>
                    <a:ea typeface="+mn-ea"/>
                    <a:cs typeface="+mn-cs"/>
                    <a:sym typeface="Arial"/>
                  </a:defRPr>
                </a:pPr>
              </a:p>
            </p:txBody>
          </p:sp>
          <p:sp>
            <p:nvSpPr>
              <p:cNvPr id="88" name="Shape 88"/>
              <p:cNvSpPr/>
              <p:nvPr/>
            </p:nvSpPr>
            <p:spPr>
              <a:xfrm>
                <a:off x="57851" y="0"/>
                <a:ext cx="874898"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400">
                    <a:latin typeface="+mn-lt"/>
                    <a:ea typeface="+mn-ea"/>
                    <a:cs typeface="+mn-cs"/>
                    <a:sym typeface="Arial"/>
                  </a:defRPr>
                </a:lvl1pPr>
              </a:lstStyle>
              <a:p>
                <a:pPr/>
                <a:r>
                  <a:t>Big Era 5</a:t>
                </a:r>
              </a:p>
            </p:txBody>
          </p:sp>
        </p:grpSp>
        <p:grpSp>
          <p:nvGrpSpPr>
            <p:cNvPr id="92" name="Group 92"/>
            <p:cNvGrpSpPr/>
            <p:nvPr/>
          </p:nvGrpSpPr>
          <p:grpSpPr>
            <a:xfrm>
              <a:off x="5715000" y="1295399"/>
              <a:ext cx="990600" cy="492025"/>
              <a:chOff x="0" y="0"/>
              <a:chExt cx="990600" cy="492023"/>
            </a:xfrm>
          </p:grpSpPr>
          <p:sp>
            <p:nvSpPr>
              <p:cNvPr id="90" name="Shape 90"/>
              <p:cNvSpPr/>
              <p:nvPr/>
            </p:nvSpPr>
            <p:spPr>
              <a:xfrm>
                <a:off x="0" y="0"/>
                <a:ext cx="990600" cy="381000"/>
              </a:xfrm>
              <a:prstGeom prst="rect">
                <a:avLst/>
              </a:prstGeom>
              <a:solidFill>
                <a:srgbClr val="336699"/>
              </a:solidFill>
              <a:ln w="12700" cap="flat">
                <a:noFill/>
                <a:miter lim="400000"/>
              </a:ln>
              <a:effectLst/>
            </p:spPr>
            <p:txBody>
              <a:bodyPr wrap="square" lIns="45719" tIns="45719" rIns="45719" bIns="45719" numCol="1" anchor="t">
                <a:noAutofit/>
              </a:bodyPr>
              <a:lstStyle/>
              <a:p>
                <a:pPr algn="ctr">
                  <a:defRPr sz="1400">
                    <a:latin typeface="Times New Roman"/>
                    <a:ea typeface="Times New Roman"/>
                    <a:cs typeface="Times New Roman"/>
                    <a:sym typeface="Times New Roman"/>
                  </a:defRPr>
                </a:pPr>
              </a:p>
            </p:txBody>
          </p:sp>
          <p:sp>
            <p:nvSpPr>
              <p:cNvPr id="91" name="Shape 91"/>
              <p:cNvSpPr/>
              <p:nvPr/>
            </p:nvSpPr>
            <p:spPr>
              <a:xfrm>
                <a:off x="33152" y="0"/>
                <a:ext cx="924296" cy="4920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400">
                    <a:latin typeface="+mn-lt"/>
                    <a:ea typeface="+mn-ea"/>
                    <a:cs typeface="+mn-cs"/>
                    <a:sym typeface="Arial"/>
                  </a:defRPr>
                </a:lvl1pPr>
              </a:lstStyle>
              <a:p>
                <a:pPr/>
                <a:r>
                  <a:t>Big Era 4</a:t>
                </a:r>
              </a:p>
            </p:txBody>
          </p:sp>
        </p:grpSp>
        <p:sp>
          <p:nvSpPr>
            <p:cNvPr id="93" name="Shape 93"/>
            <p:cNvSpPr/>
            <p:nvPr/>
          </p:nvSpPr>
          <p:spPr>
            <a:xfrm rot="16200000">
              <a:off x="114300" y="1028700"/>
              <a:ext cx="609601" cy="838200"/>
            </a:xfrm>
            <a:prstGeom prst="triangle">
              <a:avLst/>
            </a:prstGeom>
            <a:solidFill>
              <a:srgbClr val="A5BE2E"/>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94" name="Shape 94"/>
            <p:cNvSpPr/>
            <p:nvPr/>
          </p:nvSpPr>
          <p:spPr>
            <a:xfrm>
              <a:off x="8114519" y="1752600"/>
              <a:ext cx="687362" cy="243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a:lvl1pPr>
            </a:lstStyle>
            <a:p>
              <a:pPr/>
              <a:r>
                <a:t>1800 CE</a:t>
              </a:r>
            </a:p>
          </p:txBody>
        </p:sp>
        <p:sp>
          <p:nvSpPr>
            <p:cNvPr id="95" name="Shape 95"/>
            <p:cNvSpPr/>
            <p:nvPr/>
          </p:nvSpPr>
          <p:spPr>
            <a:xfrm>
              <a:off x="1749661" y="1752600"/>
              <a:ext cx="920278" cy="243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a:lvl1pPr>
            </a:lstStyle>
            <a:p>
              <a:pPr/>
              <a:r>
                <a:t>10,000 BCE</a:t>
              </a:r>
            </a:p>
          </p:txBody>
        </p:sp>
        <p:sp>
          <p:nvSpPr>
            <p:cNvPr id="96" name="Shape 96"/>
            <p:cNvSpPr/>
            <p:nvPr/>
          </p:nvSpPr>
          <p:spPr>
            <a:xfrm>
              <a:off x="5322950" y="1752600"/>
              <a:ext cx="784100" cy="243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a:lvl1pPr>
            </a:lstStyle>
            <a:p>
              <a:pPr/>
              <a:r>
                <a:t>1000 BCE</a:t>
              </a:r>
            </a:p>
          </p:txBody>
        </p:sp>
        <p:sp>
          <p:nvSpPr>
            <p:cNvPr id="97" name="Shape 97"/>
            <p:cNvSpPr/>
            <p:nvPr/>
          </p:nvSpPr>
          <p:spPr>
            <a:xfrm flipH="1">
              <a:off x="8534400" y="1295400"/>
              <a:ext cx="1588" cy="45720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98" name="Shape 98"/>
            <p:cNvSpPr/>
            <p:nvPr/>
          </p:nvSpPr>
          <p:spPr>
            <a:xfrm>
              <a:off x="2058670" y="1295400"/>
              <a:ext cx="1" cy="45720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99" name="Shape 99"/>
            <p:cNvSpPr/>
            <p:nvPr/>
          </p:nvSpPr>
          <p:spPr>
            <a:xfrm flipH="1">
              <a:off x="5715000" y="1295400"/>
              <a:ext cx="1588" cy="45720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nvGrpSpPr>
          <p:cNvPr id="126" name="Group 126"/>
          <p:cNvGrpSpPr/>
          <p:nvPr/>
        </p:nvGrpSpPr>
        <p:grpSpPr>
          <a:xfrm>
            <a:off x="228600" y="4419600"/>
            <a:ext cx="8801880" cy="1996440"/>
            <a:chOff x="0" y="0"/>
            <a:chExt cx="8801879" cy="1996439"/>
          </a:xfrm>
        </p:grpSpPr>
        <p:grpSp>
          <p:nvGrpSpPr>
            <p:cNvPr id="103" name="Group 103"/>
            <p:cNvGrpSpPr/>
            <p:nvPr/>
          </p:nvGrpSpPr>
          <p:grpSpPr>
            <a:xfrm>
              <a:off x="7543800" y="1295400"/>
              <a:ext cx="990600" cy="381000"/>
              <a:chOff x="0" y="0"/>
              <a:chExt cx="990600" cy="381000"/>
            </a:xfrm>
          </p:grpSpPr>
          <p:sp>
            <p:nvSpPr>
              <p:cNvPr id="101" name="Shape 101"/>
              <p:cNvSpPr/>
              <p:nvPr/>
            </p:nvSpPr>
            <p:spPr>
              <a:xfrm>
                <a:off x="0" y="0"/>
                <a:ext cx="990600" cy="381000"/>
              </a:xfrm>
              <a:prstGeom prst="rect">
                <a:avLst/>
              </a:prstGeom>
              <a:solidFill>
                <a:srgbClr val="CB7D10"/>
              </a:solidFill>
              <a:ln w="12700" cap="flat">
                <a:noFill/>
                <a:miter lim="400000"/>
              </a:ln>
              <a:effectLst/>
            </p:spPr>
            <p:txBody>
              <a:bodyPr wrap="square" lIns="45719" tIns="45719" rIns="45719" bIns="45719" numCol="1" anchor="ctr">
                <a:noAutofit/>
              </a:bodyPr>
              <a:lstStyle/>
              <a:p>
                <a:pPr algn="ctr">
                  <a:defRPr b="1" sz="1400">
                    <a:latin typeface="+mn-lt"/>
                    <a:ea typeface="+mn-ea"/>
                    <a:cs typeface="+mn-cs"/>
                    <a:sym typeface="Arial"/>
                  </a:defRPr>
                </a:pPr>
              </a:p>
            </p:txBody>
          </p:sp>
          <p:sp>
            <p:nvSpPr>
              <p:cNvPr id="102" name="Shape 102"/>
              <p:cNvSpPr/>
              <p:nvPr/>
            </p:nvSpPr>
            <p:spPr>
              <a:xfrm>
                <a:off x="57851" y="46088"/>
                <a:ext cx="874898"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1400">
                    <a:latin typeface="+mn-lt"/>
                    <a:ea typeface="+mn-ea"/>
                    <a:cs typeface="+mn-cs"/>
                    <a:sym typeface="Arial"/>
                  </a:defRPr>
                </a:lvl1pPr>
              </a:lstStyle>
              <a:p>
                <a:pPr/>
                <a:r>
                  <a:t>Big Era 6</a:t>
                </a:r>
              </a:p>
            </p:txBody>
          </p:sp>
        </p:grpSp>
        <p:grpSp>
          <p:nvGrpSpPr>
            <p:cNvPr id="125" name="Group 125"/>
            <p:cNvGrpSpPr/>
            <p:nvPr/>
          </p:nvGrpSpPr>
          <p:grpSpPr>
            <a:xfrm>
              <a:off x="0" y="-1"/>
              <a:ext cx="8801881" cy="1996442"/>
              <a:chOff x="0" y="0"/>
              <a:chExt cx="8801880" cy="1996440"/>
            </a:xfrm>
          </p:grpSpPr>
          <p:grpSp>
            <p:nvGrpSpPr>
              <p:cNvPr id="106" name="Group 106"/>
              <p:cNvGrpSpPr/>
              <p:nvPr/>
            </p:nvGrpSpPr>
            <p:grpSpPr>
              <a:xfrm>
                <a:off x="838200" y="1295400"/>
                <a:ext cx="1219200" cy="384175"/>
                <a:chOff x="0" y="0"/>
                <a:chExt cx="1219200" cy="384175"/>
              </a:xfrm>
            </p:grpSpPr>
            <p:sp>
              <p:nvSpPr>
                <p:cNvPr id="104" name="Shape 104"/>
                <p:cNvSpPr/>
                <p:nvPr/>
              </p:nvSpPr>
              <p:spPr>
                <a:xfrm>
                  <a:off x="0" y="0"/>
                  <a:ext cx="1219200" cy="384175"/>
                </a:xfrm>
                <a:prstGeom prst="rect">
                  <a:avLst/>
                </a:prstGeom>
                <a:solidFill>
                  <a:srgbClr val="A5BE2E"/>
                </a:solidFill>
                <a:ln w="12700" cap="flat">
                  <a:noFill/>
                  <a:miter lim="400000"/>
                </a:ln>
                <a:effectLst/>
              </p:spPr>
              <p:txBody>
                <a:bodyPr wrap="square" lIns="45719" tIns="45719" rIns="45719" bIns="45719" numCol="1" anchor="ctr">
                  <a:noAutofit/>
                </a:bodyPr>
                <a:lstStyle/>
                <a:p>
                  <a:pPr algn="ctr">
                    <a:defRPr sz="1400">
                      <a:latin typeface="+mn-lt"/>
                      <a:ea typeface="+mn-ea"/>
                      <a:cs typeface="+mn-cs"/>
                      <a:sym typeface="Arial"/>
                    </a:defRPr>
                  </a:pPr>
                </a:p>
              </p:txBody>
            </p:sp>
            <p:sp>
              <p:nvSpPr>
                <p:cNvPr id="105" name="Shape 105"/>
                <p:cNvSpPr/>
                <p:nvPr/>
              </p:nvSpPr>
              <p:spPr>
                <a:xfrm>
                  <a:off x="0" y="47675"/>
                  <a:ext cx="1219200" cy="2888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atin typeface="+mn-lt"/>
                      <a:ea typeface="+mn-ea"/>
                      <a:cs typeface="+mn-cs"/>
                      <a:sym typeface="Arial"/>
                    </a:defRPr>
                  </a:lvl1pPr>
                </a:lstStyle>
                <a:p>
                  <a:pPr/>
                  <a:r>
                    <a:t>Big Era 2</a:t>
                  </a:r>
                </a:p>
              </p:txBody>
            </p:sp>
          </p:grpSp>
          <p:sp>
            <p:nvSpPr>
              <p:cNvPr id="107" name="Shape 107"/>
              <p:cNvSpPr/>
              <p:nvPr/>
            </p:nvSpPr>
            <p:spPr>
              <a:xfrm>
                <a:off x="5715000" y="0"/>
                <a:ext cx="2819400" cy="437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r">
                  <a:spcBef>
                    <a:spcPts val="1400"/>
                  </a:spcBef>
                  <a:defRPr b="1" sz="2400">
                    <a:latin typeface="+mn-lt"/>
                    <a:ea typeface="+mn-ea"/>
                    <a:cs typeface="+mn-cs"/>
                    <a:sym typeface="Arial"/>
                  </a:defRPr>
                </a:lvl1pPr>
              </a:lstStyle>
              <a:p>
                <a:pPr/>
                <a:r>
                  <a:t>300 CE – 1500 CE</a:t>
                </a:r>
              </a:p>
            </p:txBody>
          </p:sp>
          <p:sp>
            <p:nvSpPr>
              <p:cNvPr id="108" name="Shape 108"/>
              <p:cNvSpPr/>
              <p:nvPr/>
            </p:nvSpPr>
            <p:spPr>
              <a:xfrm rot="5400000">
                <a:off x="6781799" y="380999"/>
                <a:ext cx="762001" cy="914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38100" cap="flat">
                <a:solidFill>
                  <a:srgbClr val="808040"/>
                </a:solidFill>
                <a:prstDash val="solid"/>
                <a:round/>
                <a:headEnd type="triangle" w="med" len="med"/>
                <a:tailEnd type="triangle" w="med" len="med"/>
              </a:ln>
              <a:effectLst/>
            </p:spPr>
            <p:txBody>
              <a:bodyPr wrap="square" lIns="45719" tIns="45719" rIns="45719" bIns="45719" numCol="1" anchor="ctr">
                <a:noAutofit/>
              </a:bodyPr>
              <a:lstStyle/>
              <a:p>
                <a:pPr>
                  <a:defRPr>
                    <a:latin typeface="+mn-lt"/>
                    <a:ea typeface="+mn-ea"/>
                    <a:cs typeface="+mn-cs"/>
                    <a:sym typeface="Arial"/>
                  </a:defRPr>
                </a:pPr>
              </a:p>
            </p:txBody>
          </p:sp>
          <p:grpSp>
            <p:nvGrpSpPr>
              <p:cNvPr id="111" name="Group 111"/>
              <p:cNvGrpSpPr/>
              <p:nvPr/>
            </p:nvGrpSpPr>
            <p:grpSpPr>
              <a:xfrm>
                <a:off x="2057400" y="1295399"/>
                <a:ext cx="3657600" cy="381001"/>
                <a:chOff x="0" y="0"/>
                <a:chExt cx="3657600" cy="381000"/>
              </a:xfrm>
            </p:grpSpPr>
            <p:sp>
              <p:nvSpPr>
                <p:cNvPr id="109" name="Shape 109"/>
                <p:cNvSpPr/>
                <p:nvPr/>
              </p:nvSpPr>
              <p:spPr>
                <a:xfrm>
                  <a:off x="0" y="0"/>
                  <a:ext cx="3657600" cy="381000"/>
                </a:xfrm>
                <a:prstGeom prst="rect">
                  <a:avLst/>
                </a:prstGeom>
                <a:solidFill>
                  <a:srgbClr val="CB7D10"/>
                </a:solidFill>
                <a:ln w="12700" cap="flat">
                  <a:noFill/>
                  <a:miter lim="400000"/>
                </a:ln>
                <a:effectLst/>
              </p:spPr>
              <p:txBody>
                <a:bodyPr wrap="square" lIns="45719" tIns="45719" rIns="45719" bIns="45719" numCol="1" anchor="t">
                  <a:noAutofit/>
                </a:bodyPr>
                <a:lstStyle/>
                <a:p>
                  <a:pPr algn="ctr">
                    <a:defRPr b="1" sz="1400">
                      <a:latin typeface="+mn-lt"/>
                      <a:ea typeface="+mn-ea"/>
                      <a:cs typeface="+mn-cs"/>
                      <a:sym typeface="Arial"/>
                    </a:defRPr>
                  </a:pPr>
                </a:p>
              </p:txBody>
            </p:sp>
            <p:sp>
              <p:nvSpPr>
                <p:cNvPr id="110" name="Shape 110"/>
                <p:cNvSpPr/>
                <p:nvPr/>
              </p:nvSpPr>
              <p:spPr>
                <a:xfrm>
                  <a:off x="1391351" y="0"/>
                  <a:ext cx="874898"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400">
                      <a:latin typeface="+mn-lt"/>
                      <a:ea typeface="+mn-ea"/>
                      <a:cs typeface="+mn-cs"/>
                      <a:sym typeface="Arial"/>
                    </a:defRPr>
                  </a:lvl1pPr>
                </a:lstStyle>
                <a:p>
                  <a:pPr/>
                  <a:r>
                    <a:t>Big Era 3</a:t>
                  </a:r>
                </a:p>
              </p:txBody>
            </p:sp>
          </p:grpSp>
          <p:grpSp>
            <p:nvGrpSpPr>
              <p:cNvPr id="114" name="Group 114"/>
              <p:cNvGrpSpPr/>
              <p:nvPr/>
            </p:nvGrpSpPr>
            <p:grpSpPr>
              <a:xfrm>
                <a:off x="6629400" y="1295399"/>
                <a:ext cx="990600" cy="381001"/>
                <a:chOff x="0" y="0"/>
                <a:chExt cx="990600" cy="381000"/>
              </a:xfrm>
            </p:grpSpPr>
            <p:sp>
              <p:nvSpPr>
                <p:cNvPr id="112" name="Shape 112"/>
                <p:cNvSpPr/>
                <p:nvPr/>
              </p:nvSpPr>
              <p:spPr>
                <a:xfrm flipH="1">
                  <a:off x="0" y="0"/>
                  <a:ext cx="990600" cy="381000"/>
                </a:xfrm>
                <a:prstGeom prst="rect">
                  <a:avLst/>
                </a:prstGeom>
                <a:solidFill>
                  <a:srgbClr val="A5BE2E"/>
                </a:solidFill>
                <a:ln w="12700" cap="flat">
                  <a:noFill/>
                  <a:miter lim="400000"/>
                </a:ln>
                <a:effectLst/>
              </p:spPr>
              <p:txBody>
                <a:bodyPr wrap="square" lIns="45719" tIns="45719" rIns="45719" bIns="45719" numCol="1" anchor="t">
                  <a:noAutofit/>
                </a:bodyPr>
                <a:lstStyle/>
                <a:p>
                  <a:pPr algn="ctr">
                    <a:defRPr sz="1400">
                      <a:latin typeface="+mn-lt"/>
                      <a:ea typeface="+mn-ea"/>
                      <a:cs typeface="+mn-cs"/>
                      <a:sym typeface="Arial"/>
                    </a:defRPr>
                  </a:pPr>
                </a:p>
              </p:txBody>
            </p:sp>
            <p:sp>
              <p:nvSpPr>
                <p:cNvPr id="113" name="Shape 113"/>
                <p:cNvSpPr/>
                <p:nvPr/>
              </p:nvSpPr>
              <p:spPr>
                <a:xfrm>
                  <a:off x="57851" y="0"/>
                  <a:ext cx="874898"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400">
                      <a:latin typeface="+mn-lt"/>
                      <a:ea typeface="+mn-ea"/>
                      <a:cs typeface="+mn-cs"/>
                      <a:sym typeface="Arial"/>
                    </a:defRPr>
                  </a:lvl1pPr>
                </a:lstStyle>
                <a:p>
                  <a:pPr/>
                  <a:r>
                    <a:t>Big Era 5</a:t>
                  </a:r>
                </a:p>
              </p:txBody>
            </p:sp>
          </p:grpSp>
          <p:grpSp>
            <p:nvGrpSpPr>
              <p:cNvPr id="117" name="Group 117"/>
              <p:cNvGrpSpPr/>
              <p:nvPr/>
            </p:nvGrpSpPr>
            <p:grpSpPr>
              <a:xfrm>
                <a:off x="5715000" y="1295399"/>
                <a:ext cx="990600" cy="492025"/>
                <a:chOff x="0" y="0"/>
                <a:chExt cx="990600" cy="492023"/>
              </a:xfrm>
            </p:grpSpPr>
            <p:sp>
              <p:nvSpPr>
                <p:cNvPr id="115" name="Shape 115"/>
                <p:cNvSpPr/>
                <p:nvPr/>
              </p:nvSpPr>
              <p:spPr>
                <a:xfrm>
                  <a:off x="0" y="0"/>
                  <a:ext cx="990600" cy="381000"/>
                </a:xfrm>
                <a:prstGeom prst="rect">
                  <a:avLst/>
                </a:prstGeom>
                <a:solidFill>
                  <a:srgbClr val="336699"/>
                </a:solidFill>
                <a:ln w="12700" cap="flat">
                  <a:noFill/>
                  <a:miter lim="400000"/>
                </a:ln>
                <a:effectLst/>
              </p:spPr>
              <p:txBody>
                <a:bodyPr wrap="square" lIns="45719" tIns="45719" rIns="45719" bIns="45719" numCol="1" anchor="t">
                  <a:noAutofit/>
                </a:bodyPr>
                <a:lstStyle/>
                <a:p>
                  <a:pPr algn="ctr">
                    <a:defRPr sz="1400">
                      <a:latin typeface="Times New Roman"/>
                      <a:ea typeface="Times New Roman"/>
                      <a:cs typeface="Times New Roman"/>
                      <a:sym typeface="Times New Roman"/>
                    </a:defRPr>
                  </a:pPr>
                </a:p>
              </p:txBody>
            </p:sp>
            <p:sp>
              <p:nvSpPr>
                <p:cNvPr id="116" name="Shape 116"/>
                <p:cNvSpPr/>
                <p:nvPr/>
              </p:nvSpPr>
              <p:spPr>
                <a:xfrm>
                  <a:off x="33152" y="0"/>
                  <a:ext cx="924296" cy="4920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400">
                      <a:latin typeface="+mn-lt"/>
                      <a:ea typeface="+mn-ea"/>
                      <a:cs typeface="+mn-cs"/>
                      <a:sym typeface="Arial"/>
                    </a:defRPr>
                  </a:lvl1pPr>
                </a:lstStyle>
                <a:p>
                  <a:pPr/>
                  <a:r>
                    <a:t>Big Era 4</a:t>
                  </a:r>
                </a:p>
              </p:txBody>
            </p:sp>
          </p:grpSp>
          <p:sp>
            <p:nvSpPr>
              <p:cNvPr id="118" name="Shape 118"/>
              <p:cNvSpPr/>
              <p:nvPr/>
            </p:nvSpPr>
            <p:spPr>
              <a:xfrm rot="16200000">
                <a:off x="114300" y="1028700"/>
                <a:ext cx="609601" cy="838200"/>
              </a:xfrm>
              <a:prstGeom prst="triangle">
                <a:avLst/>
              </a:prstGeom>
              <a:solidFill>
                <a:srgbClr val="A5BE2E"/>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9" name="Shape 119"/>
              <p:cNvSpPr/>
              <p:nvPr/>
            </p:nvSpPr>
            <p:spPr>
              <a:xfrm>
                <a:off x="8114519" y="1752600"/>
                <a:ext cx="687362" cy="243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a:lvl1pPr>
              </a:lstStyle>
              <a:p>
                <a:pPr/>
                <a:r>
                  <a:t>1800 CE</a:t>
                </a:r>
              </a:p>
            </p:txBody>
          </p:sp>
          <p:sp>
            <p:nvSpPr>
              <p:cNvPr id="120" name="Shape 120"/>
              <p:cNvSpPr/>
              <p:nvPr/>
            </p:nvSpPr>
            <p:spPr>
              <a:xfrm>
                <a:off x="1749661" y="1752600"/>
                <a:ext cx="920278" cy="243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a:lvl1pPr>
              </a:lstStyle>
              <a:p>
                <a:pPr/>
                <a:r>
                  <a:t>10,000 BCE</a:t>
                </a:r>
              </a:p>
            </p:txBody>
          </p:sp>
          <p:sp>
            <p:nvSpPr>
              <p:cNvPr id="121" name="Shape 121"/>
              <p:cNvSpPr/>
              <p:nvPr/>
            </p:nvSpPr>
            <p:spPr>
              <a:xfrm>
                <a:off x="5322950" y="1752600"/>
                <a:ext cx="784100" cy="243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a:lvl1pPr>
              </a:lstStyle>
              <a:p>
                <a:pPr/>
                <a:r>
                  <a:t>1000 BCE</a:t>
                </a:r>
              </a:p>
            </p:txBody>
          </p:sp>
          <p:sp>
            <p:nvSpPr>
              <p:cNvPr id="122" name="Shape 122"/>
              <p:cNvSpPr/>
              <p:nvPr/>
            </p:nvSpPr>
            <p:spPr>
              <a:xfrm flipH="1">
                <a:off x="8534400" y="1295400"/>
                <a:ext cx="1588" cy="45720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123" name="Shape 123"/>
              <p:cNvSpPr/>
              <p:nvPr/>
            </p:nvSpPr>
            <p:spPr>
              <a:xfrm>
                <a:off x="2058670" y="1295400"/>
                <a:ext cx="1" cy="45720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124" name="Shape 124"/>
              <p:cNvSpPr/>
              <p:nvPr/>
            </p:nvSpPr>
            <p:spPr>
              <a:xfrm flipH="1">
                <a:off x="5715000" y="1295400"/>
                <a:ext cx="1588" cy="45720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5" grpId="1" fill="hold">
                                  <p:stCondLst>
                                    <p:cond delay="0"/>
                                  </p:stCondLst>
                                  <p:iterate type="el" backwards="0">
                                    <p:tmAbs val="0"/>
                                  </p:iterate>
                                  <p:childTnLst>
                                    <p:set>
                                      <p:cBhvr>
                                        <p:cTn id="6" fill="hold"/>
                                        <p:tgtEl>
                                          <p:spTgt spid="66"/>
                                        </p:tgtEl>
                                        <p:attrNameLst>
                                          <p:attrName>style.visibility</p:attrName>
                                        </p:attrNameLst>
                                      </p:cBhvr>
                                      <p:to>
                                        <p:strVal val="visible"/>
                                      </p:to>
                                    </p:set>
                                    <p:anim calcmode="lin" valueType="num">
                                      <p:cBhvr>
                                        <p:cTn id="7" dur="2000" fill="hold"/>
                                        <p:tgtEl>
                                          <p:spTgt spid="66"/>
                                        </p:tgtEl>
                                        <p:attrNameLst>
                                          <p:attrName>ppt_w</p:attrName>
                                        </p:attrNameLst>
                                      </p:cBhvr>
                                      <p:tavLst>
                                        <p:tav tm="0">
                                          <p:val>
                                            <p:fltVal val="0"/>
                                          </p:val>
                                        </p:tav>
                                        <p:tav tm="100000">
                                          <p:val>
                                            <p:strVal val="#ppt_w"/>
                                          </p:val>
                                        </p:tav>
                                      </p:tavLst>
                                    </p:anim>
                                    <p:anim calcmode="lin" valueType="num">
                                      <p:cBhvr>
                                        <p:cTn id="8" dur="2000" fill="hold"/>
                                        <p:tgtEl>
                                          <p:spTgt spid="66"/>
                                        </p:tgtEl>
                                        <p:attrNameLst>
                                          <p:attrName>ppt_h</p:attrName>
                                        </p:attrNameLst>
                                      </p:cBhvr>
                                      <p:tavLst>
                                        <p:tav tm="0">
                                          <p:val>
                                            <p:fltVal val="0"/>
                                          </p:val>
                                        </p:tav>
                                        <p:tav tm="100000">
                                          <p:val>
                                            <p:strVal val="#ppt_h"/>
                                          </p:val>
                                        </p:tav>
                                      </p:tavLst>
                                    </p:anim>
                                    <p:anim calcmode="lin" valueType="num">
                                      <p:cBhvr>
                                        <p:cTn id="9" dur="2000" fill="hold"/>
                                        <p:tgtEl>
                                          <p:spTgt spid="6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Class="entr" nodeType="afterEffect" presetID="9" grpId="2" fill="hold">
                                  <p:stCondLst>
                                    <p:cond delay="0"/>
                                  </p:stCondLst>
                                  <p:iterate type="el" backwards="0">
                                    <p:tmAbs val="0"/>
                                  </p:iterate>
                                  <p:childTnLst>
                                    <p:set>
                                      <p:cBhvr>
                                        <p:cTn id="13" fill="hold"/>
                                        <p:tgtEl>
                                          <p:spTgt spid="67"/>
                                        </p:tgtEl>
                                        <p:attrNameLst>
                                          <p:attrName>style.visibility</p:attrName>
                                        </p:attrNameLst>
                                      </p:cBhvr>
                                      <p:to>
                                        <p:strVal val="visible"/>
                                      </p:to>
                                    </p:set>
                                    <p:animEffect filter="dissolve" transition="in">
                                      <p:cBhvr>
                                        <p:cTn id="14" dur="1000"/>
                                        <p:tgtEl>
                                          <p:spTgt spid="67"/>
                                        </p:tgtEl>
                                      </p:cBhvr>
                                    </p:animEffect>
                                  </p:childTnLst>
                                </p:cTn>
                              </p:par>
                            </p:childTnLst>
                          </p:cTn>
                        </p:par>
                        <p:par>
                          <p:cTn id="15" fill="hold">
                            <p:stCondLst>
                              <p:cond delay="3000"/>
                            </p:stCondLst>
                            <p:childTnLst>
                              <p:par>
                                <p:cTn id="16" presetClass="entr" nodeType="afterEffect" presetID="9" grpId="3" fill="hold">
                                  <p:stCondLst>
                                    <p:cond delay="0"/>
                                  </p:stCondLst>
                                  <p:iterate type="el" backwards="0">
                                    <p:tmAbs val="0"/>
                                  </p:iterate>
                                  <p:childTnLst>
                                    <p:set>
                                      <p:cBhvr>
                                        <p:cTn id="17" fill="hold"/>
                                        <p:tgtEl>
                                          <p:spTgt spid="71"/>
                                        </p:tgtEl>
                                        <p:attrNameLst>
                                          <p:attrName>style.visibility</p:attrName>
                                        </p:attrNameLst>
                                      </p:cBhvr>
                                      <p:to>
                                        <p:strVal val="visible"/>
                                      </p:to>
                                    </p:set>
                                    <p:animEffect filter="dissolve" transition="in">
                                      <p:cBhvr>
                                        <p:cTn id="18" dur="2000"/>
                                        <p:tgtEl>
                                          <p:spTgt spid="71"/>
                                        </p:tgtEl>
                                      </p:cBhvr>
                                    </p:animEffect>
                                  </p:childTnLst>
                                </p:cTn>
                              </p:par>
                            </p:childTnLst>
                          </p:cTn>
                        </p:par>
                        <p:par>
                          <p:cTn id="19" fill="hold">
                            <p:stCondLst>
                              <p:cond delay="5000"/>
                            </p:stCondLst>
                            <p:childTnLst>
                              <p:par>
                                <p:cTn id="20" presetClass="entr" nodeType="afterEffect" presetSubtype="0" presetID="1" grpId="4" fill="hold">
                                  <p:stCondLst>
                                    <p:cond delay="0"/>
                                  </p:stCondLst>
                                  <p:iterate type="el" backwards="0">
                                    <p:tmAbs val="0"/>
                                  </p:iterate>
                                  <p:childTnLst>
                                    <p:set>
                                      <p:cBhvr>
                                        <p:cTn id="21" fill="hold"/>
                                        <p:tgtEl>
                                          <p:spTgt spid="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 grpId="2"/>
      <p:bldP build="whole" bldLvl="1" animBg="1" rev="0" advAuto="0" spid="74" grpId="4"/>
      <p:bldP build="whole" bldLvl="1" animBg="1" rev="0" advAuto="0" spid="66" grpId="1"/>
      <p:bldP build="whole" bldLvl="1" animBg="1" rev="0" advAuto="0" spid="71" grpId="3"/>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1" name="Shape 831"/>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861" name="Group 861"/>
          <p:cNvGrpSpPr/>
          <p:nvPr/>
        </p:nvGrpSpPr>
        <p:grpSpPr>
          <a:xfrm>
            <a:off x="457200" y="457200"/>
            <a:ext cx="8229600" cy="5257800"/>
            <a:chOff x="0" y="0"/>
            <a:chExt cx="8229600" cy="5257800"/>
          </a:xfrm>
        </p:grpSpPr>
        <p:pic>
          <p:nvPicPr>
            <p:cNvPr id="832" name="image.png"/>
            <p:cNvPicPr>
              <a:picLocks noChangeAspect="1"/>
            </p:cNvPicPr>
            <p:nvPr/>
          </p:nvPicPr>
          <p:blipFill>
            <a:blip r:embed="rId2">
              <a:extLst/>
            </a:blip>
            <a:srcRect l="0" t="0" r="12222" b="15554"/>
            <a:stretch>
              <a:fillRect/>
            </a:stretch>
          </p:blipFill>
          <p:spPr>
            <a:xfrm>
              <a:off x="0" y="0"/>
              <a:ext cx="8229600" cy="5257800"/>
            </a:xfrm>
            <a:prstGeom prst="rect">
              <a:avLst/>
            </a:prstGeom>
            <a:ln w="12700" cap="flat">
              <a:noFill/>
              <a:miter lim="400000"/>
            </a:ln>
            <a:effectLst/>
          </p:spPr>
        </p:pic>
        <p:sp>
          <p:nvSpPr>
            <p:cNvPr id="833" name="Shape 833"/>
            <p:cNvSpPr/>
            <p:nvPr/>
          </p:nvSpPr>
          <p:spPr>
            <a:xfrm>
              <a:off x="853439" y="1610393"/>
              <a:ext cx="809527" cy="382421"/>
            </a:xfrm>
            <a:custGeom>
              <a:avLst/>
              <a:gdLst/>
              <a:ahLst/>
              <a:cxnLst>
                <a:cxn ang="0">
                  <a:pos x="wd2" y="hd2"/>
                </a:cxn>
                <a:cxn ang="5400000">
                  <a:pos x="wd2" y="hd2"/>
                </a:cxn>
                <a:cxn ang="10800000">
                  <a:pos x="wd2" y="hd2"/>
                </a:cxn>
                <a:cxn ang="16200000">
                  <a:pos x="wd2" y="hd2"/>
                </a:cxn>
              </a:cxnLst>
              <a:rect l="0" t="0" r="r" b="b"/>
              <a:pathLst>
                <a:path w="21446" h="21600" fill="norm" stroke="1" extrusionOk="0">
                  <a:moveTo>
                    <a:pt x="8100" y="584"/>
                  </a:moveTo>
                  <a:cubicBezTo>
                    <a:pt x="7618" y="3600"/>
                    <a:pt x="6991" y="4865"/>
                    <a:pt x="5496" y="5838"/>
                  </a:cubicBezTo>
                  <a:cubicBezTo>
                    <a:pt x="4821" y="5351"/>
                    <a:pt x="4436" y="4768"/>
                    <a:pt x="3761" y="5838"/>
                  </a:cubicBezTo>
                  <a:cubicBezTo>
                    <a:pt x="3471" y="6324"/>
                    <a:pt x="3520" y="7395"/>
                    <a:pt x="3182" y="7589"/>
                  </a:cubicBezTo>
                  <a:cubicBezTo>
                    <a:pt x="2170" y="8173"/>
                    <a:pt x="1061" y="7978"/>
                    <a:pt x="0" y="8173"/>
                  </a:cubicBezTo>
                  <a:cubicBezTo>
                    <a:pt x="530" y="8854"/>
                    <a:pt x="1254" y="9146"/>
                    <a:pt x="1736" y="9924"/>
                  </a:cubicBezTo>
                  <a:cubicBezTo>
                    <a:pt x="3616" y="12941"/>
                    <a:pt x="1012" y="10800"/>
                    <a:pt x="3182" y="12259"/>
                  </a:cubicBezTo>
                  <a:cubicBezTo>
                    <a:pt x="3857" y="16443"/>
                    <a:pt x="3712" y="17903"/>
                    <a:pt x="5786" y="19265"/>
                  </a:cubicBezTo>
                  <a:cubicBezTo>
                    <a:pt x="8245" y="17611"/>
                    <a:pt x="6846" y="20335"/>
                    <a:pt x="8679" y="21600"/>
                  </a:cubicBezTo>
                  <a:cubicBezTo>
                    <a:pt x="10221" y="21016"/>
                    <a:pt x="11764" y="20141"/>
                    <a:pt x="13307" y="19265"/>
                  </a:cubicBezTo>
                  <a:cubicBezTo>
                    <a:pt x="13886" y="18973"/>
                    <a:pt x="15043" y="18097"/>
                    <a:pt x="15043" y="18097"/>
                  </a:cubicBezTo>
                  <a:cubicBezTo>
                    <a:pt x="15911" y="15568"/>
                    <a:pt x="17598" y="13816"/>
                    <a:pt x="19093" y="12843"/>
                  </a:cubicBezTo>
                  <a:cubicBezTo>
                    <a:pt x="19479" y="10508"/>
                    <a:pt x="19816" y="9535"/>
                    <a:pt x="20829" y="8173"/>
                  </a:cubicBezTo>
                  <a:cubicBezTo>
                    <a:pt x="21021" y="7589"/>
                    <a:pt x="21600" y="7005"/>
                    <a:pt x="21407" y="6422"/>
                  </a:cubicBezTo>
                  <a:cubicBezTo>
                    <a:pt x="21070" y="5157"/>
                    <a:pt x="18080" y="1849"/>
                    <a:pt x="17068" y="1168"/>
                  </a:cubicBezTo>
                  <a:cubicBezTo>
                    <a:pt x="15380" y="1849"/>
                    <a:pt x="15718" y="2043"/>
                    <a:pt x="13886" y="1168"/>
                  </a:cubicBezTo>
                  <a:cubicBezTo>
                    <a:pt x="13307" y="876"/>
                    <a:pt x="12150" y="0"/>
                    <a:pt x="12150" y="0"/>
                  </a:cubicBezTo>
                  <a:cubicBezTo>
                    <a:pt x="10077" y="1362"/>
                    <a:pt x="12680" y="0"/>
                    <a:pt x="10125" y="0"/>
                  </a:cubicBezTo>
                  <a:cubicBezTo>
                    <a:pt x="9450" y="0"/>
                    <a:pt x="8775" y="584"/>
                    <a:pt x="8100" y="584"/>
                  </a:cubicBezTo>
                  <a:close/>
                </a:path>
              </a:pathLst>
            </a:custGeom>
            <a:solidFill>
              <a:srgbClr val="00FF0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34" name="Shape 834"/>
            <p:cNvSpPr/>
            <p:nvPr/>
          </p:nvSpPr>
          <p:spPr>
            <a:xfrm>
              <a:off x="1506958" y="1527759"/>
              <a:ext cx="1765705" cy="465451"/>
            </a:xfrm>
            <a:custGeom>
              <a:avLst/>
              <a:gdLst/>
              <a:ahLst/>
              <a:cxnLst>
                <a:cxn ang="0">
                  <a:pos x="wd2" y="hd2"/>
                </a:cxn>
                <a:cxn ang="5400000">
                  <a:pos x="wd2" y="hd2"/>
                </a:cxn>
                <a:cxn ang="10800000">
                  <a:pos x="wd2" y="hd2"/>
                </a:cxn>
                <a:cxn ang="16200000">
                  <a:pos x="wd2" y="hd2"/>
                </a:cxn>
              </a:cxnLst>
              <a:rect l="0" t="0" r="r" b="b"/>
              <a:pathLst>
                <a:path w="21298" h="21441" fill="norm" stroke="1" extrusionOk="0">
                  <a:moveTo>
                    <a:pt x="14899" y="19535"/>
                  </a:moveTo>
                  <a:cubicBezTo>
                    <a:pt x="15733" y="20568"/>
                    <a:pt x="14789" y="19694"/>
                    <a:pt x="16084" y="19059"/>
                  </a:cubicBezTo>
                  <a:cubicBezTo>
                    <a:pt x="17204" y="18503"/>
                    <a:pt x="18104" y="17312"/>
                    <a:pt x="19113" y="15724"/>
                  </a:cubicBezTo>
                  <a:cubicBezTo>
                    <a:pt x="19794" y="14612"/>
                    <a:pt x="20474" y="14374"/>
                    <a:pt x="21089" y="12865"/>
                  </a:cubicBezTo>
                  <a:cubicBezTo>
                    <a:pt x="21484" y="8576"/>
                    <a:pt x="21396" y="8735"/>
                    <a:pt x="20167" y="7624"/>
                  </a:cubicBezTo>
                  <a:cubicBezTo>
                    <a:pt x="18784" y="7941"/>
                    <a:pt x="18279" y="8497"/>
                    <a:pt x="17006" y="7624"/>
                  </a:cubicBezTo>
                  <a:cubicBezTo>
                    <a:pt x="16216" y="7068"/>
                    <a:pt x="15447" y="5956"/>
                    <a:pt x="14635" y="5718"/>
                  </a:cubicBezTo>
                  <a:cubicBezTo>
                    <a:pt x="13582" y="5400"/>
                    <a:pt x="9718" y="4844"/>
                    <a:pt x="8972" y="4765"/>
                  </a:cubicBezTo>
                  <a:cubicBezTo>
                    <a:pt x="8182" y="4050"/>
                    <a:pt x="7084" y="3256"/>
                    <a:pt x="6338" y="1906"/>
                  </a:cubicBezTo>
                  <a:cubicBezTo>
                    <a:pt x="5789" y="874"/>
                    <a:pt x="5525" y="476"/>
                    <a:pt x="4889" y="0"/>
                  </a:cubicBezTo>
                  <a:cubicBezTo>
                    <a:pt x="3506" y="1271"/>
                    <a:pt x="2101" y="1191"/>
                    <a:pt x="674" y="1429"/>
                  </a:cubicBezTo>
                  <a:cubicBezTo>
                    <a:pt x="630" y="1588"/>
                    <a:pt x="-116" y="3018"/>
                    <a:pt x="16" y="3812"/>
                  </a:cubicBezTo>
                  <a:cubicBezTo>
                    <a:pt x="169" y="4844"/>
                    <a:pt x="806" y="5718"/>
                    <a:pt x="806" y="5718"/>
                  </a:cubicBezTo>
                  <a:cubicBezTo>
                    <a:pt x="850" y="6194"/>
                    <a:pt x="828" y="6829"/>
                    <a:pt x="938" y="7147"/>
                  </a:cubicBezTo>
                  <a:cubicBezTo>
                    <a:pt x="1157" y="7703"/>
                    <a:pt x="1728" y="8100"/>
                    <a:pt x="1728" y="8100"/>
                  </a:cubicBezTo>
                  <a:cubicBezTo>
                    <a:pt x="1530" y="10165"/>
                    <a:pt x="1267" y="11753"/>
                    <a:pt x="1069" y="13818"/>
                  </a:cubicBezTo>
                  <a:cubicBezTo>
                    <a:pt x="1157" y="15088"/>
                    <a:pt x="1091" y="16438"/>
                    <a:pt x="1596" y="16200"/>
                  </a:cubicBezTo>
                  <a:cubicBezTo>
                    <a:pt x="1882" y="16121"/>
                    <a:pt x="2123" y="15565"/>
                    <a:pt x="2386" y="15247"/>
                  </a:cubicBezTo>
                  <a:cubicBezTo>
                    <a:pt x="2518" y="15088"/>
                    <a:pt x="2782" y="14771"/>
                    <a:pt x="2782" y="14771"/>
                  </a:cubicBezTo>
                  <a:cubicBezTo>
                    <a:pt x="4186" y="15485"/>
                    <a:pt x="5438" y="16676"/>
                    <a:pt x="6601" y="19535"/>
                  </a:cubicBezTo>
                  <a:cubicBezTo>
                    <a:pt x="6601" y="19535"/>
                    <a:pt x="7589" y="20726"/>
                    <a:pt x="7786" y="20965"/>
                  </a:cubicBezTo>
                  <a:cubicBezTo>
                    <a:pt x="7918" y="21124"/>
                    <a:pt x="8182" y="21441"/>
                    <a:pt x="8182" y="21441"/>
                  </a:cubicBezTo>
                  <a:cubicBezTo>
                    <a:pt x="8884" y="21124"/>
                    <a:pt x="9652" y="21600"/>
                    <a:pt x="10289" y="20488"/>
                  </a:cubicBezTo>
                  <a:cubicBezTo>
                    <a:pt x="10421" y="20250"/>
                    <a:pt x="10333" y="19456"/>
                    <a:pt x="10421" y="19059"/>
                  </a:cubicBezTo>
                  <a:cubicBezTo>
                    <a:pt x="10596" y="18185"/>
                    <a:pt x="10947" y="17947"/>
                    <a:pt x="11211" y="17629"/>
                  </a:cubicBezTo>
                  <a:cubicBezTo>
                    <a:pt x="11255" y="17153"/>
                    <a:pt x="11211" y="16279"/>
                    <a:pt x="11343" y="16200"/>
                  </a:cubicBezTo>
                  <a:cubicBezTo>
                    <a:pt x="11628" y="16041"/>
                    <a:pt x="12133" y="17153"/>
                    <a:pt x="12133" y="17153"/>
                  </a:cubicBezTo>
                  <a:cubicBezTo>
                    <a:pt x="12462" y="20806"/>
                    <a:pt x="12528" y="20171"/>
                    <a:pt x="13450" y="19059"/>
                  </a:cubicBezTo>
                  <a:cubicBezTo>
                    <a:pt x="13735" y="15962"/>
                    <a:pt x="13955" y="16438"/>
                    <a:pt x="14635" y="14771"/>
                  </a:cubicBezTo>
                  <a:cubicBezTo>
                    <a:pt x="15799" y="15644"/>
                    <a:pt x="15118" y="15009"/>
                    <a:pt x="14635" y="17629"/>
                  </a:cubicBezTo>
                  <a:cubicBezTo>
                    <a:pt x="14964" y="19376"/>
                    <a:pt x="15755" y="20568"/>
                    <a:pt x="14899" y="19535"/>
                  </a:cubicBezTo>
                  <a:close/>
                </a:path>
              </a:pathLst>
            </a:custGeom>
            <a:solidFill>
              <a:srgbClr val="9933FF">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35" name="Shape 835"/>
            <p:cNvSpPr/>
            <p:nvPr/>
          </p:nvSpPr>
          <p:spPr>
            <a:xfrm>
              <a:off x="1061205" y="1867902"/>
              <a:ext cx="2084397" cy="1249113"/>
            </a:xfrm>
            <a:custGeom>
              <a:avLst/>
              <a:gdLst/>
              <a:ahLst/>
              <a:cxnLst>
                <a:cxn ang="0">
                  <a:pos x="wd2" y="hd2"/>
                </a:cxn>
                <a:cxn ang="5400000">
                  <a:pos x="wd2" y="hd2"/>
                </a:cxn>
                <a:cxn ang="10800000">
                  <a:pos x="wd2" y="hd2"/>
                </a:cxn>
                <a:cxn ang="16200000">
                  <a:pos x="wd2" y="hd2"/>
                </a:cxn>
              </a:cxnLst>
              <a:rect l="0" t="0" r="r" b="b"/>
              <a:pathLst>
                <a:path w="20934" h="21600" fill="norm" stroke="1" extrusionOk="0">
                  <a:moveTo>
                    <a:pt x="18300" y="3035"/>
                  </a:moveTo>
                  <a:cubicBezTo>
                    <a:pt x="18959" y="3749"/>
                    <a:pt x="19690" y="3630"/>
                    <a:pt x="20495" y="3749"/>
                  </a:cubicBezTo>
                  <a:cubicBezTo>
                    <a:pt x="21446" y="4255"/>
                    <a:pt x="20660" y="6754"/>
                    <a:pt x="19946" y="7140"/>
                  </a:cubicBezTo>
                  <a:cubicBezTo>
                    <a:pt x="19672" y="8479"/>
                    <a:pt x="20074" y="6873"/>
                    <a:pt x="19507" y="8033"/>
                  </a:cubicBezTo>
                  <a:cubicBezTo>
                    <a:pt x="19434" y="8182"/>
                    <a:pt x="19471" y="8450"/>
                    <a:pt x="19398" y="8569"/>
                  </a:cubicBezTo>
                  <a:cubicBezTo>
                    <a:pt x="19215" y="8866"/>
                    <a:pt x="18739" y="9283"/>
                    <a:pt x="18739" y="9283"/>
                  </a:cubicBezTo>
                  <a:cubicBezTo>
                    <a:pt x="18465" y="9937"/>
                    <a:pt x="18044" y="10621"/>
                    <a:pt x="17642" y="11068"/>
                  </a:cubicBezTo>
                  <a:cubicBezTo>
                    <a:pt x="17459" y="11990"/>
                    <a:pt x="17002" y="11990"/>
                    <a:pt x="16544" y="12496"/>
                  </a:cubicBezTo>
                  <a:cubicBezTo>
                    <a:pt x="16471" y="12674"/>
                    <a:pt x="16416" y="12883"/>
                    <a:pt x="16325" y="13031"/>
                  </a:cubicBezTo>
                  <a:cubicBezTo>
                    <a:pt x="16233" y="13180"/>
                    <a:pt x="16087" y="13240"/>
                    <a:pt x="15996" y="13388"/>
                  </a:cubicBezTo>
                  <a:cubicBezTo>
                    <a:pt x="15831" y="13716"/>
                    <a:pt x="15557" y="14460"/>
                    <a:pt x="15557" y="14460"/>
                  </a:cubicBezTo>
                  <a:cubicBezTo>
                    <a:pt x="15520" y="14757"/>
                    <a:pt x="15593" y="15174"/>
                    <a:pt x="15447" y="15352"/>
                  </a:cubicBezTo>
                  <a:cubicBezTo>
                    <a:pt x="14990" y="15947"/>
                    <a:pt x="14990" y="14787"/>
                    <a:pt x="14898" y="14638"/>
                  </a:cubicBezTo>
                  <a:cubicBezTo>
                    <a:pt x="14825" y="14519"/>
                    <a:pt x="14679" y="14519"/>
                    <a:pt x="14569" y="14460"/>
                  </a:cubicBezTo>
                  <a:cubicBezTo>
                    <a:pt x="14606" y="14638"/>
                    <a:pt x="14606" y="14846"/>
                    <a:pt x="14679" y="14995"/>
                  </a:cubicBezTo>
                  <a:cubicBezTo>
                    <a:pt x="14770" y="15174"/>
                    <a:pt x="14935" y="15174"/>
                    <a:pt x="15008" y="15352"/>
                  </a:cubicBezTo>
                  <a:cubicBezTo>
                    <a:pt x="15264" y="16036"/>
                    <a:pt x="15392" y="17226"/>
                    <a:pt x="15557" y="18030"/>
                  </a:cubicBezTo>
                  <a:cubicBezTo>
                    <a:pt x="15593" y="18238"/>
                    <a:pt x="15721" y="18357"/>
                    <a:pt x="15776" y="18565"/>
                  </a:cubicBezTo>
                  <a:cubicBezTo>
                    <a:pt x="15776" y="18565"/>
                    <a:pt x="16051" y="19904"/>
                    <a:pt x="16105" y="20172"/>
                  </a:cubicBezTo>
                  <a:cubicBezTo>
                    <a:pt x="16142" y="20350"/>
                    <a:pt x="16215" y="20707"/>
                    <a:pt x="16215" y="20707"/>
                  </a:cubicBezTo>
                  <a:cubicBezTo>
                    <a:pt x="15337" y="21183"/>
                    <a:pt x="15319" y="21392"/>
                    <a:pt x="14240" y="21600"/>
                  </a:cubicBezTo>
                  <a:cubicBezTo>
                    <a:pt x="13947" y="21511"/>
                    <a:pt x="13581" y="21511"/>
                    <a:pt x="13362" y="21064"/>
                  </a:cubicBezTo>
                  <a:cubicBezTo>
                    <a:pt x="13289" y="20916"/>
                    <a:pt x="13307" y="20707"/>
                    <a:pt x="13252" y="20529"/>
                  </a:cubicBezTo>
                  <a:cubicBezTo>
                    <a:pt x="12886" y="19309"/>
                    <a:pt x="12667" y="17970"/>
                    <a:pt x="12265" y="16780"/>
                  </a:cubicBezTo>
                  <a:cubicBezTo>
                    <a:pt x="11844" y="15531"/>
                    <a:pt x="11643" y="15203"/>
                    <a:pt x="10948" y="14460"/>
                  </a:cubicBezTo>
                  <a:cubicBezTo>
                    <a:pt x="10728" y="14221"/>
                    <a:pt x="10289" y="13745"/>
                    <a:pt x="10289" y="13745"/>
                  </a:cubicBezTo>
                  <a:cubicBezTo>
                    <a:pt x="8918" y="14311"/>
                    <a:pt x="9704" y="14132"/>
                    <a:pt x="7875" y="13924"/>
                  </a:cubicBezTo>
                  <a:cubicBezTo>
                    <a:pt x="7692" y="13864"/>
                    <a:pt x="7509" y="13835"/>
                    <a:pt x="7326" y="13745"/>
                  </a:cubicBezTo>
                  <a:cubicBezTo>
                    <a:pt x="7107" y="13656"/>
                    <a:pt x="6668" y="13388"/>
                    <a:pt x="6668" y="13388"/>
                  </a:cubicBezTo>
                  <a:cubicBezTo>
                    <a:pt x="6119" y="12079"/>
                    <a:pt x="3815" y="12317"/>
                    <a:pt x="3815" y="12317"/>
                  </a:cubicBezTo>
                  <a:cubicBezTo>
                    <a:pt x="3065" y="11901"/>
                    <a:pt x="3870" y="12466"/>
                    <a:pt x="3266" y="11603"/>
                  </a:cubicBezTo>
                  <a:cubicBezTo>
                    <a:pt x="3266" y="11603"/>
                    <a:pt x="2443" y="10711"/>
                    <a:pt x="2279" y="10532"/>
                  </a:cubicBezTo>
                  <a:cubicBezTo>
                    <a:pt x="1840" y="10056"/>
                    <a:pt x="651" y="9640"/>
                    <a:pt x="84" y="9461"/>
                  </a:cubicBezTo>
                  <a:cubicBezTo>
                    <a:pt x="-154" y="8301"/>
                    <a:pt x="120" y="8390"/>
                    <a:pt x="852" y="8212"/>
                  </a:cubicBezTo>
                  <a:cubicBezTo>
                    <a:pt x="1474" y="7884"/>
                    <a:pt x="1254" y="8539"/>
                    <a:pt x="1949" y="8212"/>
                  </a:cubicBezTo>
                  <a:cubicBezTo>
                    <a:pt x="2169" y="8093"/>
                    <a:pt x="2388" y="7974"/>
                    <a:pt x="2608" y="7855"/>
                  </a:cubicBezTo>
                  <a:cubicBezTo>
                    <a:pt x="2717" y="7795"/>
                    <a:pt x="2937" y="7676"/>
                    <a:pt x="2937" y="7676"/>
                  </a:cubicBezTo>
                  <a:cubicBezTo>
                    <a:pt x="3412" y="8212"/>
                    <a:pt x="3760" y="7825"/>
                    <a:pt x="4364" y="7676"/>
                  </a:cubicBezTo>
                  <a:cubicBezTo>
                    <a:pt x="5662" y="7974"/>
                    <a:pt x="4967" y="7587"/>
                    <a:pt x="4693" y="8926"/>
                  </a:cubicBezTo>
                  <a:cubicBezTo>
                    <a:pt x="4985" y="9640"/>
                    <a:pt x="5113" y="9788"/>
                    <a:pt x="4802" y="10532"/>
                  </a:cubicBezTo>
                  <a:cubicBezTo>
                    <a:pt x="5388" y="11157"/>
                    <a:pt x="5004" y="10830"/>
                    <a:pt x="6010" y="11246"/>
                  </a:cubicBezTo>
                  <a:cubicBezTo>
                    <a:pt x="6229" y="11336"/>
                    <a:pt x="6449" y="11484"/>
                    <a:pt x="6668" y="11603"/>
                  </a:cubicBezTo>
                  <a:cubicBezTo>
                    <a:pt x="6778" y="11663"/>
                    <a:pt x="6997" y="11782"/>
                    <a:pt x="6997" y="11782"/>
                  </a:cubicBezTo>
                  <a:cubicBezTo>
                    <a:pt x="7034" y="11960"/>
                    <a:pt x="7016" y="12198"/>
                    <a:pt x="7107" y="12317"/>
                  </a:cubicBezTo>
                  <a:cubicBezTo>
                    <a:pt x="7144" y="12347"/>
                    <a:pt x="8588" y="13299"/>
                    <a:pt x="8753" y="13388"/>
                  </a:cubicBezTo>
                  <a:cubicBezTo>
                    <a:pt x="9576" y="12942"/>
                    <a:pt x="8497" y="13716"/>
                    <a:pt x="9192" y="11782"/>
                  </a:cubicBezTo>
                  <a:cubicBezTo>
                    <a:pt x="9320" y="11425"/>
                    <a:pt x="9850" y="11068"/>
                    <a:pt x="9850" y="11068"/>
                  </a:cubicBezTo>
                  <a:cubicBezTo>
                    <a:pt x="10509" y="11336"/>
                    <a:pt x="10143" y="11157"/>
                    <a:pt x="10948" y="11603"/>
                  </a:cubicBezTo>
                  <a:cubicBezTo>
                    <a:pt x="11058" y="11663"/>
                    <a:pt x="11277" y="11782"/>
                    <a:pt x="11277" y="11782"/>
                  </a:cubicBezTo>
                  <a:cubicBezTo>
                    <a:pt x="11679" y="12734"/>
                    <a:pt x="11295" y="12139"/>
                    <a:pt x="12265" y="12496"/>
                  </a:cubicBezTo>
                  <a:cubicBezTo>
                    <a:pt x="12484" y="12585"/>
                    <a:pt x="12923" y="12853"/>
                    <a:pt x="12923" y="12853"/>
                  </a:cubicBezTo>
                  <a:cubicBezTo>
                    <a:pt x="13929" y="12615"/>
                    <a:pt x="13453" y="12793"/>
                    <a:pt x="14350" y="12317"/>
                  </a:cubicBezTo>
                  <a:cubicBezTo>
                    <a:pt x="14459" y="12258"/>
                    <a:pt x="14679" y="12139"/>
                    <a:pt x="14679" y="12139"/>
                  </a:cubicBezTo>
                  <a:cubicBezTo>
                    <a:pt x="15447" y="12555"/>
                    <a:pt x="15118" y="12615"/>
                    <a:pt x="15666" y="12317"/>
                  </a:cubicBezTo>
                  <a:cubicBezTo>
                    <a:pt x="15740" y="11960"/>
                    <a:pt x="15813" y="11603"/>
                    <a:pt x="15886" y="11246"/>
                  </a:cubicBezTo>
                  <a:cubicBezTo>
                    <a:pt x="15923" y="11068"/>
                    <a:pt x="15996" y="10711"/>
                    <a:pt x="15996" y="10711"/>
                  </a:cubicBezTo>
                  <a:cubicBezTo>
                    <a:pt x="15923" y="9521"/>
                    <a:pt x="16087" y="8271"/>
                    <a:pt x="15228" y="8747"/>
                  </a:cubicBezTo>
                  <a:cubicBezTo>
                    <a:pt x="14825" y="8688"/>
                    <a:pt x="14405" y="8777"/>
                    <a:pt x="14020" y="8569"/>
                  </a:cubicBezTo>
                  <a:cubicBezTo>
                    <a:pt x="13911" y="8509"/>
                    <a:pt x="14020" y="8122"/>
                    <a:pt x="13911" y="8033"/>
                  </a:cubicBezTo>
                  <a:cubicBezTo>
                    <a:pt x="13783" y="7914"/>
                    <a:pt x="13307" y="8509"/>
                    <a:pt x="13252" y="8569"/>
                  </a:cubicBezTo>
                  <a:cubicBezTo>
                    <a:pt x="12795" y="8331"/>
                    <a:pt x="12539" y="8450"/>
                    <a:pt x="12374" y="7676"/>
                  </a:cubicBezTo>
                  <a:cubicBezTo>
                    <a:pt x="11442" y="8182"/>
                    <a:pt x="12502" y="7765"/>
                    <a:pt x="12155" y="7319"/>
                  </a:cubicBezTo>
                  <a:cubicBezTo>
                    <a:pt x="11990" y="7081"/>
                    <a:pt x="11716" y="7200"/>
                    <a:pt x="11496" y="7140"/>
                  </a:cubicBezTo>
                  <a:cubicBezTo>
                    <a:pt x="11606" y="7021"/>
                    <a:pt x="11716" y="6873"/>
                    <a:pt x="11826" y="6783"/>
                  </a:cubicBezTo>
                  <a:cubicBezTo>
                    <a:pt x="11935" y="6694"/>
                    <a:pt x="12118" y="6783"/>
                    <a:pt x="12155" y="6605"/>
                  </a:cubicBezTo>
                  <a:cubicBezTo>
                    <a:pt x="12228" y="6099"/>
                    <a:pt x="11753" y="5980"/>
                    <a:pt x="11606" y="5891"/>
                  </a:cubicBezTo>
                  <a:cubicBezTo>
                    <a:pt x="11533" y="5534"/>
                    <a:pt x="11460" y="5177"/>
                    <a:pt x="11387" y="4820"/>
                  </a:cubicBezTo>
                  <a:cubicBezTo>
                    <a:pt x="11314" y="4463"/>
                    <a:pt x="10728" y="5177"/>
                    <a:pt x="10728" y="5177"/>
                  </a:cubicBezTo>
                  <a:cubicBezTo>
                    <a:pt x="9978" y="4374"/>
                    <a:pt x="10637" y="4939"/>
                    <a:pt x="10509" y="5355"/>
                  </a:cubicBezTo>
                  <a:cubicBezTo>
                    <a:pt x="10454" y="5534"/>
                    <a:pt x="10289" y="5474"/>
                    <a:pt x="10180" y="5534"/>
                  </a:cubicBezTo>
                  <a:cubicBezTo>
                    <a:pt x="10326" y="6218"/>
                    <a:pt x="10875" y="6813"/>
                    <a:pt x="10180" y="6426"/>
                  </a:cubicBezTo>
                  <a:cubicBezTo>
                    <a:pt x="10710" y="7706"/>
                    <a:pt x="10308" y="6367"/>
                    <a:pt x="10070" y="7140"/>
                  </a:cubicBezTo>
                  <a:cubicBezTo>
                    <a:pt x="9997" y="7349"/>
                    <a:pt x="10363" y="8122"/>
                    <a:pt x="10399" y="8212"/>
                  </a:cubicBezTo>
                  <a:cubicBezTo>
                    <a:pt x="9924" y="8479"/>
                    <a:pt x="9796" y="8360"/>
                    <a:pt x="9521" y="7676"/>
                  </a:cubicBezTo>
                  <a:cubicBezTo>
                    <a:pt x="9558" y="7498"/>
                    <a:pt x="9521" y="7230"/>
                    <a:pt x="9631" y="7140"/>
                  </a:cubicBezTo>
                  <a:cubicBezTo>
                    <a:pt x="9759" y="7021"/>
                    <a:pt x="10417" y="7825"/>
                    <a:pt x="9631" y="6962"/>
                  </a:cubicBezTo>
                  <a:cubicBezTo>
                    <a:pt x="8954" y="7319"/>
                    <a:pt x="9558" y="7170"/>
                    <a:pt x="9411" y="6426"/>
                  </a:cubicBezTo>
                  <a:cubicBezTo>
                    <a:pt x="9338" y="6010"/>
                    <a:pt x="8973" y="5355"/>
                    <a:pt x="8973" y="5355"/>
                  </a:cubicBezTo>
                  <a:cubicBezTo>
                    <a:pt x="8716" y="3689"/>
                    <a:pt x="8113" y="3868"/>
                    <a:pt x="7326" y="3035"/>
                  </a:cubicBezTo>
                  <a:cubicBezTo>
                    <a:pt x="7070" y="1785"/>
                    <a:pt x="7326" y="2083"/>
                    <a:pt x="6778" y="1785"/>
                  </a:cubicBezTo>
                  <a:cubicBezTo>
                    <a:pt x="6577" y="833"/>
                    <a:pt x="6284" y="1250"/>
                    <a:pt x="5790" y="714"/>
                  </a:cubicBezTo>
                  <a:cubicBezTo>
                    <a:pt x="5443" y="893"/>
                    <a:pt x="5351" y="952"/>
                    <a:pt x="5351" y="1607"/>
                  </a:cubicBezTo>
                  <a:cubicBezTo>
                    <a:pt x="5315" y="1785"/>
                    <a:pt x="5168" y="1993"/>
                    <a:pt x="5241" y="2142"/>
                  </a:cubicBezTo>
                  <a:cubicBezTo>
                    <a:pt x="5388" y="2499"/>
                    <a:pt x="5900" y="2856"/>
                    <a:pt x="5900" y="2856"/>
                  </a:cubicBezTo>
                  <a:cubicBezTo>
                    <a:pt x="5936" y="3035"/>
                    <a:pt x="6119" y="3362"/>
                    <a:pt x="6010" y="3392"/>
                  </a:cubicBezTo>
                  <a:cubicBezTo>
                    <a:pt x="5790" y="3451"/>
                    <a:pt x="5351" y="3035"/>
                    <a:pt x="5351" y="3035"/>
                  </a:cubicBezTo>
                  <a:cubicBezTo>
                    <a:pt x="5132" y="4076"/>
                    <a:pt x="5241" y="3273"/>
                    <a:pt x="4693" y="2678"/>
                  </a:cubicBezTo>
                  <a:cubicBezTo>
                    <a:pt x="5333" y="1993"/>
                    <a:pt x="4802" y="2469"/>
                    <a:pt x="4583" y="1428"/>
                  </a:cubicBezTo>
                  <a:cubicBezTo>
                    <a:pt x="4693" y="1309"/>
                    <a:pt x="4821" y="1220"/>
                    <a:pt x="4912" y="1071"/>
                  </a:cubicBezTo>
                  <a:cubicBezTo>
                    <a:pt x="5004" y="922"/>
                    <a:pt x="5022" y="684"/>
                    <a:pt x="5132" y="536"/>
                  </a:cubicBezTo>
                  <a:cubicBezTo>
                    <a:pt x="5461" y="119"/>
                    <a:pt x="6046" y="208"/>
                    <a:pt x="6449" y="0"/>
                  </a:cubicBezTo>
                  <a:cubicBezTo>
                    <a:pt x="7436" y="119"/>
                    <a:pt x="8168" y="417"/>
                    <a:pt x="9082" y="714"/>
                  </a:cubicBezTo>
                  <a:cubicBezTo>
                    <a:pt x="9192" y="833"/>
                    <a:pt x="9320" y="922"/>
                    <a:pt x="9411" y="1071"/>
                  </a:cubicBezTo>
                  <a:cubicBezTo>
                    <a:pt x="9503" y="1220"/>
                    <a:pt x="9521" y="1458"/>
                    <a:pt x="9631" y="1607"/>
                  </a:cubicBezTo>
                  <a:cubicBezTo>
                    <a:pt x="9850" y="1904"/>
                    <a:pt x="10344" y="2172"/>
                    <a:pt x="10619" y="2321"/>
                  </a:cubicBezTo>
                  <a:cubicBezTo>
                    <a:pt x="10728" y="2261"/>
                    <a:pt x="10838" y="2112"/>
                    <a:pt x="10948" y="2142"/>
                  </a:cubicBezTo>
                  <a:cubicBezTo>
                    <a:pt x="11186" y="2172"/>
                    <a:pt x="11606" y="2499"/>
                    <a:pt x="11606" y="2499"/>
                  </a:cubicBezTo>
                  <a:cubicBezTo>
                    <a:pt x="11899" y="2440"/>
                    <a:pt x="12191" y="2410"/>
                    <a:pt x="12484" y="2321"/>
                  </a:cubicBezTo>
                  <a:cubicBezTo>
                    <a:pt x="12594" y="2291"/>
                    <a:pt x="12795" y="1964"/>
                    <a:pt x="12813" y="2142"/>
                  </a:cubicBezTo>
                  <a:cubicBezTo>
                    <a:pt x="12850" y="2499"/>
                    <a:pt x="12667" y="2856"/>
                    <a:pt x="12594" y="3213"/>
                  </a:cubicBezTo>
                  <a:cubicBezTo>
                    <a:pt x="12557" y="3392"/>
                    <a:pt x="12484" y="3749"/>
                    <a:pt x="12484" y="3749"/>
                  </a:cubicBezTo>
                  <a:cubicBezTo>
                    <a:pt x="12557" y="3927"/>
                    <a:pt x="12722" y="4076"/>
                    <a:pt x="12704" y="4284"/>
                  </a:cubicBezTo>
                  <a:cubicBezTo>
                    <a:pt x="12685" y="4493"/>
                    <a:pt x="12429" y="4433"/>
                    <a:pt x="12374" y="4641"/>
                  </a:cubicBezTo>
                  <a:cubicBezTo>
                    <a:pt x="12228" y="5207"/>
                    <a:pt x="12667" y="5266"/>
                    <a:pt x="12813" y="5355"/>
                  </a:cubicBezTo>
                  <a:cubicBezTo>
                    <a:pt x="12777" y="5177"/>
                    <a:pt x="12649" y="4998"/>
                    <a:pt x="12704" y="4820"/>
                  </a:cubicBezTo>
                  <a:cubicBezTo>
                    <a:pt x="12740" y="4701"/>
                    <a:pt x="13728" y="4374"/>
                    <a:pt x="13911" y="4284"/>
                  </a:cubicBezTo>
                  <a:cubicBezTo>
                    <a:pt x="15319" y="4403"/>
                    <a:pt x="15959" y="4582"/>
                    <a:pt x="17203" y="4820"/>
                  </a:cubicBezTo>
                  <a:cubicBezTo>
                    <a:pt x="17971" y="4582"/>
                    <a:pt x="17569" y="4731"/>
                    <a:pt x="18410" y="4284"/>
                  </a:cubicBezTo>
                  <a:cubicBezTo>
                    <a:pt x="18520" y="4225"/>
                    <a:pt x="18739" y="4106"/>
                    <a:pt x="18739" y="4106"/>
                  </a:cubicBezTo>
                  <a:cubicBezTo>
                    <a:pt x="18575" y="3332"/>
                    <a:pt x="18703" y="3689"/>
                    <a:pt x="18300" y="3035"/>
                  </a:cubicBezTo>
                  <a:close/>
                </a:path>
              </a:pathLst>
            </a:custGeom>
            <a:solidFill>
              <a:srgbClr val="FF330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36" name="Shape 836"/>
            <p:cNvSpPr/>
            <p:nvPr/>
          </p:nvSpPr>
          <p:spPr>
            <a:xfrm>
              <a:off x="1441468" y="2054308"/>
              <a:ext cx="45946" cy="43008"/>
            </a:xfrm>
            <a:custGeom>
              <a:avLst/>
              <a:gdLst/>
              <a:ahLst/>
              <a:cxnLst>
                <a:cxn ang="0">
                  <a:pos x="wd2" y="hd2"/>
                </a:cxn>
                <a:cxn ang="5400000">
                  <a:pos x="wd2" y="hd2"/>
                </a:cxn>
                <a:cxn ang="10800000">
                  <a:pos x="wd2" y="hd2"/>
                </a:cxn>
                <a:cxn ang="16200000">
                  <a:pos x="wd2" y="hd2"/>
                </a:cxn>
              </a:cxnLst>
              <a:rect l="0" t="0" r="r" b="b"/>
              <a:pathLst>
                <a:path w="19295" h="20142" fill="norm" stroke="1" extrusionOk="0">
                  <a:moveTo>
                    <a:pt x="9459" y="0"/>
                  </a:moveTo>
                  <a:cubicBezTo>
                    <a:pt x="6373" y="4800"/>
                    <a:pt x="-1341" y="8800"/>
                    <a:pt x="202" y="14400"/>
                  </a:cubicBezTo>
                  <a:cubicBezTo>
                    <a:pt x="1745" y="19200"/>
                    <a:pt x="9459" y="21600"/>
                    <a:pt x="14088" y="19200"/>
                  </a:cubicBezTo>
                  <a:cubicBezTo>
                    <a:pt x="18716" y="16800"/>
                    <a:pt x="20259" y="9600"/>
                    <a:pt x="18716" y="4800"/>
                  </a:cubicBezTo>
                  <a:cubicBezTo>
                    <a:pt x="17945" y="1600"/>
                    <a:pt x="12545" y="1600"/>
                    <a:pt x="9459" y="0"/>
                  </a:cubicBezTo>
                  <a:close/>
                </a:path>
              </a:pathLst>
            </a:custGeom>
            <a:solidFill>
              <a:srgbClr val="FF330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37" name="Shape 837"/>
            <p:cNvSpPr/>
            <p:nvPr/>
          </p:nvSpPr>
          <p:spPr>
            <a:xfrm>
              <a:off x="1431350" y="2125411"/>
              <a:ext cx="65980" cy="113382"/>
            </a:xfrm>
            <a:custGeom>
              <a:avLst/>
              <a:gdLst/>
              <a:ahLst/>
              <a:cxnLst>
                <a:cxn ang="0">
                  <a:pos x="wd2" y="hd2"/>
                </a:cxn>
                <a:cxn ang="5400000">
                  <a:pos x="wd2" y="hd2"/>
                </a:cxn>
                <a:cxn ang="10800000">
                  <a:pos x="wd2" y="hd2"/>
                </a:cxn>
                <a:cxn ang="16200000">
                  <a:pos x="wd2" y="hd2"/>
                </a:cxn>
              </a:cxnLst>
              <a:rect l="0" t="0" r="r" b="b"/>
              <a:pathLst>
                <a:path w="17398" h="21600" fill="norm" stroke="1" extrusionOk="0">
                  <a:moveTo>
                    <a:pt x="11638" y="0"/>
                  </a:moveTo>
                  <a:cubicBezTo>
                    <a:pt x="-4202" y="3600"/>
                    <a:pt x="-362" y="12436"/>
                    <a:pt x="2998" y="21600"/>
                  </a:cubicBezTo>
                  <a:cubicBezTo>
                    <a:pt x="5878" y="20945"/>
                    <a:pt x="9718" y="21273"/>
                    <a:pt x="11638" y="19636"/>
                  </a:cubicBezTo>
                  <a:cubicBezTo>
                    <a:pt x="14998" y="16364"/>
                    <a:pt x="17398" y="7855"/>
                    <a:pt x="17398" y="7855"/>
                  </a:cubicBezTo>
                  <a:cubicBezTo>
                    <a:pt x="16438" y="5891"/>
                    <a:pt x="17398" y="1964"/>
                    <a:pt x="14518" y="1964"/>
                  </a:cubicBezTo>
                  <a:cubicBezTo>
                    <a:pt x="11158" y="1964"/>
                    <a:pt x="11158" y="9491"/>
                    <a:pt x="8758" y="7855"/>
                  </a:cubicBezTo>
                  <a:cubicBezTo>
                    <a:pt x="5878" y="5891"/>
                    <a:pt x="10678" y="2618"/>
                    <a:pt x="11638" y="0"/>
                  </a:cubicBezTo>
                  <a:close/>
                </a:path>
              </a:pathLst>
            </a:custGeom>
            <a:solidFill>
              <a:srgbClr val="FF330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38" name="Shape 838"/>
            <p:cNvSpPr/>
            <p:nvPr/>
          </p:nvSpPr>
          <p:spPr>
            <a:xfrm>
              <a:off x="1616702" y="2208045"/>
              <a:ext cx="208332" cy="155659"/>
            </a:xfrm>
            <a:custGeom>
              <a:avLst/>
              <a:gdLst/>
              <a:ahLst/>
              <a:cxnLst>
                <a:cxn ang="0">
                  <a:pos x="wd2" y="hd2"/>
                </a:cxn>
                <a:cxn ang="5400000">
                  <a:pos x="wd2" y="hd2"/>
                </a:cxn>
                <a:cxn ang="10800000">
                  <a:pos x="wd2" y="hd2"/>
                </a:cxn>
                <a:cxn ang="16200000">
                  <a:pos x="wd2" y="hd2"/>
                </a:cxn>
              </a:cxnLst>
              <a:rect l="0" t="0" r="r" b="b"/>
              <a:pathLst>
                <a:path w="18032" h="21600" fill="norm" stroke="1" extrusionOk="0">
                  <a:moveTo>
                    <a:pt x="13285" y="0"/>
                  </a:moveTo>
                  <a:cubicBezTo>
                    <a:pt x="12189" y="6240"/>
                    <a:pt x="12659" y="9360"/>
                    <a:pt x="8589" y="11520"/>
                  </a:cubicBezTo>
                  <a:cubicBezTo>
                    <a:pt x="6711" y="11040"/>
                    <a:pt x="4833" y="10080"/>
                    <a:pt x="2955" y="10080"/>
                  </a:cubicBezTo>
                  <a:cubicBezTo>
                    <a:pt x="-19" y="10080"/>
                    <a:pt x="-1428" y="12480"/>
                    <a:pt x="2015" y="15840"/>
                  </a:cubicBezTo>
                  <a:cubicBezTo>
                    <a:pt x="3737" y="17520"/>
                    <a:pt x="5929" y="17040"/>
                    <a:pt x="7650" y="18720"/>
                  </a:cubicBezTo>
                  <a:cubicBezTo>
                    <a:pt x="8589" y="19680"/>
                    <a:pt x="9529" y="20640"/>
                    <a:pt x="10468" y="21600"/>
                  </a:cubicBezTo>
                  <a:cubicBezTo>
                    <a:pt x="11407" y="21120"/>
                    <a:pt x="12659" y="21360"/>
                    <a:pt x="13285" y="20160"/>
                  </a:cubicBezTo>
                  <a:cubicBezTo>
                    <a:pt x="14224" y="18240"/>
                    <a:pt x="14694" y="15360"/>
                    <a:pt x="14224" y="12960"/>
                  </a:cubicBezTo>
                  <a:cubicBezTo>
                    <a:pt x="13911" y="10800"/>
                    <a:pt x="7494" y="8160"/>
                    <a:pt x="14224" y="11520"/>
                  </a:cubicBezTo>
                  <a:cubicBezTo>
                    <a:pt x="20172" y="5520"/>
                    <a:pt x="18607" y="4080"/>
                    <a:pt x="13285" y="0"/>
                  </a:cubicBezTo>
                  <a:close/>
                </a:path>
              </a:pathLst>
            </a:custGeom>
            <a:solidFill>
              <a:srgbClr val="FF330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39" name="Shape 839"/>
            <p:cNvSpPr/>
            <p:nvPr/>
          </p:nvSpPr>
          <p:spPr>
            <a:xfrm>
              <a:off x="720089" y="2273383"/>
              <a:ext cx="295276" cy="1114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00" y="5891"/>
                  </a:moveTo>
                  <a:cubicBezTo>
                    <a:pt x="17067" y="3600"/>
                    <a:pt x="14133" y="2291"/>
                    <a:pt x="11200" y="0"/>
                  </a:cubicBezTo>
                  <a:cubicBezTo>
                    <a:pt x="7467" y="2945"/>
                    <a:pt x="3733" y="4909"/>
                    <a:pt x="0" y="7855"/>
                  </a:cubicBezTo>
                  <a:cubicBezTo>
                    <a:pt x="1067" y="16036"/>
                    <a:pt x="2800" y="14400"/>
                    <a:pt x="4800" y="21600"/>
                  </a:cubicBezTo>
                  <a:cubicBezTo>
                    <a:pt x="5600" y="20945"/>
                    <a:pt x="6400" y="20618"/>
                    <a:pt x="7200" y="19636"/>
                  </a:cubicBezTo>
                  <a:cubicBezTo>
                    <a:pt x="8000" y="18655"/>
                    <a:pt x="8667" y="16691"/>
                    <a:pt x="9600" y="15709"/>
                  </a:cubicBezTo>
                  <a:cubicBezTo>
                    <a:pt x="11200" y="14073"/>
                    <a:pt x="14400" y="11782"/>
                    <a:pt x="14400" y="11782"/>
                  </a:cubicBezTo>
                  <a:cubicBezTo>
                    <a:pt x="18133" y="14727"/>
                    <a:pt x="18933" y="12436"/>
                    <a:pt x="21600" y="5891"/>
                  </a:cubicBezTo>
                  <a:cubicBezTo>
                    <a:pt x="18667" y="1309"/>
                    <a:pt x="18800" y="0"/>
                    <a:pt x="20000" y="5891"/>
                  </a:cubicBezTo>
                  <a:close/>
                </a:path>
              </a:pathLst>
            </a:custGeom>
            <a:solidFill>
              <a:srgbClr val="FF330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40" name="Shape 840"/>
            <p:cNvSpPr/>
            <p:nvPr/>
          </p:nvSpPr>
          <p:spPr>
            <a:xfrm>
              <a:off x="2524124" y="3270892"/>
              <a:ext cx="480061" cy="310301"/>
            </a:xfrm>
            <a:custGeom>
              <a:avLst/>
              <a:gdLst/>
              <a:ahLst/>
              <a:cxnLst>
                <a:cxn ang="0">
                  <a:pos x="wd2" y="hd2"/>
                </a:cxn>
                <a:cxn ang="5400000">
                  <a:pos x="wd2" y="hd2"/>
                </a:cxn>
                <a:cxn ang="10800000">
                  <a:pos x="wd2" y="hd2"/>
                </a:cxn>
                <a:cxn ang="16200000">
                  <a:pos x="wd2" y="hd2"/>
                </a:cxn>
              </a:cxnLst>
              <a:rect l="0" t="0" r="r" b="b"/>
              <a:pathLst>
                <a:path w="21600" h="19059" fill="norm" stroke="1" extrusionOk="0">
                  <a:moveTo>
                    <a:pt x="20127" y="12706"/>
                  </a:moveTo>
                  <a:cubicBezTo>
                    <a:pt x="20864" y="9953"/>
                    <a:pt x="20536" y="9212"/>
                    <a:pt x="18655" y="7623"/>
                  </a:cubicBezTo>
                  <a:cubicBezTo>
                    <a:pt x="14236" y="-953"/>
                    <a:pt x="19473" y="7412"/>
                    <a:pt x="13745" y="2541"/>
                  </a:cubicBezTo>
                  <a:cubicBezTo>
                    <a:pt x="12764" y="1694"/>
                    <a:pt x="10800" y="0"/>
                    <a:pt x="10800" y="0"/>
                  </a:cubicBezTo>
                  <a:cubicBezTo>
                    <a:pt x="8345" y="2118"/>
                    <a:pt x="5482" y="1588"/>
                    <a:pt x="2945" y="3812"/>
                  </a:cubicBezTo>
                  <a:cubicBezTo>
                    <a:pt x="2209" y="6565"/>
                    <a:pt x="1227" y="8682"/>
                    <a:pt x="491" y="11435"/>
                  </a:cubicBezTo>
                  <a:cubicBezTo>
                    <a:pt x="327" y="12071"/>
                    <a:pt x="0" y="13341"/>
                    <a:pt x="0" y="13341"/>
                  </a:cubicBezTo>
                  <a:cubicBezTo>
                    <a:pt x="5482" y="18000"/>
                    <a:pt x="5973" y="17259"/>
                    <a:pt x="12764" y="19059"/>
                  </a:cubicBezTo>
                  <a:cubicBezTo>
                    <a:pt x="19227" y="18529"/>
                    <a:pt x="20045" y="20647"/>
                    <a:pt x="21600" y="14612"/>
                  </a:cubicBezTo>
                  <a:cubicBezTo>
                    <a:pt x="20455" y="10165"/>
                    <a:pt x="20945" y="9529"/>
                    <a:pt x="20127" y="12706"/>
                  </a:cubicBezTo>
                  <a:close/>
                </a:path>
              </a:pathLst>
            </a:custGeom>
            <a:solidFill>
              <a:srgbClr val="FFCC66">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41" name="Shape 841"/>
            <p:cNvSpPr/>
            <p:nvPr/>
          </p:nvSpPr>
          <p:spPr>
            <a:xfrm>
              <a:off x="522695" y="3178509"/>
              <a:ext cx="581557" cy="228684"/>
            </a:xfrm>
            <a:custGeom>
              <a:avLst/>
              <a:gdLst/>
              <a:ahLst/>
              <a:cxnLst>
                <a:cxn ang="0">
                  <a:pos x="wd2" y="hd2"/>
                </a:cxn>
                <a:cxn ang="5400000">
                  <a:pos x="wd2" y="hd2"/>
                </a:cxn>
                <a:cxn ang="10800000">
                  <a:pos x="wd2" y="hd2"/>
                </a:cxn>
                <a:cxn ang="16200000">
                  <a:pos x="wd2" y="hd2"/>
                </a:cxn>
              </a:cxnLst>
              <a:rect l="0" t="0" r="r" b="b"/>
              <a:pathLst>
                <a:path w="20801" h="21600" fill="norm" stroke="1" extrusionOk="0">
                  <a:moveTo>
                    <a:pt x="20000" y="0"/>
                  </a:moveTo>
                  <a:cubicBezTo>
                    <a:pt x="17520" y="4255"/>
                    <a:pt x="19934" y="982"/>
                    <a:pt x="14910" y="982"/>
                  </a:cubicBezTo>
                  <a:cubicBezTo>
                    <a:pt x="12495" y="982"/>
                    <a:pt x="7797" y="2291"/>
                    <a:pt x="5121" y="2945"/>
                  </a:cubicBezTo>
                  <a:cubicBezTo>
                    <a:pt x="1597" y="5236"/>
                    <a:pt x="3033" y="4091"/>
                    <a:pt x="814" y="5891"/>
                  </a:cubicBezTo>
                  <a:cubicBezTo>
                    <a:pt x="-230" y="9818"/>
                    <a:pt x="-165" y="7855"/>
                    <a:pt x="423" y="12764"/>
                  </a:cubicBezTo>
                  <a:cubicBezTo>
                    <a:pt x="1401" y="21109"/>
                    <a:pt x="5513" y="20618"/>
                    <a:pt x="8253" y="21600"/>
                  </a:cubicBezTo>
                  <a:cubicBezTo>
                    <a:pt x="12038" y="19309"/>
                    <a:pt x="16345" y="18327"/>
                    <a:pt x="19608" y="12764"/>
                  </a:cubicBezTo>
                  <a:cubicBezTo>
                    <a:pt x="20391" y="9818"/>
                    <a:pt x="21370" y="6709"/>
                    <a:pt x="20391" y="2945"/>
                  </a:cubicBezTo>
                  <a:cubicBezTo>
                    <a:pt x="20130" y="1964"/>
                    <a:pt x="19347" y="2127"/>
                    <a:pt x="19217" y="982"/>
                  </a:cubicBezTo>
                  <a:cubicBezTo>
                    <a:pt x="19151" y="327"/>
                    <a:pt x="19739" y="327"/>
                    <a:pt x="20000" y="0"/>
                  </a:cubicBezTo>
                  <a:close/>
                </a:path>
              </a:pathLst>
            </a:custGeom>
            <a:solidFill>
              <a:srgbClr val="3366FF">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42" name="Shape 842"/>
            <p:cNvSpPr/>
            <p:nvPr/>
          </p:nvSpPr>
          <p:spPr>
            <a:xfrm>
              <a:off x="2895599" y="1970026"/>
              <a:ext cx="1222556" cy="921612"/>
            </a:xfrm>
            <a:custGeom>
              <a:avLst/>
              <a:gdLst/>
              <a:ahLst/>
              <a:cxnLst>
                <a:cxn ang="0">
                  <a:pos x="wd2" y="hd2"/>
                </a:cxn>
                <a:cxn ang="5400000">
                  <a:pos x="wd2" y="hd2"/>
                </a:cxn>
                <a:cxn ang="10800000">
                  <a:pos x="wd2" y="hd2"/>
                </a:cxn>
                <a:cxn ang="16200000">
                  <a:pos x="wd2" y="hd2"/>
                </a:cxn>
              </a:cxnLst>
              <a:rect l="0" t="0" r="r" b="b"/>
              <a:pathLst>
                <a:path w="21425" h="21227" fill="norm" stroke="1" extrusionOk="0">
                  <a:moveTo>
                    <a:pt x="4588" y="2645"/>
                  </a:moveTo>
                  <a:cubicBezTo>
                    <a:pt x="6244" y="3320"/>
                    <a:pt x="5384" y="3240"/>
                    <a:pt x="6690" y="4312"/>
                  </a:cubicBezTo>
                  <a:cubicBezTo>
                    <a:pt x="7041" y="5623"/>
                    <a:pt x="6467" y="4908"/>
                    <a:pt x="6117" y="6218"/>
                  </a:cubicBezTo>
                  <a:cubicBezTo>
                    <a:pt x="6181" y="6615"/>
                    <a:pt x="6085" y="7131"/>
                    <a:pt x="6308" y="7409"/>
                  </a:cubicBezTo>
                  <a:cubicBezTo>
                    <a:pt x="6658" y="7846"/>
                    <a:pt x="8506" y="8283"/>
                    <a:pt x="9175" y="8839"/>
                  </a:cubicBezTo>
                  <a:cubicBezTo>
                    <a:pt x="10067" y="8481"/>
                    <a:pt x="9940" y="8164"/>
                    <a:pt x="9749" y="7171"/>
                  </a:cubicBezTo>
                  <a:cubicBezTo>
                    <a:pt x="9589" y="6377"/>
                    <a:pt x="9366" y="4789"/>
                    <a:pt x="9366" y="4789"/>
                  </a:cubicBezTo>
                  <a:cubicBezTo>
                    <a:pt x="9717" y="4511"/>
                    <a:pt x="10195" y="4392"/>
                    <a:pt x="10513" y="4074"/>
                  </a:cubicBezTo>
                  <a:cubicBezTo>
                    <a:pt x="11756" y="2843"/>
                    <a:pt x="10035" y="3717"/>
                    <a:pt x="11469" y="3121"/>
                  </a:cubicBezTo>
                  <a:cubicBezTo>
                    <a:pt x="11596" y="2883"/>
                    <a:pt x="11660" y="2605"/>
                    <a:pt x="11851" y="2406"/>
                  </a:cubicBezTo>
                  <a:cubicBezTo>
                    <a:pt x="12011" y="2248"/>
                    <a:pt x="12297" y="2327"/>
                    <a:pt x="12425" y="2168"/>
                  </a:cubicBezTo>
                  <a:cubicBezTo>
                    <a:pt x="12584" y="1970"/>
                    <a:pt x="13094" y="342"/>
                    <a:pt x="13189" y="24"/>
                  </a:cubicBezTo>
                  <a:cubicBezTo>
                    <a:pt x="13381" y="104"/>
                    <a:pt x="13572" y="262"/>
                    <a:pt x="13763" y="262"/>
                  </a:cubicBezTo>
                  <a:cubicBezTo>
                    <a:pt x="13954" y="262"/>
                    <a:pt x="14145" y="-95"/>
                    <a:pt x="14336" y="24"/>
                  </a:cubicBezTo>
                  <a:cubicBezTo>
                    <a:pt x="14527" y="143"/>
                    <a:pt x="14464" y="501"/>
                    <a:pt x="14527" y="739"/>
                  </a:cubicBezTo>
                  <a:cubicBezTo>
                    <a:pt x="14750" y="1692"/>
                    <a:pt x="14814" y="3121"/>
                    <a:pt x="15483" y="3836"/>
                  </a:cubicBezTo>
                  <a:cubicBezTo>
                    <a:pt x="16248" y="4670"/>
                    <a:pt x="16981" y="4829"/>
                    <a:pt x="17777" y="5504"/>
                  </a:cubicBezTo>
                  <a:cubicBezTo>
                    <a:pt x="18223" y="6377"/>
                    <a:pt x="18637" y="6377"/>
                    <a:pt x="19306" y="6933"/>
                  </a:cubicBezTo>
                  <a:cubicBezTo>
                    <a:pt x="19752" y="7767"/>
                    <a:pt x="20071" y="8045"/>
                    <a:pt x="20835" y="8362"/>
                  </a:cubicBezTo>
                  <a:cubicBezTo>
                    <a:pt x="20963" y="8879"/>
                    <a:pt x="21377" y="9276"/>
                    <a:pt x="21409" y="9792"/>
                  </a:cubicBezTo>
                  <a:cubicBezTo>
                    <a:pt x="21600" y="12134"/>
                    <a:pt x="20071" y="15668"/>
                    <a:pt x="18542" y="16939"/>
                  </a:cubicBezTo>
                  <a:cubicBezTo>
                    <a:pt x="17904" y="18130"/>
                    <a:pt x="17267" y="19321"/>
                    <a:pt x="16630" y="20512"/>
                  </a:cubicBezTo>
                  <a:cubicBezTo>
                    <a:pt x="16503" y="20711"/>
                    <a:pt x="16248" y="20631"/>
                    <a:pt x="16057" y="20751"/>
                  </a:cubicBezTo>
                  <a:cubicBezTo>
                    <a:pt x="15865" y="20870"/>
                    <a:pt x="15674" y="21068"/>
                    <a:pt x="15483" y="21227"/>
                  </a:cubicBezTo>
                  <a:cubicBezTo>
                    <a:pt x="14209" y="20195"/>
                    <a:pt x="13699" y="21505"/>
                    <a:pt x="12234" y="20274"/>
                  </a:cubicBezTo>
                  <a:cubicBezTo>
                    <a:pt x="11788" y="18567"/>
                    <a:pt x="12234" y="18686"/>
                    <a:pt x="10896" y="19083"/>
                  </a:cubicBezTo>
                  <a:cubicBezTo>
                    <a:pt x="10704" y="19162"/>
                    <a:pt x="10513" y="19242"/>
                    <a:pt x="10322" y="19321"/>
                  </a:cubicBezTo>
                  <a:cubicBezTo>
                    <a:pt x="8251" y="18448"/>
                    <a:pt x="9940" y="18924"/>
                    <a:pt x="8411" y="17654"/>
                  </a:cubicBezTo>
                  <a:cubicBezTo>
                    <a:pt x="8060" y="16304"/>
                    <a:pt x="7614" y="15867"/>
                    <a:pt x="6499" y="15509"/>
                  </a:cubicBezTo>
                  <a:cubicBezTo>
                    <a:pt x="6244" y="15589"/>
                    <a:pt x="5958" y="15549"/>
                    <a:pt x="5735" y="15748"/>
                  </a:cubicBezTo>
                  <a:cubicBezTo>
                    <a:pt x="5543" y="15906"/>
                    <a:pt x="5575" y="16423"/>
                    <a:pt x="5352" y="16462"/>
                  </a:cubicBezTo>
                  <a:cubicBezTo>
                    <a:pt x="4842" y="16581"/>
                    <a:pt x="4333" y="16304"/>
                    <a:pt x="3823" y="16224"/>
                  </a:cubicBezTo>
                  <a:cubicBezTo>
                    <a:pt x="2995" y="15867"/>
                    <a:pt x="2358" y="15390"/>
                    <a:pt x="1529" y="15033"/>
                  </a:cubicBezTo>
                  <a:cubicBezTo>
                    <a:pt x="1147" y="14318"/>
                    <a:pt x="605" y="13723"/>
                    <a:pt x="382" y="12889"/>
                  </a:cubicBezTo>
                  <a:cubicBezTo>
                    <a:pt x="255" y="12412"/>
                    <a:pt x="0" y="11459"/>
                    <a:pt x="0" y="11459"/>
                  </a:cubicBezTo>
                  <a:cubicBezTo>
                    <a:pt x="127" y="11221"/>
                    <a:pt x="191" y="10943"/>
                    <a:pt x="382" y="10745"/>
                  </a:cubicBezTo>
                  <a:cubicBezTo>
                    <a:pt x="542" y="10586"/>
                    <a:pt x="828" y="10665"/>
                    <a:pt x="956" y="10506"/>
                  </a:cubicBezTo>
                  <a:cubicBezTo>
                    <a:pt x="1274" y="10109"/>
                    <a:pt x="1465" y="9554"/>
                    <a:pt x="1720" y="9077"/>
                  </a:cubicBezTo>
                  <a:cubicBezTo>
                    <a:pt x="1975" y="8601"/>
                    <a:pt x="2867" y="8124"/>
                    <a:pt x="2867" y="8124"/>
                  </a:cubicBezTo>
                  <a:cubicBezTo>
                    <a:pt x="2995" y="7886"/>
                    <a:pt x="3090" y="7608"/>
                    <a:pt x="3250" y="7409"/>
                  </a:cubicBezTo>
                  <a:cubicBezTo>
                    <a:pt x="3409" y="7211"/>
                    <a:pt x="3664" y="7171"/>
                    <a:pt x="3823" y="6933"/>
                  </a:cubicBezTo>
                  <a:cubicBezTo>
                    <a:pt x="4874" y="5305"/>
                    <a:pt x="2931" y="7092"/>
                    <a:pt x="4588" y="5742"/>
                  </a:cubicBezTo>
                  <a:cubicBezTo>
                    <a:pt x="4301" y="4709"/>
                    <a:pt x="4524" y="3876"/>
                    <a:pt x="4779" y="2883"/>
                  </a:cubicBezTo>
                  <a:cubicBezTo>
                    <a:pt x="3441" y="2327"/>
                    <a:pt x="4651" y="2764"/>
                    <a:pt x="4779" y="3121"/>
                  </a:cubicBezTo>
                  <a:cubicBezTo>
                    <a:pt x="4842" y="3359"/>
                    <a:pt x="4683" y="4074"/>
                    <a:pt x="4588" y="3836"/>
                  </a:cubicBezTo>
                  <a:cubicBezTo>
                    <a:pt x="4460" y="3479"/>
                    <a:pt x="4588" y="3042"/>
                    <a:pt x="4588" y="2645"/>
                  </a:cubicBezTo>
                  <a:close/>
                </a:path>
              </a:pathLst>
            </a:custGeom>
            <a:solidFill>
              <a:srgbClr val="66FFFF">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43" name="Shape 843"/>
            <p:cNvSpPr/>
            <p:nvPr/>
          </p:nvSpPr>
          <p:spPr>
            <a:xfrm>
              <a:off x="4074795" y="2475163"/>
              <a:ext cx="1146811" cy="5803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971"/>
                  </a:moveTo>
                  <a:cubicBezTo>
                    <a:pt x="1474" y="15107"/>
                    <a:pt x="0" y="12729"/>
                    <a:pt x="1851" y="11571"/>
                  </a:cubicBezTo>
                  <a:cubicBezTo>
                    <a:pt x="2229" y="9450"/>
                    <a:pt x="2366" y="7007"/>
                    <a:pt x="2880" y="5014"/>
                  </a:cubicBezTo>
                  <a:cubicBezTo>
                    <a:pt x="2983" y="4629"/>
                    <a:pt x="3189" y="4307"/>
                    <a:pt x="3291" y="3857"/>
                  </a:cubicBezTo>
                  <a:cubicBezTo>
                    <a:pt x="3463" y="3086"/>
                    <a:pt x="3566" y="2314"/>
                    <a:pt x="3703" y="1543"/>
                  </a:cubicBezTo>
                  <a:cubicBezTo>
                    <a:pt x="3909" y="321"/>
                    <a:pt x="5554" y="0"/>
                    <a:pt x="5554" y="0"/>
                  </a:cubicBezTo>
                  <a:cubicBezTo>
                    <a:pt x="5897" y="129"/>
                    <a:pt x="6274" y="129"/>
                    <a:pt x="6583" y="386"/>
                  </a:cubicBezTo>
                  <a:cubicBezTo>
                    <a:pt x="7029" y="771"/>
                    <a:pt x="7817" y="1929"/>
                    <a:pt x="7817" y="1929"/>
                  </a:cubicBezTo>
                  <a:cubicBezTo>
                    <a:pt x="7920" y="2571"/>
                    <a:pt x="8091" y="3857"/>
                    <a:pt x="8434" y="4243"/>
                  </a:cubicBezTo>
                  <a:cubicBezTo>
                    <a:pt x="8811" y="4693"/>
                    <a:pt x="9669" y="5014"/>
                    <a:pt x="9669" y="5014"/>
                  </a:cubicBezTo>
                  <a:cubicBezTo>
                    <a:pt x="10320" y="6879"/>
                    <a:pt x="11486" y="7071"/>
                    <a:pt x="12549" y="7714"/>
                  </a:cubicBezTo>
                  <a:cubicBezTo>
                    <a:pt x="12960" y="7971"/>
                    <a:pt x="13371" y="8229"/>
                    <a:pt x="13783" y="8486"/>
                  </a:cubicBezTo>
                  <a:cubicBezTo>
                    <a:pt x="13989" y="8614"/>
                    <a:pt x="14400" y="8871"/>
                    <a:pt x="14400" y="8871"/>
                  </a:cubicBezTo>
                  <a:cubicBezTo>
                    <a:pt x="15737" y="11379"/>
                    <a:pt x="16903" y="11571"/>
                    <a:pt x="18720" y="11957"/>
                  </a:cubicBezTo>
                  <a:cubicBezTo>
                    <a:pt x="19234" y="12279"/>
                    <a:pt x="19543" y="12343"/>
                    <a:pt x="19954" y="13114"/>
                  </a:cubicBezTo>
                  <a:cubicBezTo>
                    <a:pt x="20126" y="13436"/>
                    <a:pt x="20160" y="14014"/>
                    <a:pt x="20366" y="14271"/>
                  </a:cubicBezTo>
                  <a:cubicBezTo>
                    <a:pt x="20743" y="14721"/>
                    <a:pt x="21600" y="15043"/>
                    <a:pt x="21600" y="15043"/>
                  </a:cubicBezTo>
                  <a:cubicBezTo>
                    <a:pt x="21154" y="17550"/>
                    <a:pt x="20331" y="17036"/>
                    <a:pt x="18926" y="17357"/>
                  </a:cubicBezTo>
                  <a:cubicBezTo>
                    <a:pt x="18789" y="18129"/>
                    <a:pt x="18926" y="19864"/>
                    <a:pt x="18514" y="19671"/>
                  </a:cubicBezTo>
                  <a:cubicBezTo>
                    <a:pt x="17691" y="19286"/>
                    <a:pt x="17211" y="18771"/>
                    <a:pt x="16457" y="18129"/>
                  </a:cubicBezTo>
                  <a:cubicBezTo>
                    <a:pt x="15806" y="17614"/>
                    <a:pt x="14606" y="17357"/>
                    <a:pt x="13989" y="16586"/>
                  </a:cubicBezTo>
                  <a:cubicBezTo>
                    <a:pt x="13611" y="16136"/>
                    <a:pt x="11657" y="13950"/>
                    <a:pt x="11520" y="13886"/>
                  </a:cubicBezTo>
                  <a:cubicBezTo>
                    <a:pt x="10354" y="13179"/>
                    <a:pt x="9189" y="12664"/>
                    <a:pt x="8023" y="11957"/>
                  </a:cubicBezTo>
                  <a:cubicBezTo>
                    <a:pt x="7817" y="12021"/>
                    <a:pt x="6823" y="12471"/>
                    <a:pt x="6583" y="12729"/>
                  </a:cubicBezTo>
                  <a:cubicBezTo>
                    <a:pt x="6137" y="13179"/>
                    <a:pt x="5349" y="14271"/>
                    <a:pt x="5349" y="14271"/>
                  </a:cubicBezTo>
                  <a:cubicBezTo>
                    <a:pt x="4594" y="18514"/>
                    <a:pt x="5863" y="12214"/>
                    <a:pt x="4526" y="16200"/>
                  </a:cubicBezTo>
                  <a:cubicBezTo>
                    <a:pt x="4251" y="17036"/>
                    <a:pt x="3909" y="20057"/>
                    <a:pt x="3497" y="20829"/>
                  </a:cubicBezTo>
                  <a:cubicBezTo>
                    <a:pt x="3086" y="21600"/>
                    <a:pt x="2400" y="21407"/>
                    <a:pt x="1851" y="21600"/>
                  </a:cubicBezTo>
                  <a:cubicBezTo>
                    <a:pt x="1714" y="21214"/>
                    <a:pt x="1440" y="20893"/>
                    <a:pt x="1440" y="20443"/>
                  </a:cubicBezTo>
                  <a:cubicBezTo>
                    <a:pt x="1440" y="19607"/>
                    <a:pt x="1851" y="18129"/>
                    <a:pt x="1851" y="18129"/>
                  </a:cubicBezTo>
                  <a:cubicBezTo>
                    <a:pt x="1440" y="17871"/>
                    <a:pt x="480" y="18129"/>
                    <a:pt x="617" y="17357"/>
                  </a:cubicBezTo>
                  <a:cubicBezTo>
                    <a:pt x="1063" y="14914"/>
                    <a:pt x="1474" y="15043"/>
                    <a:pt x="823" y="15043"/>
                  </a:cubicBezTo>
                  <a:cubicBezTo>
                    <a:pt x="754" y="14143"/>
                    <a:pt x="617" y="13243"/>
                    <a:pt x="617" y="12343"/>
                  </a:cubicBezTo>
                  <a:cubicBezTo>
                    <a:pt x="617" y="11700"/>
                    <a:pt x="823" y="13629"/>
                    <a:pt x="823" y="14271"/>
                  </a:cubicBezTo>
                  <a:cubicBezTo>
                    <a:pt x="823" y="15814"/>
                    <a:pt x="549" y="15943"/>
                    <a:pt x="0" y="16971"/>
                  </a:cubicBezTo>
                  <a:close/>
                </a:path>
              </a:pathLst>
            </a:custGeom>
            <a:solidFill>
              <a:srgbClr val="80808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44" name="Shape 844"/>
            <p:cNvSpPr/>
            <p:nvPr/>
          </p:nvSpPr>
          <p:spPr>
            <a:xfrm>
              <a:off x="4288836" y="2797605"/>
              <a:ext cx="353650" cy="649944"/>
            </a:xfrm>
            <a:custGeom>
              <a:avLst/>
              <a:gdLst/>
              <a:ahLst/>
              <a:cxnLst>
                <a:cxn ang="0">
                  <a:pos x="wd2" y="hd2"/>
                </a:cxn>
                <a:cxn ang="5400000">
                  <a:pos x="wd2" y="hd2"/>
                </a:cxn>
                <a:cxn ang="10800000">
                  <a:pos x="wd2" y="hd2"/>
                </a:cxn>
                <a:cxn ang="16200000">
                  <a:pos x="wd2" y="hd2"/>
                </a:cxn>
              </a:cxnLst>
              <a:rect l="0" t="0" r="r" b="b"/>
              <a:pathLst>
                <a:path w="21329" h="20463" fill="norm" stroke="1" extrusionOk="0">
                  <a:moveTo>
                    <a:pt x="19365" y="974"/>
                  </a:moveTo>
                  <a:cubicBezTo>
                    <a:pt x="18820" y="3735"/>
                    <a:pt x="18056" y="6117"/>
                    <a:pt x="16747" y="8770"/>
                  </a:cubicBezTo>
                  <a:cubicBezTo>
                    <a:pt x="15329" y="15266"/>
                    <a:pt x="16747" y="12992"/>
                    <a:pt x="14784" y="15916"/>
                  </a:cubicBezTo>
                  <a:cubicBezTo>
                    <a:pt x="15984" y="19651"/>
                    <a:pt x="14456" y="19759"/>
                    <a:pt x="7584" y="20463"/>
                  </a:cubicBezTo>
                  <a:cubicBezTo>
                    <a:pt x="3002" y="19705"/>
                    <a:pt x="5184" y="18189"/>
                    <a:pt x="3656" y="16565"/>
                  </a:cubicBezTo>
                  <a:cubicBezTo>
                    <a:pt x="3002" y="15861"/>
                    <a:pt x="1584" y="15374"/>
                    <a:pt x="1038" y="14616"/>
                  </a:cubicBezTo>
                  <a:cubicBezTo>
                    <a:pt x="820" y="14292"/>
                    <a:pt x="602" y="13967"/>
                    <a:pt x="384" y="13642"/>
                  </a:cubicBezTo>
                  <a:cubicBezTo>
                    <a:pt x="-162" y="11477"/>
                    <a:pt x="-271" y="10448"/>
                    <a:pt x="1038" y="8445"/>
                  </a:cubicBezTo>
                  <a:cubicBezTo>
                    <a:pt x="384" y="7471"/>
                    <a:pt x="929" y="3952"/>
                    <a:pt x="2347" y="3248"/>
                  </a:cubicBezTo>
                  <a:cubicBezTo>
                    <a:pt x="3438" y="2707"/>
                    <a:pt x="6274" y="1949"/>
                    <a:pt x="6274" y="1949"/>
                  </a:cubicBezTo>
                  <a:cubicBezTo>
                    <a:pt x="7365" y="325"/>
                    <a:pt x="6274" y="1083"/>
                    <a:pt x="10856" y="325"/>
                  </a:cubicBezTo>
                  <a:cubicBezTo>
                    <a:pt x="11511" y="216"/>
                    <a:pt x="12820" y="0"/>
                    <a:pt x="12820" y="0"/>
                  </a:cubicBezTo>
                  <a:cubicBezTo>
                    <a:pt x="14129" y="216"/>
                    <a:pt x="15438" y="433"/>
                    <a:pt x="16747" y="649"/>
                  </a:cubicBezTo>
                  <a:cubicBezTo>
                    <a:pt x="17402" y="758"/>
                    <a:pt x="18711" y="974"/>
                    <a:pt x="18711" y="974"/>
                  </a:cubicBezTo>
                  <a:cubicBezTo>
                    <a:pt x="18929" y="1407"/>
                    <a:pt x="18820" y="1895"/>
                    <a:pt x="19365" y="2274"/>
                  </a:cubicBezTo>
                  <a:cubicBezTo>
                    <a:pt x="19802" y="2598"/>
                    <a:pt x="21329" y="2923"/>
                    <a:pt x="21329" y="2923"/>
                  </a:cubicBezTo>
                  <a:cubicBezTo>
                    <a:pt x="20456" y="2490"/>
                    <a:pt x="19911" y="1407"/>
                    <a:pt x="18711" y="1624"/>
                  </a:cubicBezTo>
                  <a:cubicBezTo>
                    <a:pt x="17620" y="1786"/>
                    <a:pt x="19584" y="2707"/>
                    <a:pt x="19365" y="3248"/>
                  </a:cubicBezTo>
                  <a:cubicBezTo>
                    <a:pt x="19365" y="3248"/>
                    <a:pt x="15984" y="4926"/>
                    <a:pt x="18056" y="3898"/>
                  </a:cubicBezTo>
                  <a:cubicBezTo>
                    <a:pt x="17838" y="4006"/>
                    <a:pt x="17184" y="4331"/>
                    <a:pt x="17402" y="4222"/>
                  </a:cubicBezTo>
                  <a:cubicBezTo>
                    <a:pt x="17838" y="4006"/>
                    <a:pt x="18274" y="3789"/>
                    <a:pt x="18711" y="3573"/>
                  </a:cubicBezTo>
                  <a:cubicBezTo>
                    <a:pt x="19911" y="-1137"/>
                    <a:pt x="19474" y="1137"/>
                    <a:pt x="18711" y="2598"/>
                  </a:cubicBezTo>
                  <a:cubicBezTo>
                    <a:pt x="18493" y="2923"/>
                    <a:pt x="18274" y="3248"/>
                    <a:pt x="18056" y="3573"/>
                  </a:cubicBezTo>
                  <a:cubicBezTo>
                    <a:pt x="18274" y="3898"/>
                    <a:pt x="18820" y="4222"/>
                    <a:pt x="18711" y="4547"/>
                  </a:cubicBezTo>
                  <a:cubicBezTo>
                    <a:pt x="18165" y="6929"/>
                    <a:pt x="15874" y="6117"/>
                    <a:pt x="18711" y="6821"/>
                  </a:cubicBezTo>
                  <a:lnTo>
                    <a:pt x="15438" y="5522"/>
                  </a:lnTo>
                </a:path>
              </a:pathLst>
            </a:custGeom>
            <a:solidFill>
              <a:srgbClr val="3366CC">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45" name="Shape 845"/>
            <p:cNvSpPr/>
            <p:nvPr/>
          </p:nvSpPr>
          <p:spPr>
            <a:xfrm>
              <a:off x="6454058" y="2096586"/>
              <a:ext cx="288370" cy="203702"/>
            </a:xfrm>
            <a:custGeom>
              <a:avLst/>
              <a:gdLst/>
              <a:ahLst/>
              <a:cxnLst>
                <a:cxn ang="0">
                  <a:pos x="wd2" y="hd2"/>
                </a:cxn>
                <a:cxn ang="5400000">
                  <a:pos x="wd2" y="hd2"/>
                </a:cxn>
                <a:cxn ang="10800000">
                  <a:pos x="wd2" y="hd2"/>
                </a:cxn>
                <a:cxn ang="16200000">
                  <a:pos x="wd2" y="hd2"/>
                </a:cxn>
              </a:cxnLst>
              <a:rect l="0" t="0" r="r" b="b"/>
              <a:pathLst>
                <a:path w="18578" h="21600" fill="norm" stroke="1" extrusionOk="0">
                  <a:moveTo>
                    <a:pt x="16992" y="10800"/>
                  </a:moveTo>
                  <a:cubicBezTo>
                    <a:pt x="16292" y="5040"/>
                    <a:pt x="15941" y="3240"/>
                    <a:pt x="12789" y="0"/>
                  </a:cubicBezTo>
                  <a:cubicBezTo>
                    <a:pt x="8819" y="1080"/>
                    <a:pt x="5433" y="3420"/>
                    <a:pt x="1580" y="5400"/>
                  </a:cubicBezTo>
                  <a:cubicBezTo>
                    <a:pt x="-54" y="12960"/>
                    <a:pt x="-1222" y="11160"/>
                    <a:pt x="2281" y="12960"/>
                  </a:cubicBezTo>
                  <a:cubicBezTo>
                    <a:pt x="7184" y="10440"/>
                    <a:pt x="5083" y="10080"/>
                    <a:pt x="8586" y="11880"/>
                  </a:cubicBezTo>
                  <a:cubicBezTo>
                    <a:pt x="9169" y="14400"/>
                    <a:pt x="8702" y="17820"/>
                    <a:pt x="9987" y="19440"/>
                  </a:cubicBezTo>
                  <a:cubicBezTo>
                    <a:pt x="11154" y="20880"/>
                    <a:pt x="14190" y="21600"/>
                    <a:pt x="14190" y="21600"/>
                  </a:cubicBezTo>
                  <a:cubicBezTo>
                    <a:pt x="17576" y="19800"/>
                    <a:pt x="19444" y="20700"/>
                    <a:pt x="16992" y="15120"/>
                  </a:cubicBezTo>
                  <a:cubicBezTo>
                    <a:pt x="17342" y="13140"/>
                    <a:pt x="20378" y="2880"/>
                    <a:pt x="16992" y="10800"/>
                  </a:cubicBezTo>
                  <a:close/>
                </a:path>
              </a:pathLst>
            </a:custGeom>
            <a:solidFill>
              <a:srgbClr val="990033">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46" name="Shape 846"/>
            <p:cNvSpPr/>
            <p:nvPr/>
          </p:nvSpPr>
          <p:spPr>
            <a:xfrm>
              <a:off x="6651859" y="2273383"/>
              <a:ext cx="164232" cy="182564"/>
            </a:xfrm>
            <a:custGeom>
              <a:avLst/>
              <a:gdLst/>
              <a:ahLst/>
              <a:cxnLst>
                <a:cxn ang="0">
                  <a:pos x="wd2" y="hd2"/>
                </a:cxn>
                <a:cxn ang="5400000">
                  <a:pos x="wd2" y="hd2"/>
                </a:cxn>
                <a:cxn ang="10800000">
                  <a:pos x="wd2" y="hd2"/>
                </a:cxn>
                <a:cxn ang="16200000">
                  <a:pos x="wd2" y="hd2"/>
                </a:cxn>
              </a:cxnLst>
              <a:rect l="0" t="0" r="r" b="b"/>
              <a:pathLst>
                <a:path w="20463" h="21600" fill="norm" stroke="1" extrusionOk="0">
                  <a:moveTo>
                    <a:pt x="10914" y="0"/>
                  </a:moveTo>
                  <a:cubicBezTo>
                    <a:pt x="10004" y="1200"/>
                    <a:pt x="9549" y="2800"/>
                    <a:pt x="8185" y="3600"/>
                  </a:cubicBezTo>
                  <a:cubicBezTo>
                    <a:pt x="5684" y="5000"/>
                    <a:pt x="0" y="6000"/>
                    <a:pt x="0" y="6000"/>
                  </a:cubicBezTo>
                  <a:cubicBezTo>
                    <a:pt x="2046" y="13400"/>
                    <a:pt x="-1137" y="14600"/>
                    <a:pt x="4092" y="21600"/>
                  </a:cubicBezTo>
                  <a:cubicBezTo>
                    <a:pt x="10004" y="20200"/>
                    <a:pt x="15234" y="19800"/>
                    <a:pt x="20463" y="16800"/>
                  </a:cubicBezTo>
                  <a:cubicBezTo>
                    <a:pt x="19326" y="9400"/>
                    <a:pt x="20236" y="6400"/>
                    <a:pt x="13642" y="2400"/>
                  </a:cubicBezTo>
                  <a:cubicBezTo>
                    <a:pt x="8185" y="4000"/>
                    <a:pt x="9095" y="4800"/>
                    <a:pt x="10914" y="0"/>
                  </a:cubicBezTo>
                  <a:close/>
                </a:path>
              </a:pathLst>
            </a:custGeom>
            <a:solidFill>
              <a:srgbClr val="33CC33"/>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47" name="Shape 847"/>
            <p:cNvSpPr/>
            <p:nvPr/>
          </p:nvSpPr>
          <p:spPr>
            <a:xfrm>
              <a:off x="6827520" y="2273383"/>
              <a:ext cx="481741" cy="320512"/>
            </a:xfrm>
            <a:custGeom>
              <a:avLst/>
              <a:gdLst/>
              <a:ahLst/>
              <a:cxnLst>
                <a:cxn ang="0">
                  <a:pos x="wd2" y="hd2"/>
                </a:cxn>
                <a:cxn ang="5400000">
                  <a:pos x="wd2" y="hd2"/>
                </a:cxn>
                <a:cxn ang="10800000">
                  <a:pos x="wd2" y="hd2"/>
                </a:cxn>
                <a:cxn ang="16200000">
                  <a:pos x="wd2" y="hd2"/>
                </a:cxn>
              </a:cxnLst>
              <a:rect l="0" t="0" r="r" b="b"/>
              <a:pathLst>
                <a:path w="20690" h="20239" fill="norm" stroke="1" extrusionOk="0">
                  <a:moveTo>
                    <a:pt x="16435" y="0"/>
                  </a:moveTo>
                  <a:cubicBezTo>
                    <a:pt x="16591" y="645"/>
                    <a:pt x="16513" y="1504"/>
                    <a:pt x="16904" y="1934"/>
                  </a:cubicBezTo>
                  <a:cubicBezTo>
                    <a:pt x="17687" y="2687"/>
                    <a:pt x="19722" y="3224"/>
                    <a:pt x="19722" y="3224"/>
                  </a:cubicBezTo>
                  <a:cubicBezTo>
                    <a:pt x="20739" y="7307"/>
                    <a:pt x="21600" y="7737"/>
                    <a:pt x="18783" y="10316"/>
                  </a:cubicBezTo>
                  <a:cubicBezTo>
                    <a:pt x="15417" y="8812"/>
                    <a:pt x="19017" y="9672"/>
                    <a:pt x="16904" y="11606"/>
                  </a:cubicBezTo>
                  <a:cubicBezTo>
                    <a:pt x="16278" y="12251"/>
                    <a:pt x="15339" y="11928"/>
                    <a:pt x="14557" y="12251"/>
                  </a:cubicBezTo>
                  <a:cubicBezTo>
                    <a:pt x="11739" y="13325"/>
                    <a:pt x="12287" y="13003"/>
                    <a:pt x="10330" y="14830"/>
                  </a:cubicBezTo>
                  <a:cubicBezTo>
                    <a:pt x="9861" y="14615"/>
                    <a:pt x="9391" y="14507"/>
                    <a:pt x="8922" y="14185"/>
                  </a:cubicBezTo>
                  <a:cubicBezTo>
                    <a:pt x="8452" y="13863"/>
                    <a:pt x="8061" y="12681"/>
                    <a:pt x="7513" y="12896"/>
                  </a:cubicBezTo>
                  <a:cubicBezTo>
                    <a:pt x="7043" y="13110"/>
                    <a:pt x="7357" y="14400"/>
                    <a:pt x="7043" y="14830"/>
                  </a:cubicBezTo>
                  <a:cubicBezTo>
                    <a:pt x="6730" y="15260"/>
                    <a:pt x="6104" y="15260"/>
                    <a:pt x="5635" y="15475"/>
                  </a:cubicBezTo>
                  <a:cubicBezTo>
                    <a:pt x="2504" y="14078"/>
                    <a:pt x="5635" y="15904"/>
                    <a:pt x="2348" y="17409"/>
                  </a:cubicBezTo>
                  <a:cubicBezTo>
                    <a:pt x="1565" y="21600"/>
                    <a:pt x="783" y="20740"/>
                    <a:pt x="0" y="17409"/>
                  </a:cubicBezTo>
                  <a:cubicBezTo>
                    <a:pt x="157" y="16764"/>
                    <a:pt x="78" y="15904"/>
                    <a:pt x="470" y="15475"/>
                  </a:cubicBezTo>
                  <a:cubicBezTo>
                    <a:pt x="1252" y="14722"/>
                    <a:pt x="3287" y="14185"/>
                    <a:pt x="3287" y="14185"/>
                  </a:cubicBezTo>
                  <a:cubicBezTo>
                    <a:pt x="4930" y="7307"/>
                    <a:pt x="6183" y="8490"/>
                    <a:pt x="11739" y="7737"/>
                  </a:cubicBezTo>
                  <a:cubicBezTo>
                    <a:pt x="12835" y="3224"/>
                    <a:pt x="11739" y="3439"/>
                    <a:pt x="14087" y="4513"/>
                  </a:cubicBezTo>
                  <a:cubicBezTo>
                    <a:pt x="14948" y="2794"/>
                    <a:pt x="16435" y="2042"/>
                    <a:pt x="16435" y="0"/>
                  </a:cubicBezTo>
                  <a:close/>
                </a:path>
              </a:pathLst>
            </a:custGeom>
            <a:solidFill>
              <a:srgbClr val="FFCCFF">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48" name="Shape 848"/>
            <p:cNvSpPr/>
            <p:nvPr/>
          </p:nvSpPr>
          <p:spPr>
            <a:xfrm>
              <a:off x="5046121" y="2012030"/>
              <a:ext cx="1473789" cy="1166681"/>
            </a:xfrm>
            <a:custGeom>
              <a:avLst/>
              <a:gdLst/>
              <a:ahLst/>
              <a:cxnLst>
                <a:cxn ang="0">
                  <a:pos x="wd2" y="hd2"/>
                </a:cxn>
                <a:cxn ang="5400000">
                  <a:pos x="wd2" y="hd2"/>
                </a:cxn>
                <a:cxn ang="10800000">
                  <a:pos x="wd2" y="hd2"/>
                </a:cxn>
                <a:cxn ang="16200000">
                  <a:pos x="wd2" y="hd2"/>
                </a:cxn>
              </a:cxnLst>
              <a:rect l="0" t="0" r="r" b="b"/>
              <a:pathLst>
                <a:path w="21260" h="21568" fill="norm" stroke="1" extrusionOk="0">
                  <a:moveTo>
                    <a:pt x="20814" y="2290"/>
                  </a:moveTo>
                  <a:cubicBezTo>
                    <a:pt x="20577" y="1877"/>
                    <a:pt x="20367" y="827"/>
                    <a:pt x="20026" y="573"/>
                  </a:cubicBezTo>
                  <a:cubicBezTo>
                    <a:pt x="19737" y="350"/>
                    <a:pt x="19395" y="318"/>
                    <a:pt x="19080" y="191"/>
                  </a:cubicBezTo>
                  <a:cubicBezTo>
                    <a:pt x="18922" y="127"/>
                    <a:pt x="18607" y="0"/>
                    <a:pt x="18607" y="0"/>
                  </a:cubicBezTo>
                  <a:cubicBezTo>
                    <a:pt x="16636" y="223"/>
                    <a:pt x="16242" y="700"/>
                    <a:pt x="14665" y="1336"/>
                  </a:cubicBezTo>
                  <a:cubicBezTo>
                    <a:pt x="14350" y="2449"/>
                    <a:pt x="13877" y="2322"/>
                    <a:pt x="12931" y="2481"/>
                  </a:cubicBezTo>
                  <a:cubicBezTo>
                    <a:pt x="11748" y="2004"/>
                    <a:pt x="12405" y="1845"/>
                    <a:pt x="10881" y="2100"/>
                  </a:cubicBezTo>
                  <a:cubicBezTo>
                    <a:pt x="10776" y="2290"/>
                    <a:pt x="10434" y="2513"/>
                    <a:pt x="10566" y="2672"/>
                  </a:cubicBezTo>
                  <a:cubicBezTo>
                    <a:pt x="10697" y="2831"/>
                    <a:pt x="11196" y="2386"/>
                    <a:pt x="11039" y="2290"/>
                  </a:cubicBezTo>
                  <a:cubicBezTo>
                    <a:pt x="10802" y="2131"/>
                    <a:pt x="10513" y="2418"/>
                    <a:pt x="10250" y="2481"/>
                  </a:cubicBezTo>
                  <a:cubicBezTo>
                    <a:pt x="9147" y="2322"/>
                    <a:pt x="8017" y="2227"/>
                    <a:pt x="6940" y="1909"/>
                  </a:cubicBezTo>
                  <a:cubicBezTo>
                    <a:pt x="6624" y="1972"/>
                    <a:pt x="6283" y="1941"/>
                    <a:pt x="5994" y="2100"/>
                  </a:cubicBezTo>
                  <a:cubicBezTo>
                    <a:pt x="5836" y="2195"/>
                    <a:pt x="5810" y="2513"/>
                    <a:pt x="5678" y="2672"/>
                  </a:cubicBezTo>
                  <a:cubicBezTo>
                    <a:pt x="5363" y="3054"/>
                    <a:pt x="5126" y="3086"/>
                    <a:pt x="4732" y="3245"/>
                  </a:cubicBezTo>
                  <a:cubicBezTo>
                    <a:pt x="3786" y="2958"/>
                    <a:pt x="2972" y="2481"/>
                    <a:pt x="2052" y="2100"/>
                  </a:cubicBezTo>
                  <a:cubicBezTo>
                    <a:pt x="1789" y="2163"/>
                    <a:pt x="1526" y="2195"/>
                    <a:pt x="1264" y="2290"/>
                  </a:cubicBezTo>
                  <a:cubicBezTo>
                    <a:pt x="948" y="2386"/>
                    <a:pt x="318" y="2672"/>
                    <a:pt x="318" y="2672"/>
                  </a:cubicBezTo>
                  <a:cubicBezTo>
                    <a:pt x="212" y="2863"/>
                    <a:pt x="-24" y="3022"/>
                    <a:pt x="2" y="3245"/>
                  </a:cubicBezTo>
                  <a:cubicBezTo>
                    <a:pt x="29" y="3467"/>
                    <a:pt x="344" y="3467"/>
                    <a:pt x="475" y="3627"/>
                  </a:cubicBezTo>
                  <a:cubicBezTo>
                    <a:pt x="1185" y="4485"/>
                    <a:pt x="344" y="4008"/>
                    <a:pt x="1264" y="4390"/>
                  </a:cubicBezTo>
                  <a:cubicBezTo>
                    <a:pt x="1973" y="4104"/>
                    <a:pt x="2604" y="4295"/>
                    <a:pt x="3313" y="4581"/>
                  </a:cubicBezTo>
                  <a:cubicBezTo>
                    <a:pt x="3418" y="4772"/>
                    <a:pt x="3471" y="4994"/>
                    <a:pt x="3629" y="5153"/>
                  </a:cubicBezTo>
                  <a:cubicBezTo>
                    <a:pt x="3760" y="5281"/>
                    <a:pt x="3996" y="5185"/>
                    <a:pt x="4102" y="5344"/>
                  </a:cubicBezTo>
                  <a:cubicBezTo>
                    <a:pt x="4285" y="5662"/>
                    <a:pt x="4417" y="6490"/>
                    <a:pt x="4417" y="6490"/>
                  </a:cubicBezTo>
                  <a:cubicBezTo>
                    <a:pt x="4364" y="6680"/>
                    <a:pt x="4364" y="6903"/>
                    <a:pt x="4259" y="7062"/>
                  </a:cubicBezTo>
                  <a:cubicBezTo>
                    <a:pt x="4128" y="7253"/>
                    <a:pt x="3891" y="7253"/>
                    <a:pt x="3786" y="7444"/>
                  </a:cubicBezTo>
                  <a:cubicBezTo>
                    <a:pt x="3602" y="7794"/>
                    <a:pt x="3471" y="8589"/>
                    <a:pt x="3471" y="8589"/>
                  </a:cubicBezTo>
                  <a:cubicBezTo>
                    <a:pt x="3550" y="9353"/>
                    <a:pt x="3340" y="10339"/>
                    <a:pt x="3786" y="10880"/>
                  </a:cubicBezTo>
                  <a:cubicBezTo>
                    <a:pt x="4049" y="11198"/>
                    <a:pt x="4732" y="11643"/>
                    <a:pt x="4732" y="11643"/>
                  </a:cubicBezTo>
                  <a:cubicBezTo>
                    <a:pt x="4837" y="11834"/>
                    <a:pt x="4916" y="12057"/>
                    <a:pt x="5048" y="12216"/>
                  </a:cubicBezTo>
                  <a:cubicBezTo>
                    <a:pt x="5337" y="12502"/>
                    <a:pt x="5994" y="12979"/>
                    <a:pt x="5994" y="12979"/>
                  </a:cubicBezTo>
                  <a:cubicBezTo>
                    <a:pt x="6493" y="13902"/>
                    <a:pt x="7334" y="14729"/>
                    <a:pt x="8201" y="15079"/>
                  </a:cubicBezTo>
                  <a:cubicBezTo>
                    <a:pt x="9015" y="14761"/>
                    <a:pt x="8910" y="14506"/>
                    <a:pt x="9462" y="13933"/>
                  </a:cubicBezTo>
                  <a:cubicBezTo>
                    <a:pt x="9751" y="13647"/>
                    <a:pt x="10408" y="13170"/>
                    <a:pt x="10408" y="13170"/>
                  </a:cubicBezTo>
                  <a:cubicBezTo>
                    <a:pt x="11538" y="13615"/>
                    <a:pt x="11065" y="13329"/>
                    <a:pt x="11827" y="13933"/>
                  </a:cubicBezTo>
                  <a:cubicBezTo>
                    <a:pt x="11722" y="15524"/>
                    <a:pt x="12064" y="16542"/>
                    <a:pt x="11039" y="17369"/>
                  </a:cubicBezTo>
                  <a:cubicBezTo>
                    <a:pt x="10592" y="18164"/>
                    <a:pt x="10172" y="18769"/>
                    <a:pt x="9935" y="19659"/>
                  </a:cubicBezTo>
                  <a:cubicBezTo>
                    <a:pt x="9988" y="19914"/>
                    <a:pt x="9909" y="20264"/>
                    <a:pt x="10093" y="20423"/>
                  </a:cubicBezTo>
                  <a:cubicBezTo>
                    <a:pt x="10513" y="20805"/>
                    <a:pt x="11196" y="19087"/>
                    <a:pt x="11196" y="19087"/>
                  </a:cubicBezTo>
                  <a:cubicBezTo>
                    <a:pt x="11617" y="19151"/>
                    <a:pt x="12116" y="18991"/>
                    <a:pt x="12458" y="19278"/>
                  </a:cubicBezTo>
                  <a:cubicBezTo>
                    <a:pt x="12721" y="19500"/>
                    <a:pt x="12773" y="20423"/>
                    <a:pt x="12773" y="20423"/>
                  </a:cubicBezTo>
                  <a:cubicBezTo>
                    <a:pt x="12721" y="20614"/>
                    <a:pt x="12747" y="20868"/>
                    <a:pt x="12615" y="20996"/>
                  </a:cubicBezTo>
                  <a:cubicBezTo>
                    <a:pt x="11985" y="21505"/>
                    <a:pt x="11354" y="20805"/>
                    <a:pt x="12300" y="21568"/>
                  </a:cubicBezTo>
                  <a:cubicBezTo>
                    <a:pt x="12721" y="21505"/>
                    <a:pt x="13167" y="21600"/>
                    <a:pt x="13561" y="21377"/>
                  </a:cubicBezTo>
                  <a:cubicBezTo>
                    <a:pt x="13719" y="21282"/>
                    <a:pt x="13798" y="20996"/>
                    <a:pt x="13719" y="20805"/>
                  </a:cubicBezTo>
                  <a:cubicBezTo>
                    <a:pt x="13640" y="20614"/>
                    <a:pt x="13404" y="20677"/>
                    <a:pt x="13246" y="20614"/>
                  </a:cubicBezTo>
                  <a:cubicBezTo>
                    <a:pt x="13088" y="20009"/>
                    <a:pt x="12747" y="19278"/>
                    <a:pt x="13719" y="18896"/>
                  </a:cubicBezTo>
                  <a:cubicBezTo>
                    <a:pt x="14034" y="18769"/>
                    <a:pt x="14665" y="18514"/>
                    <a:pt x="14665" y="18514"/>
                  </a:cubicBezTo>
                  <a:cubicBezTo>
                    <a:pt x="15296" y="17369"/>
                    <a:pt x="14718" y="18101"/>
                    <a:pt x="16557" y="17751"/>
                  </a:cubicBezTo>
                  <a:cubicBezTo>
                    <a:pt x="17083" y="17655"/>
                    <a:pt x="17477" y="17178"/>
                    <a:pt x="17976" y="16987"/>
                  </a:cubicBezTo>
                  <a:cubicBezTo>
                    <a:pt x="18423" y="16160"/>
                    <a:pt x="18764" y="14824"/>
                    <a:pt x="19553" y="14506"/>
                  </a:cubicBezTo>
                  <a:cubicBezTo>
                    <a:pt x="19921" y="13838"/>
                    <a:pt x="19921" y="13424"/>
                    <a:pt x="20499" y="12979"/>
                  </a:cubicBezTo>
                  <a:cubicBezTo>
                    <a:pt x="21077" y="11929"/>
                    <a:pt x="20472" y="12343"/>
                    <a:pt x="20183" y="11261"/>
                  </a:cubicBezTo>
                  <a:cubicBezTo>
                    <a:pt x="20630" y="10466"/>
                    <a:pt x="20525" y="10243"/>
                    <a:pt x="19868" y="9734"/>
                  </a:cubicBezTo>
                  <a:cubicBezTo>
                    <a:pt x="19605" y="8780"/>
                    <a:pt x="19973" y="8176"/>
                    <a:pt x="19080" y="7826"/>
                  </a:cubicBezTo>
                  <a:cubicBezTo>
                    <a:pt x="19290" y="7062"/>
                    <a:pt x="19395" y="6744"/>
                    <a:pt x="20026" y="6490"/>
                  </a:cubicBezTo>
                  <a:cubicBezTo>
                    <a:pt x="20446" y="4931"/>
                    <a:pt x="19710" y="7126"/>
                    <a:pt x="21129" y="5726"/>
                  </a:cubicBezTo>
                  <a:cubicBezTo>
                    <a:pt x="21576" y="5281"/>
                    <a:pt x="20761" y="5058"/>
                    <a:pt x="20499" y="4963"/>
                  </a:cubicBezTo>
                  <a:cubicBezTo>
                    <a:pt x="20183" y="5090"/>
                    <a:pt x="19868" y="5217"/>
                    <a:pt x="19553" y="5344"/>
                  </a:cubicBezTo>
                  <a:cubicBezTo>
                    <a:pt x="19395" y="5408"/>
                    <a:pt x="19080" y="5535"/>
                    <a:pt x="19080" y="5535"/>
                  </a:cubicBezTo>
                  <a:cubicBezTo>
                    <a:pt x="18869" y="5472"/>
                    <a:pt x="18580" y="5535"/>
                    <a:pt x="18449" y="5344"/>
                  </a:cubicBezTo>
                  <a:cubicBezTo>
                    <a:pt x="18239" y="5026"/>
                    <a:pt x="18134" y="4199"/>
                    <a:pt x="18134" y="4199"/>
                  </a:cubicBezTo>
                  <a:cubicBezTo>
                    <a:pt x="18738" y="3945"/>
                    <a:pt x="18791" y="3499"/>
                    <a:pt x="19395" y="3245"/>
                  </a:cubicBezTo>
                  <a:cubicBezTo>
                    <a:pt x="19500" y="3054"/>
                    <a:pt x="19553" y="2768"/>
                    <a:pt x="19710" y="2672"/>
                  </a:cubicBezTo>
                  <a:cubicBezTo>
                    <a:pt x="19999" y="2513"/>
                    <a:pt x="20420" y="2736"/>
                    <a:pt x="20656" y="2481"/>
                  </a:cubicBezTo>
                  <a:cubicBezTo>
                    <a:pt x="20788" y="2354"/>
                    <a:pt x="20394" y="2036"/>
                    <a:pt x="20499" y="1909"/>
                  </a:cubicBezTo>
                  <a:cubicBezTo>
                    <a:pt x="20604" y="1781"/>
                    <a:pt x="20709" y="2163"/>
                    <a:pt x="20814" y="2290"/>
                  </a:cubicBezTo>
                  <a:close/>
                </a:path>
              </a:pathLst>
            </a:custGeom>
            <a:solidFill>
              <a:srgbClr val="FFFF0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49" name="Shape 849"/>
            <p:cNvSpPr/>
            <p:nvPr/>
          </p:nvSpPr>
          <p:spPr>
            <a:xfrm>
              <a:off x="5364480" y="2311817"/>
              <a:ext cx="1310641" cy="264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Sui China</a:t>
              </a:r>
            </a:p>
          </p:txBody>
        </p:sp>
        <p:sp>
          <p:nvSpPr>
            <p:cNvPr id="850" name="Shape 850"/>
            <p:cNvSpPr/>
            <p:nvPr/>
          </p:nvSpPr>
          <p:spPr>
            <a:xfrm>
              <a:off x="6433185" y="2398294"/>
              <a:ext cx="699136"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Silla</a:t>
              </a:r>
            </a:p>
          </p:txBody>
        </p:sp>
        <p:sp>
          <p:nvSpPr>
            <p:cNvPr id="851" name="Shape 851"/>
            <p:cNvSpPr/>
            <p:nvPr/>
          </p:nvSpPr>
          <p:spPr>
            <a:xfrm>
              <a:off x="6217920" y="1789112"/>
              <a:ext cx="872491"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Parhae</a:t>
              </a:r>
            </a:p>
          </p:txBody>
        </p:sp>
        <p:sp>
          <p:nvSpPr>
            <p:cNvPr id="852" name="Shape 852"/>
            <p:cNvSpPr/>
            <p:nvPr/>
          </p:nvSpPr>
          <p:spPr>
            <a:xfrm>
              <a:off x="6989445" y="2121568"/>
              <a:ext cx="1057276" cy="442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700"/>
                </a:spcBef>
                <a:defRPr b="1" sz="1200">
                  <a:latin typeface="+mn-lt"/>
                  <a:ea typeface="+mn-ea"/>
                  <a:cs typeface="+mn-cs"/>
                  <a:sym typeface="Arial"/>
                </a:defRPr>
              </a:pPr>
              <a:r>
                <a:t>Yamoto </a:t>
              </a:r>
              <a:br/>
              <a:r>
                <a:t>Japan</a:t>
              </a:r>
            </a:p>
          </p:txBody>
        </p:sp>
        <p:sp>
          <p:nvSpPr>
            <p:cNvPr id="853" name="Shape 853"/>
            <p:cNvSpPr/>
            <p:nvPr/>
          </p:nvSpPr>
          <p:spPr>
            <a:xfrm>
              <a:off x="3840480" y="2675021"/>
              <a:ext cx="1828801"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75000"/>
                </a:lnSpc>
                <a:defRPr b="1" sz="1200">
                  <a:latin typeface="+mn-lt"/>
                  <a:ea typeface="+mn-ea"/>
                  <a:cs typeface="+mn-cs"/>
                  <a:sym typeface="Arial"/>
                </a:defRPr>
              </a:lvl1pPr>
            </a:lstStyle>
            <a:p>
              <a:pPr/>
              <a:r>
                <a:t>Harsha’ Empire</a:t>
              </a:r>
            </a:p>
          </p:txBody>
        </p:sp>
        <p:sp>
          <p:nvSpPr>
            <p:cNvPr id="854" name="Shape 854"/>
            <p:cNvSpPr/>
            <p:nvPr/>
          </p:nvSpPr>
          <p:spPr>
            <a:xfrm>
              <a:off x="4297679" y="3136231"/>
              <a:ext cx="1137287"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Chalukya</a:t>
              </a:r>
            </a:p>
          </p:txBody>
        </p:sp>
        <p:sp>
          <p:nvSpPr>
            <p:cNvPr id="855" name="Shape 855"/>
            <p:cNvSpPr/>
            <p:nvPr/>
          </p:nvSpPr>
          <p:spPr>
            <a:xfrm>
              <a:off x="1737359" y="1604628"/>
              <a:ext cx="1743076"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Avar Kingdom</a:t>
              </a:r>
            </a:p>
          </p:txBody>
        </p:sp>
        <p:sp>
          <p:nvSpPr>
            <p:cNvPr id="856" name="Shape 856"/>
            <p:cNvSpPr/>
            <p:nvPr/>
          </p:nvSpPr>
          <p:spPr>
            <a:xfrm>
              <a:off x="274319" y="1383631"/>
              <a:ext cx="1280161" cy="442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700"/>
                </a:spcBef>
                <a:defRPr b="1" sz="1200">
                  <a:latin typeface="+mn-lt"/>
                  <a:ea typeface="+mn-ea"/>
                  <a:cs typeface="+mn-cs"/>
                  <a:sym typeface="Arial"/>
                </a:defRPr>
              </a:pPr>
              <a:r>
                <a:t>Frankish </a:t>
              </a:r>
              <a:br/>
              <a:r>
                <a:t>Kingdoms</a:t>
              </a:r>
            </a:p>
          </p:txBody>
        </p:sp>
        <p:sp>
          <p:nvSpPr>
            <p:cNvPr id="857" name="Shape 857"/>
            <p:cNvSpPr/>
            <p:nvPr/>
          </p:nvSpPr>
          <p:spPr>
            <a:xfrm>
              <a:off x="763904" y="3228473"/>
              <a:ext cx="578382"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200">
                  <a:latin typeface="+mn-lt"/>
                  <a:ea typeface="+mn-ea"/>
                  <a:cs typeface="+mn-cs"/>
                  <a:sym typeface="Arial"/>
                </a:defRPr>
              </a:lvl1pPr>
            </a:lstStyle>
            <a:p>
              <a:pPr/>
              <a:r>
                <a:t>Ghana</a:t>
              </a:r>
            </a:p>
          </p:txBody>
        </p:sp>
        <p:sp>
          <p:nvSpPr>
            <p:cNvPr id="858" name="Shape 858"/>
            <p:cNvSpPr/>
            <p:nvPr/>
          </p:nvSpPr>
          <p:spPr>
            <a:xfrm>
              <a:off x="2691764" y="3412957"/>
              <a:ext cx="874396" cy="264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Axum</a:t>
              </a:r>
            </a:p>
          </p:txBody>
        </p:sp>
        <p:sp>
          <p:nvSpPr>
            <p:cNvPr id="859" name="Shape 859"/>
            <p:cNvSpPr/>
            <p:nvPr/>
          </p:nvSpPr>
          <p:spPr>
            <a:xfrm>
              <a:off x="3108959" y="2213810"/>
              <a:ext cx="1188722" cy="3988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nSpc>
                  <a:spcPct val="75000"/>
                </a:lnSpc>
                <a:defRPr b="1" sz="1200">
                  <a:latin typeface="+mn-lt"/>
                  <a:ea typeface="+mn-ea"/>
                  <a:cs typeface="+mn-cs"/>
                  <a:sym typeface="Arial"/>
                </a:defRPr>
              </a:pPr>
              <a:r>
                <a:t>Sassanid </a:t>
              </a:r>
              <a:br/>
              <a:r>
                <a:t>Empire</a:t>
              </a:r>
            </a:p>
          </p:txBody>
        </p:sp>
        <p:sp>
          <p:nvSpPr>
            <p:cNvPr id="860" name="Shape 860"/>
            <p:cNvSpPr/>
            <p:nvPr/>
          </p:nvSpPr>
          <p:spPr>
            <a:xfrm>
              <a:off x="1198244" y="2213810"/>
              <a:ext cx="2185036"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75000"/>
                </a:lnSpc>
                <a:defRPr b="1" sz="1200">
                  <a:latin typeface="+mn-lt"/>
                  <a:ea typeface="+mn-ea"/>
                  <a:cs typeface="+mn-cs"/>
                  <a:sym typeface="Arial"/>
                </a:defRPr>
              </a:lvl1pPr>
            </a:lstStyle>
            <a:p>
              <a:pPr/>
              <a:r>
                <a:t>Byzantine Empire</a:t>
              </a:r>
            </a:p>
          </p:txBody>
        </p:sp>
      </p:grpSp>
      <p:sp>
        <p:nvSpPr>
          <p:cNvPr id="862" name="Shape 862"/>
          <p:cNvSpPr/>
          <p:nvPr/>
        </p:nvSpPr>
        <p:spPr>
          <a:xfrm>
            <a:off x="457200" y="4851400"/>
            <a:ext cx="8229600"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b="1" sz="2800">
                <a:solidFill>
                  <a:srgbClr val="CD7C11"/>
                </a:solidFill>
                <a:effectLst>
                  <a:outerShdw sx="100000" sy="100000" kx="0" ky="0" algn="b" rotWithShape="0" blurRad="12700" dist="25400" dir="2700000">
                    <a:srgbClr val="DDDDDD"/>
                  </a:outerShdw>
                </a:effectLst>
              </a:defRPr>
            </a:lvl1pPr>
          </a:lstStyle>
          <a:p>
            <a:pPr/>
            <a:r>
              <a:t>States and Empires in 600 CE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862"/>
                                        </p:tgtEl>
                                        <p:attrNameLst>
                                          <p:attrName>style.visibility</p:attrName>
                                        </p:attrNameLst>
                                      </p:cBhvr>
                                      <p:to>
                                        <p:strVal val="visible"/>
                                      </p:to>
                                    </p:set>
                                    <p:animEffect filter="dissolve" transition="in">
                                      <p:cBhvr>
                                        <p:cTn id="7" dur="1000"/>
                                        <p:tgtEl>
                                          <p:spTgt spid="862"/>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861"/>
                                        </p:tgtEl>
                                        <p:attrNameLst>
                                          <p:attrName>style.visibility</p:attrName>
                                        </p:attrNameLst>
                                      </p:cBhvr>
                                      <p:to>
                                        <p:strVal val="visible"/>
                                      </p:to>
                                    </p:set>
                                    <p:animEffect filter="dissolve" transition="in">
                                      <p:cBhvr>
                                        <p:cTn id="11" dur="1000"/>
                                        <p:tgtEl>
                                          <p:spTgt spid="8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62" grpId="1"/>
      <p:bldP build="whole" bldLvl="1" animBg="1" rev="0" advAuto="0" spid="861" grpId="2"/>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4" name="Shape 864"/>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891" name="Group 891"/>
          <p:cNvGrpSpPr/>
          <p:nvPr/>
        </p:nvGrpSpPr>
        <p:grpSpPr>
          <a:xfrm>
            <a:off x="444500" y="471487"/>
            <a:ext cx="8229600" cy="5257801"/>
            <a:chOff x="0" y="0"/>
            <a:chExt cx="8229600" cy="5257800"/>
          </a:xfrm>
        </p:grpSpPr>
        <p:pic>
          <p:nvPicPr>
            <p:cNvPr id="865" name="image.png"/>
            <p:cNvPicPr>
              <a:picLocks noChangeAspect="1"/>
            </p:cNvPicPr>
            <p:nvPr/>
          </p:nvPicPr>
          <p:blipFill>
            <a:blip r:embed="rId2">
              <a:extLst/>
            </a:blip>
            <a:srcRect l="0" t="0" r="12232" b="18019"/>
            <a:stretch>
              <a:fillRect/>
            </a:stretch>
          </p:blipFill>
          <p:spPr>
            <a:xfrm>
              <a:off x="0" y="0"/>
              <a:ext cx="8229600" cy="5257800"/>
            </a:xfrm>
            <a:prstGeom prst="rect">
              <a:avLst/>
            </a:prstGeom>
            <a:ln w="12700" cap="flat">
              <a:noFill/>
              <a:miter lim="400000"/>
            </a:ln>
            <a:effectLst/>
          </p:spPr>
        </p:pic>
        <p:sp>
          <p:nvSpPr>
            <p:cNvPr id="866" name="Shape 866"/>
            <p:cNvSpPr/>
            <p:nvPr/>
          </p:nvSpPr>
          <p:spPr>
            <a:xfrm>
              <a:off x="501740" y="3162634"/>
              <a:ext cx="580936" cy="318754"/>
            </a:xfrm>
            <a:custGeom>
              <a:avLst/>
              <a:gdLst/>
              <a:ahLst/>
              <a:cxnLst>
                <a:cxn ang="0">
                  <a:pos x="wd2" y="hd2"/>
                </a:cxn>
                <a:cxn ang="5400000">
                  <a:pos x="wd2" y="hd2"/>
                </a:cxn>
                <a:cxn ang="10800000">
                  <a:pos x="wd2" y="hd2"/>
                </a:cxn>
                <a:cxn ang="16200000">
                  <a:pos x="wd2" y="hd2"/>
                </a:cxn>
              </a:cxnLst>
              <a:rect l="0" t="0" r="r" b="b"/>
              <a:pathLst>
                <a:path w="21022" h="20851" fill="norm" stroke="1" extrusionOk="0">
                  <a:moveTo>
                    <a:pt x="14509" y="2038"/>
                  </a:moveTo>
                  <a:cubicBezTo>
                    <a:pt x="9524" y="993"/>
                    <a:pt x="4805" y="1690"/>
                    <a:pt x="552" y="6683"/>
                  </a:cubicBezTo>
                  <a:cubicBezTo>
                    <a:pt x="-113" y="9935"/>
                    <a:pt x="-578" y="15161"/>
                    <a:pt x="1615" y="17135"/>
                  </a:cubicBezTo>
                  <a:cubicBezTo>
                    <a:pt x="1948" y="17367"/>
                    <a:pt x="5536" y="19341"/>
                    <a:pt x="6467" y="19922"/>
                  </a:cubicBezTo>
                  <a:cubicBezTo>
                    <a:pt x="6999" y="20270"/>
                    <a:pt x="8062" y="20851"/>
                    <a:pt x="8062" y="20851"/>
                  </a:cubicBezTo>
                  <a:cubicBezTo>
                    <a:pt x="11717" y="19341"/>
                    <a:pt x="15240" y="17832"/>
                    <a:pt x="18829" y="16090"/>
                  </a:cubicBezTo>
                  <a:cubicBezTo>
                    <a:pt x="19228" y="15509"/>
                    <a:pt x="19693" y="15045"/>
                    <a:pt x="19959" y="14232"/>
                  </a:cubicBezTo>
                  <a:cubicBezTo>
                    <a:pt x="20490" y="12490"/>
                    <a:pt x="21022" y="8657"/>
                    <a:pt x="21022" y="8657"/>
                  </a:cubicBezTo>
                  <a:cubicBezTo>
                    <a:pt x="20291" y="3199"/>
                    <a:pt x="19427" y="4477"/>
                    <a:pt x="17765" y="180"/>
                  </a:cubicBezTo>
                  <a:cubicBezTo>
                    <a:pt x="15240" y="1225"/>
                    <a:pt x="14642" y="-168"/>
                    <a:pt x="12382" y="1109"/>
                  </a:cubicBezTo>
                  <a:cubicBezTo>
                    <a:pt x="10588" y="64"/>
                    <a:pt x="10787" y="-749"/>
                    <a:pt x="10787" y="1109"/>
                  </a:cubicBezTo>
                  <a:cubicBezTo>
                    <a:pt x="12050" y="1457"/>
                    <a:pt x="13246" y="1690"/>
                    <a:pt x="14509" y="2038"/>
                  </a:cubicBezTo>
                  <a:close/>
                </a:path>
              </a:pathLst>
            </a:custGeom>
            <a:solidFill>
              <a:srgbClr val="CC990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67" name="Shape 867"/>
            <p:cNvSpPr/>
            <p:nvPr/>
          </p:nvSpPr>
          <p:spPr>
            <a:xfrm>
              <a:off x="971550" y="3259137"/>
              <a:ext cx="578381"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200">
                  <a:latin typeface="+mn-lt"/>
                  <a:ea typeface="+mn-ea"/>
                  <a:cs typeface="+mn-cs"/>
                  <a:sym typeface="Arial"/>
                </a:defRPr>
              </a:lvl1pPr>
            </a:lstStyle>
            <a:p>
              <a:pPr/>
              <a:r>
                <a:t>Ghana</a:t>
              </a:r>
            </a:p>
          </p:txBody>
        </p:sp>
        <p:sp>
          <p:nvSpPr>
            <p:cNvPr id="868" name="Shape 868"/>
            <p:cNvSpPr/>
            <p:nvPr/>
          </p:nvSpPr>
          <p:spPr>
            <a:xfrm>
              <a:off x="886788" y="1462646"/>
              <a:ext cx="807075" cy="743979"/>
            </a:xfrm>
            <a:custGeom>
              <a:avLst/>
              <a:gdLst/>
              <a:ahLst/>
              <a:cxnLst>
                <a:cxn ang="0">
                  <a:pos x="wd2" y="hd2"/>
                </a:cxn>
                <a:cxn ang="5400000">
                  <a:pos x="wd2" y="hd2"/>
                </a:cxn>
                <a:cxn ang="10800000">
                  <a:pos x="wd2" y="hd2"/>
                </a:cxn>
                <a:cxn ang="16200000">
                  <a:pos x="wd2" y="hd2"/>
                </a:cxn>
              </a:cxnLst>
              <a:rect l="0" t="0" r="r" b="b"/>
              <a:pathLst>
                <a:path w="21118" h="21401" fill="norm" stroke="1" extrusionOk="0">
                  <a:moveTo>
                    <a:pt x="17598" y="471"/>
                  </a:moveTo>
                  <a:cubicBezTo>
                    <a:pt x="17357" y="1296"/>
                    <a:pt x="17068" y="2172"/>
                    <a:pt x="16827" y="2997"/>
                  </a:cubicBezTo>
                  <a:cubicBezTo>
                    <a:pt x="16682" y="3461"/>
                    <a:pt x="17309" y="3874"/>
                    <a:pt x="17598" y="4286"/>
                  </a:cubicBezTo>
                  <a:cubicBezTo>
                    <a:pt x="18466" y="5420"/>
                    <a:pt x="19189" y="6090"/>
                    <a:pt x="19575" y="7585"/>
                  </a:cubicBezTo>
                  <a:cubicBezTo>
                    <a:pt x="20780" y="12070"/>
                    <a:pt x="18900" y="5781"/>
                    <a:pt x="20732" y="11812"/>
                  </a:cubicBezTo>
                  <a:cubicBezTo>
                    <a:pt x="20877" y="12225"/>
                    <a:pt x="21118" y="13050"/>
                    <a:pt x="21118" y="13050"/>
                  </a:cubicBezTo>
                  <a:cubicBezTo>
                    <a:pt x="20877" y="13462"/>
                    <a:pt x="20684" y="13926"/>
                    <a:pt x="20347" y="14287"/>
                  </a:cubicBezTo>
                  <a:cubicBezTo>
                    <a:pt x="20009" y="14648"/>
                    <a:pt x="19334" y="14648"/>
                    <a:pt x="19189" y="15112"/>
                  </a:cubicBezTo>
                  <a:cubicBezTo>
                    <a:pt x="19093" y="15421"/>
                    <a:pt x="19816" y="17638"/>
                    <a:pt x="19961" y="18050"/>
                  </a:cubicBezTo>
                  <a:cubicBezTo>
                    <a:pt x="19816" y="18463"/>
                    <a:pt x="19864" y="19030"/>
                    <a:pt x="19575" y="19339"/>
                  </a:cubicBezTo>
                  <a:cubicBezTo>
                    <a:pt x="18177" y="20885"/>
                    <a:pt x="17502" y="18359"/>
                    <a:pt x="16827" y="17638"/>
                  </a:cubicBezTo>
                  <a:cubicBezTo>
                    <a:pt x="16055" y="16813"/>
                    <a:pt x="15477" y="16761"/>
                    <a:pt x="14513" y="16401"/>
                  </a:cubicBezTo>
                  <a:cubicBezTo>
                    <a:pt x="13114" y="17792"/>
                    <a:pt x="14030" y="17122"/>
                    <a:pt x="11379" y="18050"/>
                  </a:cubicBezTo>
                  <a:cubicBezTo>
                    <a:pt x="10993" y="18205"/>
                    <a:pt x="10173" y="18463"/>
                    <a:pt x="10173" y="18463"/>
                  </a:cubicBezTo>
                  <a:cubicBezTo>
                    <a:pt x="8486" y="17277"/>
                    <a:pt x="8100" y="17174"/>
                    <a:pt x="7473" y="19339"/>
                  </a:cubicBezTo>
                  <a:cubicBezTo>
                    <a:pt x="7618" y="19751"/>
                    <a:pt x="8052" y="20215"/>
                    <a:pt x="7859" y="20576"/>
                  </a:cubicBezTo>
                  <a:cubicBezTo>
                    <a:pt x="7666" y="20989"/>
                    <a:pt x="7088" y="20885"/>
                    <a:pt x="6654" y="20989"/>
                  </a:cubicBezTo>
                  <a:cubicBezTo>
                    <a:pt x="5882" y="21143"/>
                    <a:pt x="5111" y="21246"/>
                    <a:pt x="4339" y="21401"/>
                  </a:cubicBezTo>
                  <a:cubicBezTo>
                    <a:pt x="2411" y="20885"/>
                    <a:pt x="2170" y="20473"/>
                    <a:pt x="1591" y="18463"/>
                  </a:cubicBezTo>
                  <a:cubicBezTo>
                    <a:pt x="4918" y="16091"/>
                    <a:pt x="2122" y="12276"/>
                    <a:pt x="0" y="10111"/>
                  </a:cubicBezTo>
                  <a:cubicBezTo>
                    <a:pt x="2989" y="9080"/>
                    <a:pt x="-482" y="10575"/>
                    <a:pt x="1977" y="8462"/>
                  </a:cubicBezTo>
                  <a:cubicBezTo>
                    <a:pt x="2700" y="7843"/>
                    <a:pt x="3809" y="7843"/>
                    <a:pt x="4725" y="7585"/>
                  </a:cubicBezTo>
                  <a:cubicBezTo>
                    <a:pt x="6220" y="5162"/>
                    <a:pt x="4629" y="7224"/>
                    <a:pt x="6654" y="5936"/>
                  </a:cubicBezTo>
                  <a:cubicBezTo>
                    <a:pt x="6991" y="5729"/>
                    <a:pt x="7136" y="5265"/>
                    <a:pt x="7473" y="5111"/>
                  </a:cubicBezTo>
                  <a:cubicBezTo>
                    <a:pt x="8197" y="4750"/>
                    <a:pt x="9016" y="4544"/>
                    <a:pt x="9788" y="4286"/>
                  </a:cubicBezTo>
                  <a:cubicBezTo>
                    <a:pt x="10173" y="4131"/>
                    <a:pt x="10993" y="3822"/>
                    <a:pt x="10993" y="3822"/>
                  </a:cubicBezTo>
                  <a:cubicBezTo>
                    <a:pt x="11523" y="2172"/>
                    <a:pt x="12198" y="1863"/>
                    <a:pt x="13693" y="1348"/>
                  </a:cubicBezTo>
                  <a:cubicBezTo>
                    <a:pt x="13838" y="935"/>
                    <a:pt x="13693" y="213"/>
                    <a:pt x="14079" y="59"/>
                  </a:cubicBezTo>
                  <a:cubicBezTo>
                    <a:pt x="14850" y="-199"/>
                    <a:pt x="15622" y="471"/>
                    <a:pt x="16441" y="471"/>
                  </a:cubicBezTo>
                  <a:cubicBezTo>
                    <a:pt x="16827" y="471"/>
                    <a:pt x="17213" y="59"/>
                    <a:pt x="17598" y="59"/>
                  </a:cubicBezTo>
                  <a:cubicBezTo>
                    <a:pt x="17743" y="59"/>
                    <a:pt x="17598" y="317"/>
                    <a:pt x="17598" y="471"/>
                  </a:cubicBezTo>
                  <a:close/>
                </a:path>
              </a:pathLst>
            </a:custGeom>
            <a:solidFill>
              <a:srgbClr val="00FF0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69" name="Shape 869"/>
            <p:cNvSpPr/>
            <p:nvPr/>
          </p:nvSpPr>
          <p:spPr>
            <a:xfrm>
              <a:off x="1323975" y="1455737"/>
              <a:ext cx="942415"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200">
                  <a:latin typeface="+mn-lt"/>
                  <a:ea typeface="+mn-ea"/>
                  <a:cs typeface="+mn-cs"/>
                  <a:sym typeface="Arial"/>
                </a:defRPr>
              </a:lvl1pPr>
            </a:lstStyle>
            <a:p>
              <a:pPr/>
              <a:r>
                <a:t>Carolingian</a:t>
              </a:r>
            </a:p>
          </p:txBody>
        </p:sp>
        <p:sp>
          <p:nvSpPr>
            <p:cNvPr id="870" name="Shape 870"/>
            <p:cNvSpPr/>
            <p:nvPr/>
          </p:nvSpPr>
          <p:spPr>
            <a:xfrm>
              <a:off x="1649412" y="2046287"/>
              <a:ext cx="1281757" cy="405881"/>
            </a:xfrm>
            <a:custGeom>
              <a:avLst/>
              <a:gdLst/>
              <a:ahLst/>
              <a:cxnLst>
                <a:cxn ang="0">
                  <a:pos x="wd2" y="hd2"/>
                </a:cxn>
                <a:cxn ang="5400000">
                  <a:pos x="wd2" y="hd2"/>
                </a:cxn>
                <a:cxn ang="10800000">
                  <a:pos x="wd2" y="hd2"/>
                </a:cxn>
                <a:cxn ang="16200000">
                  <a:pos x="wd2" y="hd2"/>
                </a:cxn>
              </a:cxnLst>
              <a:rect l="0" t="0" r="r" b="b"/>
              <a:pathLst>
                <a:path w="21294" h="19794" fill="norm" stroke="1" extrusionOk="0">
                  <a:moveTo>
                    <a:pt x="16376" y="18377"/>
                  </a:moveTo>
                  <a:cubicBezTo>
                    <a:pt x="17537" y="16200"/>
                    <a:pt x="17353" y="18116"/>
                    <a:pt x="18606" y="16984"/>
                  </a:cubicBezTo>
                  <a:cubicBezTo>
                    <a:pt x="18759" y="16461"/>
                    <a:pt x="18881" y="15852"/>
                    <a:pt x="19095" y="15503"/>
                  </a:cubicBezTo>
                  <a:cubicBezTo>
                    <a:pt x="19553" y="14806"/>
                    <a:pt x="20561" y="14110"/>
                    <a:pt x="20561" y="14110"/>
                  </a:cubicBezTo>
                  <a:cubicBezTo>
                    <a:pt x="21600" y="11323"/>
                    <a:pt x="21294" y="9929"/>
                    <a:pt x="21081" y="5661"/>
                  </a:cubicBezTo>
                  <a:cubicBezTo>
                    <a:pt x="20592" y="6097"/>
                    <a:pt x="20103" y="7316"/>
                    <a:pt x="19584" y="7055"/>
                  </a:cubicBezTo>
                  <a:cubicBezTo>
                    <a:pt x="18759" y="6619"/>
                    <a:pt x="17109" y="5661"/>
                    <a:pt x="17109" y="5661"/>
                  </a:cubicBezTo>
                  <a:cubicBezTo>
                    <a:pt x="15917" y="6358"/>
                    <a:pt x="15276" y="5574"/>
                    <a:pt x="14145" y="6358"/>
                  </a:cubicBezTo>
                  <a:cubicBezTo>
                    <a:pt x="12679" y="5313"/>
                    <a:pt x="11396" y="6794"/>
                    <a:pt x="10174" y="9145"/>
                  </a:cubicBezTo>
                  <a:cubicBezTo>
                    <a:pt x="10724" y="4355"/>
                    <a:pt x="11029" y="6010"/>
                    <a:pt x="10174" y="3484"/>
                  </a:cubicBezTo>
                  <a:cubicBezTo>
                    <a:pt x="8463" y="4790"/>
                    <a:pt x="9410" y="4965"/>
                    <a:pt x="9410" y="2090"/>
                  </a:cubicBezTo>
                  <a:cubicBezTo>
                    <a:pt x="9410" y="1394"/>
                    <a:pt x="9257" y="697"/>
                    <a:pt x="9165" y="0"/>
                  </a:cubicBezTo>
                  <a:cubicBezTo>
                    <a:pt x="7455" y="958"/>
                    <a:pt x="8035" y="1132"/>
                    <a:pt x="6935" y="4268"/>
                  </a:cubicBezTo>
                  <a:cubicBezTo>
                    <a:pt x="5835" y="3048"/>
                    <a:pt x="5835" y="4616"/>
                    <a:pt x="4705" y="3484"/>
                  </a:cubicBezTo>
                  <a:cubicBezTo>
                    <a:pt x="3788" y="6271"/>
                    <a:pt x="4674" y="5313"/>
                    <a:pt x="4216" y="9145"/>
                  </a:cubicBezTo>
                  <a:cubicBezTo>
                    <a:pt x="3972" y="8710"/>
                    <a:pt x="3697" y="7142"/>
                    <a:pt x="3483" y="7752"/>
                  </a:cubicBezTo>
                  <a:cubicBezTo>
                    <a:pt x="3269" y="8361"/>
                    <a:pt x="3972" y="8971"/>
                    <a:pt x="3972" y="9842"/>
                  </a:cubicBezTo>
                  <a:cubicBezTo>
                    <a:pt x="3972" y="11758"/>
                    <a:pt x="2322" y="11932"/>
                    <a:pt x="2230" y="12019"/>
                  </a:cubicBezTo>
                  <a:cubicBezTo>
                    <a:pt x="1833" y="15329"/>
                    <a:pt x="1192" y="14806"/>
                    <a:pt x="0" y="15503"/>
                  </a:cubicBezTo>
                  <a:cubicBezTo>
                    <a:pt x="764" y="17855"/>
                    <a:pt x="611" y="18726"/>
                    <a:pt x="1741" y="17681"/>
                  </a:cubicBezTo>
                  <a:cubicBezTo>
                    <a:pt x="1650" y="16984"/>
                    <a:pt x="1405" y="16200"/>
                    <a:pt x="1497" y="15503"/>
                  </a:cubicBezTo>
                  <a:cubicBezTo>
                    <a:pt x="1589" y="14719"/>
                    <a:pt x="2016" y="14719"/>
                    <a:pt x="2230" y="14110"/>
                  </a:cubicBezTo>
                  <a:cubicBezTo>
                    <a:pt x="2444" y="13500"/>
                    <a:pt x="2475" y="12455"/>
                    <a:pt x="2719" y="12019"/>
                  </a:cubicBezTo>
                  <a:cubicBezTo>
                    <a:pt x="3391" y="10887"/>
                    <a:pt x="4216" y="10626"/>
                    <a:pt x="4949" y="9842"/>
                  </a:cubicBezTo>
                  <a:cubicBezTo>
                    <a:pt x="5377" y="13587"/>
                    <a:pt x="5591" y="14894"/>
                    <a:pt x="6935" y="16200"/>
                  </a:cubicBezTo>
                  <a:cubicBezTo>
                    <a:pt x="7516" y="17855"/>
                    <a:pt x="8982" y="19335"/>
                    <a:pt x="7699" y="15503"/>
                  </a:cubicBezTo>
                  <a:cubicBezTo>
                    <a:pt x="7424" y="13152"/>
                    <a:pt x="6966" y="12194"/>
                    <a:pt x="6691" y="9842"/>
                  </a:cubicBezTo>
                  <a:cubicBezTo>
                    <a:pt x="8035" y="8623"/>
                    <a:pt x="7119" y="7577"/>
                    <a:pt x="8432" y="6358"/>
                  </a:cubicBezTo>
                  <a:cubicBezTo>
                    <a:pt x="10082" y="7926"/>
                    <a:pt x="8921" y="9058"/>
                    <a:pt x="9685" y="12716"/>
                  </a:cubicBezTo>
                  <a:cubicBezTo>
                    <a:pt x="9838" y="13413"/>
                    <a:pt x="10174" y="13674"/>
                    <a:pt x="10418" y="14110"/>
                  </a:cubicBezTo>
                  <a:cubicBezTo>
                    <a:pt x="10174" y="14371"/>
                    <a:pt x="9929" y="14806"/>
                    <a:pt x="9685" y="14806"/>
                  </a:cubicBezTo>
                  <a:cubicBezTo>
                    <a:pt x="9410" y="14806"/>
                    <a:pt x="8921" y="13326"/>
                    <a:pt x="8921" y="14110"/>
                  </a:cubicBezTo>
                  <a:cubicBezTo>
                    <a:pt x="8921" y="16026"/>
                    <a:pt x="10326" y="16723"/>
                    <a:pt x="10663" y="16984"/>
                  </a:cubicBezTo>
                  <a:cubicBezTo>
                    <a:pt x="11732" y="21600"/>
                    <a:pt x="10479" y="17681"/>
                    <a:pt x="11915" y="17681"/>
                  </a:cubicBezTo>
                  <a:cubicBezTo>
                    <a:pt x="12221" y="17681"/>
                    <a:pt x="12373" y="18726"/>
                    <a:pt x="12648" y="19074"/>
                  </a:cubicBezTo>
                  <a:cubicBezTo>
                    <a:pt x="12893" y="19423"/>
                    <a:pt x="13137" y="19510"/>
                    <a:pt x="13382" y="19771"/>
                  </a:cubicBezTo>
                  <a:cubicBezTo>
                    <a:pt x="13962" y="19510"/>
                    <a:pt x="14543" y="19074"/>
                    <a:pt x="15123" y="19074"/>
                  </a:cubicBezTo>
                  <a:cubicBezTo>
                    <a:pt x="15367" y="19074"/>
                    <a:pt x="15612" y="19945"/>
                    <a:pt x="15856" y="19771"/>
                  </a:cubicBezTo>
                  <a:cubicBezTo>
                    <a:pt x="16101" y="19684"/>
                    <a:pt x="16162" y="18726"/>
                    <a:pt x="16376" y="18377"/>
                  </a:cubicBezTo>
                  <a:cubicBezTo>
                    <a:pt x="16590" y="18029"/>
                    <a:pt x="17109" y="17681"/>
                    <a:pt x="17109" y="17681"/>
                  </a:cubicBezTo>
                  <a:cubicBezTo>
                    <a:pt x="17109" y="17681"/>
                    <a:pt x="16620" y="18116"/>
                    <a:pt x="16376" y="18377"/>
                  </a:cubicBezTo>
                  <a:close/>
                </a:path>
              </a:pathLst>
            </a:custGeom>
            <a:solidFill>
              <a:srgbClr val="D60093">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71" name="Shape 871"/>
            <p:cNvSpPr/>
            <p:nvPr/>
          </p:nvSpPr>
          <p:spPr>
            <a:xfrm>
              <a:off x="2116137" y="1801812"/>
              <a:ext cx="1323976"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Byzantine</a:t>
              </a:r>
            </a:p>
          </p:txBody>
        </p:sp>
        <p:sp>
          <p:nvSpPr>
            <p:cNvPr id="872" name="Shape 872"/>
            <p:cNvSpPr/>
            <p:nvPr/>
          </p:nvSpPr>
          <p:spPr>
            <a:xfrm>
              <a:off x="535858" y="1982218"/>
              <a:ext cx="3834530" cy="1569020"/>
            </a:xfrm>
            <a:custGeom>
              <a:avLst/>
              <a:gdLst/>
              <a:ahLst/>
              <a:cxnLst>
                <a:cxn ang="0">
                  <a:pos x="wd2" y="hd2"/>
                </a:cxn>
                <a:cxn ang="5400000">
                  <a:pos x="wd2" y="hd2"/>
                </a:cxn>
                <a:cxn ang="10800000">
                  <a:pos x="wd2" y="hd2"/>
                </a:cxn>
                <a:cxn ang="16200000">
                  <a:pos x="wd2" y="hd2"/>
                </a:cxn>
              </a:cxnLst>
              <a:rect l="0" t="0" r="r" b="b"/>
              <a:pathLst>
                <a:path w="21568" h="21477" fill="norm" stroke="1" extrusionOk="0">
                  <a:moveTo>
                    <a:pt x="11166" y="6570"/>
                  </a:moveTo>
                  <a:cubicBezTo>
                    <a:pt x="11456" y="7600"/>
                    <a:pt x="11311" y="6914"/>
                    <a:pt x="11755" y="6570"/>
                  </a:cubicBezTo>
                  <a:cubicBezTo>
                    <a:pt x="12024" y="5639"/>
                    <a:pt x="11797" y="6129"/>
                    <a:pt x="12345" y="5761"/>
                  </a:cubicBezTo>
                  <a:cubicBezTo>
                    <a:pt x="12510" y="5639"/>
                    <a:pt x="12841" y="5369"/>
                    <a:pt x="12841" y="5369"/>
                  </a:cubicBezTo>
                  <a:cubicBezTo>
                    <a:pt x="13048" y="4928"/>
                    <a:pt x="13079" y="4462"/>
                    <a:pt x="13265" y="3971"/>
                  </a:cubicBezTo>
                  <a:cubicBezTo>
                    <a:pt x="13131" y="3040"/>
                    <a:pt x="12800" y="2966"/>
                    <a:pt x="13265" y="2598"/>
                  </a:cubicBezTo>
                  <a:cubicBezTo>
                    <a:pt x="13637" y="2893"/>
                    <a:pt x="13555" y="3285"/>
                    <a:pt x="13937" y="3579"/>
                  </a:cubicBezTo>
                  <a:cubicBezTo>
                    <a:pt x="14020" y="3506"/>
                    <a:pt x="14103" y="3481"/>
                    <a:pt x="14185" y="3383"/>
                  </a:cubicBezTo>
                  <a:cubicBezTo>
                    <a:pt x="14278" y="3285"/>
                    <a:pt x="14340" y="2991"/>
                    <a:pt x="14444" y="2991"/>
                  </a:cubicBezTo>
                  <a:cubicBezTo>
                    <a:pt x="14620" y="2991"/>
                    <a:pt x="14940" y="3383"/>
                    <a:pt x="14940" y="3383"/>
                  </a:cubicBezTo>
                  <a:cubicBezTo>
                    <a:pt x="14909" y="3971"/>
                    <a:pt x="14816" y="4584"/>
                    <a:pt x="14857" y="5173"/>
                  </a:cubicBezTo>
                  <a:cubicBezTo>
                    <a:pt x="14878" y="5393"/>
                    <a:pt x="15044" y="5393"/>
                    <a:pt x="15106" y="5565"/>
                  </a:cubicBezTo>
                  <a:cubicBezTo>
                    <a:pt x="15467" y="6644"/>
                    <a:pt x="14713" y="5982"/>
                    <a:pt x="15695" y="6374"/>
                  </a:cubicBezTo>
                  <a:cubicBezTo>
                    <a:pt x="15778" y="6497"/>
                    <a:pt x="15871" y="6914"/>
                    <a:pt x="15953" y="6766"/>
                  </a:cubicBezTo>
                  <a:cubicBezTo>
                    <a:pt x="16088" y="6497"/>
                    <a:pt x="16119" y="5565"/>
                    <a:pt x="16119" y="5565"/>
                  </a:cubicBezTo>
                  <a:cubicBezTo>
                    <a:pt x="15984" y="4584"/>
                    <a:pt x="15798" y="4977"/>
                    <a:pt x="15953" y="3971"/>
                  </a:cubicBezTo>
                  <a:cubicBezTo>
                    <a:pt x="15840" y="3236"/>
                    <a:pt x="15519" y="2598"/>
                    <a:pt x="16036" y="2991"/>
                  </a:cubicBezTo>
                  <a:cubicBezTo>
                    <a:pt x="16522" y="2231"/>
                    <a:pt x="16719" y="1348"/>
                    <a:pt x="17287" y="1005"/>
                  </a:cubicBezTo>
                  <a:cubicBezTo>
                    <a:pt x="17432" y="1078"/>
                    <a:pt x="17618" y="931"/>
                    <a:pt x="17711" y="1201"/>
                  </a:cubicBezTo>
                  <a:cubicBezTo>
                    <a:pt x="17825" y="1520"/>
                    <a:pt x="17722" y="2035"/>
                    <a:pt x="17794" y="2402"/>
                  </a:cubicBezTo>
                  <a:cubicBezTo>
                    <a:pt x="17835" y="2623"/>
                    <a:pt x="17959" y="2672"/>
                    <a:pt x="18042" y="2795"/>
                  </a:cubicBezTo>
                  <a:cubicBezTo>
                    <a:pt x="18208" y="3947"/>
                    <a:pt x="18394" y="3285"/>
                    <a:pt x="18714" y="2795"/>
                  </a:cubicBezTo>
                  <a:cubicBezTo>
                    <a:pt x="18890" y="2157"/>
                    <a:pt x="19097" y="1887"/>
                    <a:pt x="19386" y="1593"/>
                  </a:cubicBezTo>
                  <a:cubicBezTo>
                    <a:pt x="19552" y="1422"/>
                    <a:pt x="19893" y="1201"/>
                    <a:pt x="19893" y="1201"/>
                  </a:cubicBezTo>
                  <a:cubicBezTo>
                    <a:pt x="20079" y="514"/>
                    <a:pt x="20151" y="245"/>
                    <a:pt x="20482" y="0"/>
                  </a:cubicBezTo>
                  <a:cubicBezTo>
                    <a:pt x="20710" y="73"/>
                    <a:pt x="20968" y="-123"/>
                    <a:pt x="21154" y="196"/>
                  </a:cubicBezTo>
                  <a:cubicBezTo>
                    <a:pt x="21299" y="441"/>
                    <a:pt x="21175" y="1152"/>
                    <a:pt x="21320" y="1397"/>
                  </a:cubicBezTo>
                  <a:cubicBezTo>
                    <a:pt x="21403" y="1520"/>
                    <a:pt x="21485" y="1667"/>
                    <a:pt x="21568" y="1789"/>
                  </a:cubicBezTo>
                  <a:cubicBezTo>
                    <a:pt x="21092" y="2525"/>
                    <a:pt x="21299" y="2549"/>
                    <a:pt x="20648" y="2795"/>
                  </a:cubicBezTo>
                  <a:cubicBezTo>
                    <a:pt x="20276" y="3089"/>
                    <a:pt x="20348" y="3408"/>
                    <a:pt x="20141" y="4192"/>
                  </a:cubicBezTo>
                  <a:cubicBezTo>
                    <a:pt x="20172" y="4388"/>
                    <a:pt x="20234" y="4584"/>
                    <a:pt x="20224" y="4781"/>
                  </a:cubicBezTo>
                  <a:cubicBezTo>
                    <a:pt x="20203" y="5197"/>
                    <a:pt x="20058" y="5982"/>
                    <a:pt x="20058" y="5982"/>
                  </a:cubicBezTo>
                  <a:cubicBezTo>
                    <a:pt x="20110" y="6374"/>
                    <a:pt x="20172" y="6766"/>
                    <a:pt x="20224" y="7159"/>
                  </a:cubicBezTo>
                  <a:cubicBezTo>
                    <a:pt x="20255" y="7379"/>
                    <a:pt x="20100" y="7551"/>
                    <a:pt x="20058" y="7772"/>
                  </a:cubicBezTo>
                  <a:cubicBezTo>
                    <a:pt x="20017" y="7968"/>
                    <a:pt x="19924" y="8532"/>
                    <a:pt x="19976" y="8360"/>
                  </a:cubicBezTo>
                  <a:cubicBezTo>
                    <a:pt x="20027" y="8164"/>
                    <a:pt x="20141" y="7772"/>
                    <a:pt x="20141" y="7772"/>
                  </a:cubicBezTo>
                  <a:cubicBezTo>
                    <a:pt x="20648" y="8017"/>
                    <a:pt x="20803" y="7992"/>
                    <a:pt x="20482" y="9145"/>
                  </a:cubicBezTo>
                  <a:cubicBezTo>
                    <a:pt x="20462" y="9390"/>
                    <a:pt x="20296" y="11327"/>
                    <a:pt x="20224" y="11547"/>
                  </a:cubicBezTo>
                  <a:cubicBezTo>
                    <a:pt x="20172" y="11719"/>
                    <a:pt x="20058" y="11670"/>
                    <a:pt x="19976" y="11744"/>
                  </a:cubicBezTo>
                  <a:cubicBezTo>
                    <a:pt x="19852" y="12651"/>
                    <a:pt x="19717" y="13117"/>
                    <a:pt x="19634" y="14122"/>
                  </a:cubicBezTo>
                  <a:cubicBezTo>
                    <a:pt x="19438" y="14048"/>
                    <a:pt x="19242" y="14024"/>
                    <a:pt x="19055" y="13926"/>
                  </a:cubicBezTo>
                  <a:cubicBezTo>
                    <a:pt x="18880" y="13828"/>
                    <a:pt x="18549" y="13533"/>
                    <a:pt x="18549" y="13533"/>
                  </a:cubicBezTo>
                  <a:cubicBezTo>
                    <a:pt x="18042" y="13926"/>
                    <a:pt x="17473" y="13509"/>
                    <a:pt x="16956" y="13337"/>
                  </a:cubicBezTo>
                  <a:cubicBezTo>
                    <a:pt x="16936" y="13264"/>
                    <a:pt x="16719" y="12332"/>
                    <a:pt x="16615" y="12332"/>
                  </a:cubicBezTo>
                  <a:cubicBezTo>
                    <a:pt x="16439" y="12332"/>
                    <a:pt x="16119" y="12724"/>
                    <a:pt x="16119" y="12724"/>
                  </a:cubicBezTo>
                  <a:cubicBezTo>
                    <a:pt x="16036" y="12651"/>
                    <a:pt x="15922" y="12675"/>
                    <a:pt x="15860" y="12528"/>
                  </a:cubicBezTo>
                  <a:cubicBezTo>
                    <a:pt x="15716" y="12209"/>
                    <a:pt x="15530" y="11351"/>
                    <a:pt x="15530" y="11351"/>
                  </a:cubicBezTo>
                  <a:cubicBezTo>
                    <a:pt x="15385" y="9954"/>
                    <a:pt x="15281" y="10321"/>
                    <a:pt x="14692" y="10542"/>
                  </a:cubicBezTo>
                  <a:cubicBezTo>
                    <a:pt x="14826" y="11842"/>
                    <a:pt x="14847" y="11155"/>
                    <a:pt x="15199" y="11940"/>
                  </a:cubicBezTo>
                  <a:cubicBezTo>
                    <a:pt x="15354" y="13067"/>
                    <a:pt x="15312" y="13533"/>
                    <a:pt x="15695" y="14122"/>
                  </a:cubicBezTo>
                  <a:cubicBezTo>
                    <a:pt x="15798" y="14906"/>
                    <a:pt x="15726" y="15029"/>
                    <a:pt x="16202" y="14514"/>
                  </a:cubicBezTo>
                  <a:cubicBezTo>
                    <a:pt x="16388" y="14318"/>
                    <a:pt x="16708" y="13729"/>
                    <a:pt x="16708" y="13729"/>
                  </a:cubicBezTo>
                  <a:cubicBezTo>
                    <a:pt x="17132" y="14391"/>
                    <a:pt x="16915" y="14931"/>
                    <a:pt x="17370" y="14514"/>
                  </a:cubicBezTo>
                  <a:cubicBezTo>
                    <a:pt x="17556" y="15813"/>
                    <a:pt x="17711" y="16377"/>
                    <a:pt x="17039" y="16917"/>
                  </a:cubicBezTo>
                  <a:cubicBezTo>
                    <a:pt x="16822" y="18486"/>
                    <a:pt x="17039" y="17971"/>
                    <a:pt x="16367" y="18510"/>
                  </a:cubicBezTo>
                  <a:cubicBezTo>
                    <a:pt x="16202" y="18657"/>
                    <a:pt x="15860" y="18903"/>
                    <a:pt x="15860" y="18903"/>
                  </a:cubicBezTo>
                  <a:cubicBezTo>
                    <a:pt x="15385" y="19663"/>
                    <a:pt x="15064" y="19883"/>
                    <a:pt x="14527" y="20300"/>
                  </a:cubicBezTo>
                  <a:cubicBezTo>
                    <a:pt x="14165" y="21109"/>
                    <a:pt x="14578" y="20325"/>
                    <a:pt x="13937" y="20889"/>
                  </a:cubicBezTo>
                  <a:cubicBezTo>
                    <a:pt x="13844" y="20962"/>
                    <a:pt x="13772" y="21183"/>
                    <a:pt x="13679" y="21281"/>
                  </a:cubicBezTo>
                  <a:cubicBezTo>
                    <a:pt x="13596" y="21379"/>
                    <a:pt x="13513" y="21403"/>
                    <a:pt x="13431" y="21477"/>
                  </a:cubicBezTo>
                  <a:cubicBezTo>
                    <a:pt x="13234" y="20079"/>
                    <a:pt x="13606" y="19172"/>
                    <a:pt x="13100" y="17897"/>
                  </a:cubicBezTo>
                  <a:cubicBezTo>
                    <a:pt x="12924" y="16623"/>
                    <a:pt x="13172" y="17873"/>
                    <a:pt x="12758" y="17113"/>
                  </a:cubicBezTo>
                  <a:cubicBezTo>
                    <a:pt x="12614" y="16843"/>
                    <a:pt x="12552" y="16426"/>
                    <a:pt x="12428" y="16108"/>
                  </a:cubicBezTo>
                  <a:cubicBezTo>
                    <a:pt x="12397" y="15642"/>
                    <a:pt x="12438" y="15151"/>
                    <a:pt x="12345" y="14735"/>
                  </a:cubicBezTo>
                  <a:cubicBezTo>
                    <a:pt x="12303" y="14539"/>
                    <a:pt x="12159" y="14661"/>
                    <a:pt x="12086" y="14514"/>
                  </a:cubicBezTo>
                  <a:cubicBezTo>
                    <a:pt x="12014" y="14367"/>
                    <a:pt x="11962" y="14146"/>
                    <a:pt x="11921" y="13926"/>
                  </a:cubicBezTo>
                  <a:cubicBezTo>
                    <a:pt x="11580" y="12087"/>
                    <a:pt x="11911" y="13239"/>
                    <a:pt x="11332" y="11940"/>
                  </a:cubicBezTo>
                  <a:cubicBezTo>
                    <a:pt x="11249" y="12013"/>
                    <a:pt x="11094" y="11940"/>
                    <a:pt x="11083" y="12136"/>
                  </a:cubicBezTo>
                  <a:cubicBezTo>
                    <a:pt x="11032" y="12920"/>
                    <a:pt x="11290" y="13337"/>
                    <a:pt x="11414" y="13926"/>
                  </a:cubicBezTo>
                  <a:cubicBezTo>
                    <a:pt x="11538" y="14489"/>
                    <a:pt x="11590" y="15127"/>
                    <a:pt x="11673" y="15715"/>
                  </a:cubicBezTo>
                  <a:cubicBezTo>
                    <a:pt x="11735" y="16157"/>
                    <a:pt x="11280" y="15593"/>
                    <a:pt x="11083" y="15519"/>
                  </a:cubicBezTo>
                  <a:cubicBezTo>
                    <a:pt x="10763" y="15764"/>
                    <a:pt x="10494" y="15544"/>
                    <a:pt x="10163" y="15323"/>
                  </a:cubicBezTo>
                  <a:cubicBezTo>
                    <a:pt x="9987" y="15225"/>
                    <a:pt x="9656" y="14931"/>
                    <a:pt x="9656" y="14931"/>
                  </a:cubicBezTo>
                  <a:cubicBezTo>
                    <a:pt x="9388" y="14244"/>
                    <a:pt x="9264" y="12969"/>
                    <a:pt x="8902" y="12528"/>
                  </a:cubicBezTo>
                  <a:cubicBezTo>
                    <a:pt x="8467" y="12013"/>
                    <a:pt x="8033" y="12062"/>
                    <a:pt x="7557" y="11940"/>
                  </a:cubicBezTo>
                  <a:cubicBezTo>
                    <a:pt x="7475" y="11866"/>
                    <a:pt x="7392" y="11719"/>
                    <a:pt x="7309" y="11744"/>
                  </a:cubicBezTo>
                  <a:cubicBezTo>
                    <a:pt x="6947" y="11842"/>
                    <a:pt x="6100" y="12602"/>
                    <a:pt x="5717" y="12945"/>
                  </a:cubicBezTo>
                  <a:cubicBezTo>
                    <a:pt x="5076" y="12405"/>
                    <a:pt x="5934" y="13092"/>
                    <a:pt x="5045" y="12528"/>
                  </a:cubicBezTo>
                  <a:cubicBezTo>
                    <a:pt x="4869" y="12430"/>
                    <a:pt x="4538" y="12136"/>
                    <a:pt x="4538" y="12136"/>
                  </a:cubicBezTo>
                  <a:cubicBezTo>
                    <a:pt x="3970" y="11253"/>
                    <a:pt x="4187" y="11694"/>
                    <a:pt x="3866" y="10934"/>
                  </a:cubicBezTo>
                  <a:cubicBezTo>
                    <a:pt x="3060" y="11008"/>
                    <a:pt x="2243" y="10983"/>
                    <a:pt x="1436" y="11155"/>
                  </a:cubicBezTo>
                  <a:cubicBezTo>
                    <a:pt x="1033" y="11229"/>
                    <a:pt x="661" y="11621"/>
                    <a:pt x="258" y="11744"/>
                  </a:cubicBezTo>
                  <a:cubicBezTo>
                    <a:pt x="175" y="11670"/>
                    <a:pt x="51" y="11744"/>
                    <a:pt x="9" y="11547"/>
                  </a:cubicBezTo>
                  <a:cubicBezTo>
                    <a:pt x="-32" y="11351"/>
                    <a:pt x="71" y="11131"/>
                    <a:pt x="92" y="10934"/>
                  </a:cubicBezTo>
                  <a:cubicBezTo>
                    <a:pt x="216" y="9709"/>
                    <a:pt x="51" y="10223"/>
                    <a:pt x="351" y="9561"/>
                  </a:cubicBezTo>
                  <a:cubicBezTo>
                    <a:pt x="475" y="8654"/>
                    <a:pt x="640" y="8850"/>
                    <a:pt x="764" y="7968"/>
                  </a:cubicBezTo>
                  <a:cubicBezTo>
                    <a:pt x="868" y="6448"/>
                    <a:pt x="806" y="6399"/>
                    <a:pt x="1436" y="6766"/>
                  </a:cubicBezTo>
                  <a:cubicBezTo>
                    <a:pt x="1757" y="7257"/>
                    <a:pt x="1984" y="7453"/>
                    <a:pt x="2357" y="7159"/>
                  </a:cubicBezTo>
                  <a:cubicBezTo>
                    <a:pt x="2760" y="6276"/>
                    <a:pt x="3277" y="5957"/>
                    <a:pt x="3783" y="5565"/>
                  </a:cubicBezTo>
                  <a:cubicBezTo>
                    <a:pt x="4176" y="6203"/>
                    <a:pt x="4197" y="5908"/>
                    <a:pt x="4621" y="5565"/>
                  </a:cubicBezTo>
                  <a:cubicBezTo>
                    <a:pt x="4993" y="5859"/>
                    <a:pt x="5159" y="6006"/>
                    <a:pt x="5552" y="5761"/>
                  </a:cubicBezTo>
                  <a:cubicBezTo>
                    <a:pt x="5417" y="6668"/>
                    <a:pt x="5345" y="7379"/>
                    <a:pt x="5128" y="8164"/>
                  </a:cubicBezTo>
                  <a:cubicBezTo>
                    <a:pt x="5913" y="8434"/>
                    <a:pt x="5510" y="8213"/>
                    <a:pt x="6213" y="8752"/>
                  </a:cubicBezTo>
                  <a:cubicBezTo>
                    <a:pt x="6296" y="8826"/>
                    <a:pt x="6472" y="8949"/>
                    <a:pt x="6472" y="8949"/>
                  </a:cubicBezTo>
                  <a:cubicBezTo>
                    <a:pt x="6523" y="9096"/>
                    <a:pt x="6565" y="9267"/>
                    <a:pt x="6637" y="9365"/>
                  </a:cubicBezTo>
                  <a:cubicBezTo>
                    <a:pt x="6710" y="9463"/>
                    <a:pt x="6823" y="9414"/>
                    <a:pt x="6885" y="9561"/>
                  </a:cubicBezTo>
                  <a:cubicBezTo>
                    <a:pt x="6947" y="9709"/>
                    <a:pt x="6916" y="9978"/>
                    <a:pt x="6968" y="10150"/>
                  </a:cubicBezTo>
                  <a:cubicBezTo>
                    <a:pt x="7113" y="10567"/>
                    <a:pt x="7361" y="10616"/>
                    <a:pt x="7557" y="10738"/>
                  </a:cubicBezTo>
                  <a:cubicBezTo>
                    <a:pt x="7702" y="9709"/>
                    <a:pt x="7495" y="9120"/>
                    <a:pt x="7981" y="8752"/>
                  </a:cubicBezTo>
                  <a:cubicBezTo>
                    <a:pt x="8405" y="8090"/>
                    <a:pt x="8054" y="8385"/>
                    <a:pt x="8488" y="8752"/>
                  </a:cubicBezTo>
                  <a:cubicBezTo>
                    <a:pt x="8622" y="8875"/>
                    <a:pt x="8767" y="8875"/>
                    <a:pt x="8902" y="8949"/>
                  </a:cubicBezTo>
                  <a:cubicBezTo>
                    <a:pt x="9357" y="10076"/>
                    <a:pt x="9770" y="10150"/>
                    <a:pt x="10411" y="10346"/>
                  </a:cubicBezTo>
                  <a:cubicBezTo>
                    <a:pt x="11073" y="9831"/>
                    <a:pt x="10742" y="10027"/>
                    <a:pt x="11414" y="9758"/>
                  </a:cubicBezTo>
                  <a:cubicBezTo>
                    <a:pt x="11621" y="8360"/>
                    <a:pt x="11642" y="8949"/>
                    <a:pt x="11507" y="7968"/>
                  </a:cubicBezTo>
                  <a:cubicBezTo>
                    <a:pt x="11538" y="7772"/>
                    <a:pt x="11528" y="7502"/>
                    <a:pt x="11590" y="7355"/>
                  </a:cubicBezTo>
                  <a:cubicBezTo>
                    <a:pt x="11724" y="7012"/>
                    <a:pt x="12086" y="6570"/>
                    <a:pt x="12086" y="6570"/>
                  </a:cubicBezTo>
                  <a:cubicBezTo>
                    <a:pt x="12086" y="6815"/>
                    <a:pt x="12107" y="7061"/>
                    <a:pt x="12076" y="7281"/>
                  </a:cubicBezTo>
                  <a:cubicBezTo>
                    <a:pt x="12045" y="7477"/>
                    <a:pt x="11921" y="7772"/>
                    <a:pt x="11921" y="7772"/>
                  </a:cubicBezTo>
                  <a:lnTo>
                    <a:pt x="12076" y="6104"/>
                  </a:lnTo>
                </a:path>
              </a:pathLst>
            </a:custGeom>
            <a:solidFill>
              <a:srgbClr val="00990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73" name="Shape 873"/>
            <p:cNvSpPr/>
            <p:nvPr/>
          </p:nvSpPr>
          <p:spPr>
            <a:xfrm>
              <a:off x="2647950" y="2403475"/>
              <a:ext cx="1498600"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Abbasid Caliphate</a:t>
              </a:r>
            </a:p>
          </p:txBody>
        </p:sp>
        <p:sp>
          <p:nvSpPr>
            <p:cNvPr id="874" name="Shape 874"/>
            <p:cNvSpPr/>
            <p:nvPr/>
          </p:nvSpPr>
          <p:spPr>
            <a:xfrm>
              <a:off x="2621214" y="3381375"/>
              <a:ext cx="312956" cy="347663"/>
            </a:xfrm>
            <a:custGeom>
              <a:avLst/>
              <a:gdLst/>
              <a:ahLst/>
              <a:cxnLst>
                <a:cxn ang="0">
                  <a:pos x="wd2" y="hd2"/>
                </a:cxn>
                <a:cxn ang="5400000">
                  <a:pos x="wd2" y="hd2"/>
                </a:cxn>
                <a:cxn ang="10800000">
                  <a:pos x="wd2" y="hd2"/>
                </a:cxn>
                <a:cxn ang="16200000">
                  <a:pos x="wd2" y="hd2"/>
                </a:cxn>
              </a:cxnLst>
              <a:rect l="0" t="0" r="r" b="b"/>
              <a:pathLst>
                <a:path w="20086" h="21600" fill="norm" stroke="1" extrusionOk="0">
                  <a:moveTo>
                    <a:pt x="10505" y="0"/>
                  </a:moveTo>
                  <a:cubicBezTo>
                    <a:pt x="9561" y="554"/>
                    <a:pt x="8734" y="1329"/>
                    <a:pt x="7672" y="1772"/>
                  </a:cubicBezTo>
                  <a:cubicBezTo>
                    <a:pt x="6728" y="2215"/>
                    <a:pt x="5430" y="1994"/>
                    <a:pt x="4721" y="2658"/>
                  </a:cubicBezTo>
                  <a:cubicBezTo>
                    <a:pt x="1534" y="5649"/>
                    <a:pt x="1180" y="7422"/>
                    <a:pt x="0" y="10745"/>
                  </a:cubicBezTo>
                  <a:cubicBezTo>
                    <a:pt x="1416" y="21157"/>
                    <a:pt x="-118" y="15840"/>
                    <a:pt x="5666" y="21600"/>
                  </a:cubicBezTo>
                  <a:cubicBezTo>
                    <a:pt x="11213" y="20825"/>
                    <a:pt x="13692" y="20714"/>
                    <a:pt x="18177" y="17945"/>
                  </a:cubicBezTo>
                  <a:cubicBezTo>
                    <a:pt x="20774" y="10634"/>
                    <a:pt x="21482" y="13403"/>
                    <a:pt x="15344" y="8972"/>
                  </a:cubicBezTo>
                  <a:cubicBezTo>
                    <a:pt x="14636" y="8418"/>
                    <a:pt x="14046" y="7754"/>
                    <a:pt x="13338" y="7200"/>
                  </a:cubicBezTo>
                  <a:cubicBezTo>
                    <a:pt x="12393" y="4542"/>
                    <a:pt x="10505" y="2658"/>
                    <a:pt x="10505" y="0"/>
                  </a:cubicBezTo>
                  <a:close/>
                </a:path>
              </a:pathLst>
            </a:custGeom>
            <a:solidFill>
              <a:srgbClr val="FF330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75" name="Shape 875"/>
            <p:cNvSpPr/>
            <p:nvPr/>
          </p:nvSpPr>
          <p:spPr>
            <a:xfrm>
              <a:off x="1941512" y="3433762"/>
              <a:ext cx="881063"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Axum</a:t>
              </a:r>
            </a:p>
          </p:txBody>
        </p:sp>
        <p:sp>
          <p:nvSpPr>
            <p:cNvPr id="876" name="Shape 876"/>
            <p:cNvSpPr/>
            <p:nvPr/>
          </p:nvSpPr>
          <p:spPr>
            <a:xfrm>
              <a:off x="4112113" y="2582862"/>
              <a:ext cx="999637" cy="581026"/>
            </a:xfrm>
            <a:custGeom>
              <a:avLst/>
              <a:gdLst/>
              <a:ahLst/>
              <a:cxnLst>
                <a:cxn ang="0">
                  <a:pos x="wd2" y="hd2"/>
                </a:cxn>
                <a:cxn ang="5400000">
                  <a:pos x="wd2" y="hd2"/>
                </a:cxn>
                <a:cxn ang="10800000">
                  <a:pos x="wd2" y="hd2"/>
                </a:cxn>
                <a:cxn ang="16200000">
                  <a:pos x="wd2" y="hd2"/>
                </a:cxn>
              </a:cxnLst>
              <a:rect l="0" t="0" r="r" b="b"/>
              <a:pathLst>
                <a:path w="20797" h="21600" fill="norm" stroke="1" extrusionOk="0">
                  <a:moveTo>
                    <a:pt x="0" y="18400"/>
                  </a:moveTo>
                  <a:cubicBezTo>
                    <a:pt x="764" y="17000"/>
                    <a:pt x="688" y="15667"/>
                    <a:pt x="1261" y="14067"/>
                  </a:cubicBezTo>
                  <a:cubicBezTo>
                    <a:pt x="2141" y="11533"/>
                    <a:pt x="1682" y="14467"/>
                    <a:pt x="2485" y="11333"/>
                  </a:cubicBezTo>
                  <a:cubicBezTo>
                    <a:pt x="3058" y="9000"/>
                    <a:pt x="3211" y="5400"/>
                    <a:pt x="4052" y="3200"/>
                  </a:cubicBezTo>
                  <a:cubicBezTo>
                    <a:pt x="4855" y="1133"/>
                    <a:pt x="4549" y="2200"/>
                    <a:pt x="4970" y="0"/>
                  </a:cubicBezTo>
                  <a:cubicBezTo>
                    <a:pt x="6805" y="800"/>
                    <a:pt x="5849" y="333"/>
                    <a:pt x="8066" y="1600"/>
                  </a:cubicBezTo>
                  <a:cubicBezTo>
                    <a:pt x="8678" y="1933"/>
                    <a:pt x="9940" y="2667"/>
                    <a:pt x="9940" y="2667"/>
                  </a:cubicBezTo>
                  <a:cubicBezTo>
                    <a:pt x="10513" y="5867"/>
                    <a:pt x="9787" y="3000"/>
                    <a:pt x="11163" y="5400"/>
                  </a:cubicBezTo>
                  <a:cubicBezTo>
                    <a:pt x="11431" y="5867"/>
                    <a:pt x="11469" y="6667"/>
                    <a:pt x="11775" y="7000"/>
                  </a:cubicBezTo>
                  <a:cubicBezTo>
                    <a:pt x="13648" y="9000"/>
                    <a:pt x="16286" y="8600"/>
                    <a:pt x="18312" y="9733"/>
                  </a:cubicBezTo>
                  <a:cubicBezTo>
                    <a:pt x="18924" y="10467"/>
                    <a:pt x="19918" y="10667"/>
                    <a:pt x="20147" y="11867"/>
                  </a:cubicBezTo>
                  <a:cubicBezTo>
                    <a:pt x="20376" y="12933"/>
                    <a:pt x="20797" y="15133"/>
                    <a:pt x="20797" y="15133"/>
                  </a:cubicBezTo>
                  <a:cubicBezTo>
                    <a:pt x="20453" y="16933"/>
                    <a:pt x="19956" y="17533"/>
                    <a:pt x="19230" y="18933"/>
                  </a:cubicBezTo>
                  <a:cubicBezTo>
                    <a:pt x="18274" y="18667"/>
                    <a:pt x="17089" y="19000"/>
                    <a:pt x="16439" y="17800"/>
                  </a:cubicBezTo>
                  <a:cubicBezTo>
                    <a:pt x="16209" y="17400"/>
                    <a:pt x="16401" y="16533"/>
                    <a:pt x="16133" y="16200"/>
                  </a:cubicBezTo>
                  <a:cubicBezTo>
                    <a:pt x="15598" y="15533"/>
                    <a:pt x="14260" y="15133"/>
                    <a:pt x="14260" y="15133"/>
                  </a:cubicBezTo>
                  <a:cubicBezTo>
                    <a:pt x="12807" y="13467"/>
                    <a:pt x="13648" y="14267"/>
                    <a:pt x="11469" y="12933"/>
                  </a:cubicBezTo>
                  <a:cubicBezTo>
                    <a:pt x="11163" y="12733"/>
                    <a:pt x="10551" y="12400"/>
                    <a:pt x="10551" y="12400"/>
                  </a:cubicBezTo>
                  <a:cubicBezTo>
                    <a:pt x="9519" y="12600"/>
                    <a:pt x="8487" y="12600"/>
                    <a:pt x="7455" y="12933"/>
                  </a:cubicBezTo>
                  <a:cubicBezTo>
                    <a:pt x="6805" y="13133"/>
                    <a:pt x="6193" y="13667"/>
                    <a:pt x="5581" y="14067"/>
                  </a:cubicBezTo>
                  <a:cubicBezTo>
                    <a:pt x="5276" y="14267"/>
                    <a:pt x="4664" y="14600"/>
                    <a:pt x="4664" y="14600"/>
                  </a:cubicBezTo>
                  <a:cubicBezTo>
                    <a:pt x="4282" y="15533"/>
                    <a:pt x="3746" y="16267"/>
                    <a:pt x="3402" y="17267"/>
                  </a:cubicBezTo>
                  <a:cubicBezTo>
                    <a:pt x="2638" y="19467"/>
                    <a:pt x="2982" y="19933"/>
                    <a:pt x="1567" y="21600"/>
                  </a:cubicBezTo>
                  <a:cubicBezTo>
                    <a:pt x="-803" y="20600"/>
                    <a:pt x="306" y="20667"/>
                    <a:pt x="306" y="17800"/>
                  </a:cubicBezTo>
                  <a:cubicBezTo>
                    <a:pt x="306" y="17533"/>
                    <a:pt x="115" y="18200"/>
                    <a:pt x="0" y="18400"/>
                  </a:cubicBezTo>
                  <a:close/>
                </a:path>
              </a:pathLst>
            </a:custGeom>
            <a:solidFill>
              <a:srgbClr val="3333CC">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77" name="Shape 877"/>
            <p:cNvSpPr/>
            <p:nvPr/>
          </p:nvSpPr>
          <p:spPr>
            <a:xfrm>
              <a:off x="4498975" y="2232025"/>
              <a:ext cx="1323975" cy="442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Gurjara-Pratihara</a:t>
              </a:r>
            </a:p>
          </p:txBody>
        </p:sp>
        <p:sp>
          <p:nvSpPr>
            <p:cNvPr id="878" name="Shape 878"/>
            <p:cNvSpPr/>
            <p:nvPr/>
          </p:nvSpPr>
          <p:spPr>
            <a:xfrm>
              <a:off x="5345876" y="2105025"/>
              <a:ext cx="1120213" cy="1165245"/>
            </a:xfrm>
            <a:custGeom>
              <a:avLst/>
              <a:gdLst/>
              <a:ahLst/>
              <a:cxnLst>
                <a:cxn ang="0">
                  <a:pos x="wd2" y="hd2"/>
                </a:cxn>
                <a:cxn ang="5400000">
                  <a:pos x="wd2" y="hd2"/>
                </a:cxn>
                <a:cxn ang="10800000">
                  <a:pos x="wd2" y="hd2"/>
                </a:cxn>
                <a:cxn ang="16200000">
                  <a:pos x="wd2" y="hd2"/>
                </a:cxn>
              </a:cxnLst>
              <a:rect l="0" t="0" r="r" b="b"/>
              <a:pathLst>
                <a:path w="20709" h="21000" fill="norm" stroke="1" extrusionOk="0">
                  <a:moveTo>
                    <a:pt x="19891" y="1840"/>
                  </a:moveTo>
                  <a:cubicBezTo>
                    <a:pt x="19383" y="1550"/>
                    <a:pt x="19044" y="1033"/>
                    <a:pt x="18501" y="775"/>
                  </a:cubicBezTo>
                  <a:cubicBezTo>
                    <a:pt x="17992" y="517"/>
                    <a:pt x="16873" y="258"/>
                    <a:pt x="16873" y="258"/>
                  </a:cubicBezTo>
                  <a:cubicBezTo>
                    <a:pt x="16602" y="355"/>
                    <a:pt x="16331" y="549"/>
                    <a:pt x="16026" y="517"/>
                  </a:cubicBezTo>
                  <a:cubicBezTo>
                    <a:pt x="15449" y="452"/>
                    <a:pt x="14398" y="0"/>
                    <a:pt x="14398" y="0"/>
                  </a:cubicBezTo>
                  <a:cubicBezTo>
                    <a:pt x="13856" y="161"/>
                    <a:pt x="13279" y="355"/>
                    <a:pt x="12737" y="517"/>
                  </a:cubicBezTo>
                  <a:cubicBezTo>
                    <a:pt x="11821" y="807"/>
                    <a:pt x="11482" y="1550"/>
                    <a:pt x="10532" y="1840"/>
                  </a:cubicBezTo>
                  <a:cubicBezTo>
                    <a:pt x="9312" y="1065"/>
                    <a:pt x="8430" y="1356"/>
                    <a:pt x="7243" y="2099"/>
                  </a:cubicBezTo>
                  <a:cubicBezTo>
                    <a:pt x="7040" y="2615"/>
                    <a:pt x="7040" y="3229"/>
                    <a:pt x="6667" y="3681"/>
                  </a:cubicBezTo>
                  <a:cubicBezTo>
                    <a:pt x="6090" y="4359"/>
                    <a:pt x="4734" y="4520"/>
                    <a:pt x="3920" y="4714"/>
                  </a:cubicBezTo>
                  <a:cubicBezTo>
                    <a:pt x="3412" y="3261"/>
                    <a:pt x="2089" y="3584"/>
                    <a:pt x="631" y="3132"/>
                  </a:cubicBezTo>
                  <a:cubicBezTo>
                    <a:pt x="326" y="3455"/>
                    <a:pt x="-454" y="3907"/>
                    <a:pt x="360" y="4456"/>
                  </a:cubicBezTo>
                  <a:cubicBezTo>
                    <a:pt x="835" y="4778"/>
                    <a:pt x="1987" y="4972"/>
                    <a:pt x="1987" y="4972"/>
                  </a:cubicBezTo>
                  <a:cubicBezTo>
                    <a:pt x="3039" y="5909"/>
                    <a:pt x="3005" y="7200"/>
                    <a:pt x="4192" y="8395"/>
                  </a:cubicBezTo>
                  <a:cubicBezTo>
                    <a:pt x="4632" y="9686"/>
                    <a:pt x="4836" y="10945"/>
                    <a:pt x="5039" y="12301"/>
                  </a:cubicBezTo>
                  <a:cubicBezTo>
                    <a:pt x="4802" y="13012"/>
                    <a:pt x="4598" y="14013"/>
                    <a:pt x="4192" y="14658"/>
                  </a:cubicBezTo>
                  <a:cubicBezTo>
                    <a:pt x="4056" y="14884"/>
                    <a:pt x="3412" y="15110"/>
                    <a:pt x="3649" y="15207"/>
                  </a:cubicBezTo>
                  <a:cubicBezTo>
                    <a:pt x="3988" y="15369"/>
                    <a:pt x="4395" y="14981"/>
                    <a:pt x="4768" y="14917"/>
                  </a:cubicBezTo>
                  <a:cubicBezTo>
                    <a:pt x="5480" y="14787"/>
                    <a:pt x="6226" y="14755"/>
                    <a:pt x="6938" y="14658"/>
                  </a:cubicBezTo>
                  <a:cubicBezTo>
                    <a:pt x="7684" y="14820"/>
                    <a:pt x="8227" y="14755"/>
                    <a:pt x="8600" y="15465"/>
                  </a:cubicBezTo>
                  <a:cubicBezTo>
                    <a:pt x="8837" y="15950"/>
                    <a:pt x="9142" y="17015"/>
                    <a:pt x="9142" y="17015"/>
                  </a:cubicBezTo>
                  <a:cubicBezTo>
                    <a:pt x="8464" y="17693"/>
                    <a:pt x="8091" y="18307"/>
                    <a:pt x="7243" y="18856"/>
                  </a:cubicBezTo>
                  <a:cubicBezTo>
                    <a:pt x="7142" y="19211"/>
                    <a:pt x="6735" y="19630"/>
                    <a:pt x="6938" y="19921"/>
                  </a:cubicBezTo>
                  <a:cubicBezTo>
                    <a:pt x="7108" y="20147"/>
                    <a:pt x="7515" y="19760"/>
                    <a:pt x="7786" y="19630"/>
                  </a:cubicBezTo>
                  <a:cubicBezTo>
                    <a:pt x="8362" y="19340"/>
                    <a:pt x="9414" y="18597"/>
                    <a:pt x="9414" y="18597"/>
                  </a:cubicBezTo>
                  <a:cubicBezTo>
                    <a:pt x="9956" y="20018"/>
                    <a:pt x="10973" y="19695"/>
                    <a:pt x="9414" y="20179"/>
                  </a:cubicBezTo>
                  <a:cubicBezTo>
                    <a:pt x="9956" y="21600"/>
                    <a:pt x="10363" y="20825"/>
                    <a:pt x="11618" y="20438"/>
                  </a:cubicBezTo>
                  <a:cubicBezTo>
                    <a:pt x="11448" y="20179"/>
                    <a:pt x="11346" y="19824"/>
                    <a:pt x="11075" y="19630"/>
                  </a:cubicBezTo>
                  <a:cubicBezTo>
                    <a:pt x="10838" y="19469"/>
                    <a:pt x="10397" y="19630"/>
                    <a:pt x="10261" y="19372"/>
                  </a:cubicBezTo>
                  <a:cubicBezTo>
                    <a:pt x="9854" y="18597"/>
                    <a:pt x="11821" y="18048"/>
                    <a:pt x="12194" y="17822"/>
                  </a:cubicBezTo>
                  <a:cubicBezTo>
                    <a:pt x="13279" y="18178"/>
                    <a:pt x="13618" y="18016"/>
                    <a:pt x="14398" y="17274"/>
                  </a:cubicBezTo>
                  <a:cubicBezTo>
                    <a:pt x="14941" y="15756"/>
                    <a:pt x="15619" y="16628"/>
                    <a:pt x="16873" y="17015"/>
                  </a:cubicBezTo>
                  <a:cubicBezTo>
                    <a:pt x="18264" y="16143"/>
                    <a:pt x="18060" y="15175"/>
                    <a:pt x="19349" y="14400"/>
                  </a:cubicBezTo>
                  <a:cubicBezTo>
                    <a:pt x="19959" y="12624"/>
                    <a:pt x="19484" y="13238"/>
                    <a:pt x="20434" y="12301"/>
                  </a:cubicBezTo>
                  <a:cubicBezTo>
                    <a:pt x="20129" y="10881"/>
                    <a:pt x="19620" y="10622"/>
                    <a:pt x="20434" y="9428"/>
                  </a:cubicBezTo>
                  <a:cubicBezTo>
                    <a:pt x="20061" y="8330"/>
                    <a:pt x="18942" y="7813"/>
                    <a:pt x="18230" y="6813"/>
                  </a:cubicBezTo>
                  <a:cubicBezTo>
                    <a:pt x="20129" y="6231"/>
                    <a:pt x="19484" y="6716"/>
                    <a:pt x="20434" y="5747"/>
                  </a:cubicBezTo>
                  <a:cubicBezTo>
                    <a:pt x="20637" y="5198"/>
                    <a:pt x="21146" y="4585"/>
                    <a:pt x="19891" y="4714"/>
                  </a:cubicBezTo>
                  <a:cubicBezTo>
                    <a:pt x="19315" y="4778"/>
                    <a:pt x="18230" y="5230"/>
                    <a:pt x="18230" y="5230"/>
                  </a:cubicBezTo>
                  <a:cubicBezTo>
                    <a:pt x="17857" y="5134"/>
                    <a:pt x="17450" y="5198"/>
                    <a:pt x="17145" y="4972"/>
                  </a:cubicBezTo>
                  <a:cubicBezTo>
                    <a:pt x="16060" y="4133"/>
                    <a:pt x="17619" y="3326"/>
                    <a:pt x="18230" y="3132"/>
                  </a:cubicBezTo>
                  <a:cubicBezTo>
                    <a:pt x="18535" y="2712"/>
                    <a:pt x="18840" y="2131"/>
                    <a:pt x="19349" y="1840"/>
                  </a:cubicBezTo>
                  <a:cubicBezTo>
                    <a:pt x="20841" y="1001"/>
                    <a:pt x="20095" y="1647"/>
                    <a:pt x="19891" y="1840"/>
                  </a:cubicBezTo>
                  <a:close/>
                </a:path>
              </a:pathLst>
            </a:custGeom>
            <a:solidFill>
              <a:srgbClr val="FFFF0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79" name="Shape 879"/>
            <p:cNvSpPr/>
            <p:nvPr/>
          </p:nvSpPr>
          <p:spPr>
            <a:xfrm>
              <a:off x="5559425" y="2232025"/>
              <a:ext cx="1146175"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Tang China</a:t>
              </a:r>
            </a:p>
          </p:txBody>
        </p:sp>
        <p:sp>
          <p:nvSpPr>
            <p:cNvPr id="880" name="Shape 880"/>
            <p:cNvSpPr/>
            <p:nvPr/>
          </p:nvSpPr>
          <p:spPr>
            <a:xfrm>
              <a:off x="5286918" y="3788210"/>
              <a:ext cx="869320" cy="650440"/>
            </a:xfrm>
            <a:custGeom>
              <a:avLst/>
              <a:gdLst/>
              <a:ahLst/>
              <a:cxnLst>
                <a:cxn ang="0">
                  <a:pos x="wd2" y="hd2"/>
                </a:cxn>
                <a:cxn ang="5400000">
                  <a:pos x="wd2" y="hd2"/>
                </a:cxn>
                <a:cxn ang="10800000">
                  <a:pos x="wd2" y="hd2"/>
                </a:cxn>
                <a:cxn ang="16200000">
                  <a:pos x="wd2" y="hd2"/>
                </a:cxn>
              </a:cxnLst>
              <a:rect l="0" t="0" r="r" b="b"/>
              <a:pathLst>
                <a:path w="20972" h="21172" fill="norm" stroke="1" extrusionOk="0">
                  <a:moveTo>
                    <a:pt x="4408" y="9289"/>
                  </a:moveTo>
                  <a:cubicBezTo>
                    <a:pt x="4541" y="9348"/>
                    <a:pt x="6444" y="10109"/>
                    <a:pt x="6577" y="10284"/>
                  </a:cubicBezTo>
                  <a:cubicBezTo>
                    <a:pt x="7153" y="11104"/>
                    <a:pt x="7728" y="12040"/>
                    <a:pt x="7994" y="13094"/>
                  </a:cubicBezTo>
                  <a:cubicBezTo>
                    <a:pt x="8259" y="14031"/>
                    <a:pt x="8126" y="15377"/>
                    <a:pt x="8746" y="15962"/>
                  </a:cubicBezTo>
                  <a:cubicBezTo>
                    <a:pt x="10118" y="17192"/>
                    <a:pt x="9410" y="16723"/>
                    <a:pt x="10871" y="17367"/>
                  </a:cubicBezTo>
                  <a:cubicBezTo>
                    <a:pt x="11003" y="17835"/>
                    <a:pt x="10959" y="18479"/>
                    <a:pt x="11225" y="18831"/>
                  </a:cubicBezTo>
                  <a:cubicBezTo>
                    <a:pt x="11844" y="19650"/>
                    <a:pt x="15518" y="20235"/>
                    <a:pt x="16625" y="20704"/>
                  </a:cubicBezTo>
                  <a:cubicBezTo>
                    <a:pt x="16979" y="20528"/>
                    <a:pt x="17333" y="20177"/>
                    <a:pt x="17687" y="20235"/>
                  </a:cubicBezTo>
                  <a:cubicBezTo>
                    <a:pt x="18440" y="20352"/>
                    <a:pt x="19856" y="21172"/>
                    <a:pt x="19856" y="21172"/>
                  </a:cubicBezTo>
                  <a:cubicBezTo>
                    <a:pt x="20210" y="20996"/>
                    <a:pt x="20830" y="21172"/>
                    <a:pt x="20962" y="20704"/>
                  </a:cubicBezTo>
                  <a:cubicBezTo>
                    <a:pt x="21051" y="20294"/>
                    <a:pt x="20520" y="19943"/>
                    <a:pt x="20210" y="19767"/>
                  </a:cubicBezTo>
                  <a:cubicBezTo>
                    <a:pt x="19192" y="19123"/>
                    <a:pt x="18041" y="18772"/>
                    <a:pt x="16979" y="18304"/>
                  </a:cubicBezTo>
                  <a:cubicBezTo>
                    <a:pt x="16625" y="18128"/>
                    <a:pt x="15917" y="17835"/>
                    <a:pt x="15917" y="17835"/>
                  </a:cubicBezTo>
                  <a:cubicBezTo>
                    <a:pt x="15562" y="18011"/>
                    <a:pt x="15208" y="18362"/>
                    <a:pt x="14854" y="18304"/>
                  </a:cubicBezTo>
                  <a:cubicBezTo>
                    <a:pt x="14102" y="18187"/>
                    <a:pt x="12685" y="17367"/>
                    <a:pt x="12685" y="17367"/>
                  </a:cubicBezTo>
                  <a:cubicBezTo>
                    <a:pt x="10472" y="19299"/>
                    <a:pt x="11977" y="18538"/>
                    <a:pt x="11977" y="13562"/>
                  </a:cubicBezTo>
                  <a:cubicBezTo>
                    <a:pt x="11977" y="12918"/>
                    <a:pt x="11756" y="12333"/>
                    <a:pt x="11623" y="11689"/>
                  </a:cubicBezTo>
                  <a:cubicBezTo>
                    <a:pt x="11269" y="11865"/>
                    <a:pt x="10871" y="12333"/>
                    <a:pt x="10517" y="12157"/>
                  </a:cubicBezTo>
                  <a:cubicBezTo>
                    <a:pt x="10118" y="11982"/>
                    <a:pt x="10074" y="11221"/>
                    <a:pt x="9808" y="10752"/>
                  </a:cubicBezTo>
                  <a:cubicBezTo>
                    <a:pt x="8967" y="9348"/>
                    <a:pt x="8569" y="8411"/>
                    <a:pt x="7285" y="7884"/>
                  </a:cubicBezTo>
                  <a:cubicBezTo>
                    <a:pt x="7949" y="5309"/>
                    <a:pt x="7507" y="7006"/>
                    <a:pt x="9454" y="7884"/>
                  </a:cubicBezTo>
                  <a:cubicBezTo>
                    <a:pt x="10074" y="5484"/>
                    <a:pt x="9543" y="3552"/>
                    <a:pt x="7994" y="2206"/>
                  </a:cubicBezTo>
                  <a:cubicBezTo>
                    <a:pt x="7507" y="216"/>
                    <a:pt x="7064" y="-428"/>
                    <a:pt x="5515" y="274"/>
                  </a:cubicBezTo>
                  <a:cubicBezTo>
                    <a:pt x="5825" y="2382"/>
                    <a:pt x="6444" y="3494"/>
                    <a:pt x="6931" y="5484"/>
                  </a:cubicBezTo>
                  <a:cubicBezTo>
                    <a:pt x="6799" y="5952"/>
                    <a:pt x="6931" y="6831"/>
                    <a:pt x="6577" y="6948"/>
                  </a:cubicBezTo>
                  <a:cubicBezTo>
                    <a:pt x="6179" y="7123"/>
                    <a:pt x="5825" y="6362"/>
                    <a:pt x="5515" y="6011"/>
                  </a:cubicBezTo>
                  <a:cubicBezTo>
                    <a:pt x="3966" y="4372"/>
                    <a:pt x="4054" y="3143"/>
                    <a:pt x="1930" y="2206"/>
                  </a:cubicBezTo>
                  <a:cubicBezTo>
                    <a:pt x="1310" y="2382"/>
                    <a:pt x="513" y="2031"/>
                    <a:pt x="115" y="2674"/>
                  </a:cubicBezTo>
                  <a:cubicBezTo>
                    <a:pt x="-549" y="3845"/>
                    <a:pt x="1885" y="4548"/>
                    <a:pt x="1930" y="4548"/>
                  </a:cubicBezTo>
                  <a:cubicBezTo>
                    <a:pt x="3877" y="6245"/>
                    <a:pt x="2771" y="7826"/>
                    <a:pt x="5161" y="8821"/>
                  </a:cubicBezTo>
                  <a:cubicBezTo>
                    <a:pt x="5515" y="8528"/>
                    <a:pt x="6223" y="7884"/>
                    <a:pt x="6223" y="7884"/>
                  </a:cubicBezTo>
                  <a:cubicBezTo>
                    <a:pt x="6666" y="9640"/>
                    <a:pt x="6400" y="8821"/>
                    <a:pt x="6931" y="10284"/>
                  </a:cubicBezTo>
                  <a:lnTo>
                    <a:pt x="4408" y="9289"/>
                  </a:lnTo>
                  <a:close/>
                </a:path>
              </a:pathLst>
            </a:custGeom>
            <a:solidFill>
              <a:srgbClr val="808080">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81" name="Shape 881"/>
            <p:cNvSpPr/>
            <p:nvPr/>
          </p:nvSpPr>
          <p:spPr>
            <a:xfrm>
              <a:off x="5880100" y="3948112"/>
              <a:ext cx="1235075"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Srivijaya</a:t>
              </a:r>
            </a:p>
          </p:txBody>
        </p:sp>
        <p:sp>
          <p:nvSpPr>
            <p:cNvPr id="882" name="Shape 882"/>
            <p:cNvSpPr/>
            <p:nvPr/>
          </p:nvSpPr>
          <p:spPr>
            <a:xfrm>
              <a:off x="6408737" y="1962150"/>
              <a:ext cx="336177" cy="303213"/>
            </a:xfrm>
            <a:custGeom>
              <a:avLst/>
              <a:gdLst/>
              <a:ahLst/>
              <a:cxnLst>
                <a:cxn ang="0">
                  <a:pos x="wd2" y="hd2"/>
                </a:cxn>
                <a:cxn ang="5400000">
                  <a:pos x="wd2" y="hd2"/>
                </a:cxn>
                <a:cxn ang="10800000">
                  <a:pos x="wd2" y="hd2"/>
                </a:cxn>
                <a:cxn ang="16200000">
                  <a:pos x="wd2" y="hd2"/>
                </a:cxn>
              </a:cxnLst>
              <a:rect l="0" t="0" r="r" b="b"/>
              <a:pathLst>
                <a:path w="20420" h="21600" fill="norm" stroke="1" extrusionOk="0">
                  <a:moveTo>
                    <a:pt x="0" y="10292"/>
                  </a:moveTo>
                  <a:cubicBezTo>
                    <a:pt x="1559" y="4701"/>
                    <a:pt x="7014" y="1779"/>
                    <a:pt x="11691" y="0"/>
                  </a:cubicBezTo>
                  <a:cubicBezTo>
                    <a:pt x="13249" y="381"/>
                    <a:pt x="15031" y="0"/>
                    <a:pt x="16256" y="1016"/>
                  </a:cubicBezTo>
                  <a:cubicBezTo>
                    <a:pt x="17926" y="2541"/>
                    <a:pt x="19819" y="7115"/>
                    <a:pt x="19819" y="7115"/>
                  </a:cubicBezTo>
                  <a:cubicBezTo>
                    <a:pt x="21600" y="13468"/>
                    <a:pt x="19039" y="9021"/>
                    <a:pt x="17146" y="15374"/>
                  </a:cubicBezTo>
                  <a:cubicBezTo>
                    <a:pt x="17480" y="16391"/>
                    <a:pt x="18705" y="17788"/>
                    <a:pt x="18037" y="18551"/>
                  </a:cubicBezTo>
                  <a:cubicBezTo>
                    <a:pt x="16701" y="20075"/>
                    <a:pt x="14363" y="19948"/>
                    <a:pt x="12581" y="20584"/>
                  </a:cubicBezTo>
                  <a:cubicBezTo>
                    <a:pt x="11691" y="20965"/>
                    <a:pt x="9909" y="21600"/>
                    <a:pt x="9909" y="21600"/>
                  </a:cubicBezTo>
                  <a:cubicBezTo>
                    <a:pt x="11134" y="17407"/>
                    <a:pt x="11023" y="15755"/>
                    <a:pt x="7237" y="14358"/>
                  </a:cubicBezTo>
                  <a:cubicBezTo>
                    <a:pt x="2338" y="16136"/>
                    <a:pt x="2561" y="20202"/>
                    <a:pt x="891" y="14358"/>
                  </a:cubicBezTo>
                  <a:cubicBezTo>
                    <a:pt x="3229" y="10419"/>
                    <a:pt x="3674" y="11689"/>
                    <a:pt x="0" y="10292"/>
                  </a:cubicBezTo>
                  <a:close/>
                </a:path>
              </a:pathLst>
            </a:custGeom>
            <a:solidFill>
              <a:srgbClr val="FF0066">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83" name="Shape 883"/>
            <p:cNvSpPr/>
            <p:nvPr/>
          </p:nvSpPr>
          <p:spPr>
            <a:xfrm>
              <a:off x="6584950" y="1798637"/>
              <a:ext cx="612463"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200">
                  <a:latin typeface="+mn-lt"/>
                  <a:ea typeface="+mn-ea"/>
                  <a:cs typeface="+mn-cs"/>
                  <a:sym typeface="Arial"/>
                </a:defRPr>
              </a:lvl1pPr>
            </a:lstStyle>
            <a:p>
              <a:pPr/>
              <a:r>
                <a:t>Parhae</a:t>
              </a:r>
            </a:p>
          </p:txBody>
        </p:sp>
        <p:sp>
          <p:nvSpPr>
            <p:cNvPr id="884" name="Shape 884"/>
            <p:cNvSpPr/>
            <p:nvPr/>
          </p:nvSpPr>
          <p:spPr>
            <a:xfrm>
              <a:off x="6600920" y="2238374"/>
              <a:ext cx="193580" cy="276506"/>
            </a:xfrm>
            <a:custGeom>
              <a:avLst/>
              <a:gdLst/>
              <a:ahLst/>
              <a:cxnLst>
                <a:cxn ang="0">
                  <a:pos x="wd2" y="hd2"/>
                </a:cxn>
                <a:cxn ang="5400000">
                  <a:pos x="wd2" y="hd2"/>
                </a:cxn>
                <a:cxn ang="10800000">
                  <a:pos x="wd2" y="hd2"/>
                </a:cxn>
                <a:cxn ang="16200000">
                  <a:pos x="wd2" y="hd2"/>
                </a:cxn>
              </a:cxnLst>
              <a:rect l="0" t="0" r="r" b="b"/>
              <a:pathLst>
                <a:path w="21414" h="21136" fill="norm" stroke="1" extrusionOk="0">
                  <a:moveTo>
                    <a:pt x="16" y="0"/>
                  </a:moveTo>
                  <a:cubicBezTo>
                    <a:pt x="621" y="2187"/>
                    <a:pt x="1631" y="4375"/>
                    <a:pt x="1631" y="6562"/>
                  </a:cubicBezTo>
                  <a:cubicBezTo>
                    <a:pt x="1631" y="7792"/>
                    <a:pt x="-186" y="8749"/>
                    <a:pt x="16" y="9980"/>
                  </a:cubicBezTo>
                  <a:cubicBezTo>
                    <a:pt x="420" y="11757"/>
                    <a:pt x="4861" y="14218"/>
                    <a:pt x="6678" y="15448"/>
                  </a:cubicBezTo>
                  <a:cubicBezTo>
                    <a:pt x="7283" y="17362"/>
                    <a:pt x="6072" y="19959"/>
                    <a:pt x="8293" y="21053"/>
                  </a:cubicBezTo>
                  <a:cubicBezTo>
                    <a:pt x="9504" y="21600"/>
                    <a:pt x="19395" y="19276"/>
                    <a:pt x="21414" y="18866"/>
                  </a:cubicBezTo>
                  <a:cubicBezTo>
                    <a:pt x="16569" y="9570"/>
                    <a:pt x="21414" y="21190"/>
                    <a:pt x="21414" y="12167"/>
                  </a:cubicBezTo>
                  <a:cubicBezTo>
                    <a:pt x="21414" y="8066"/>
                    <a:pt x="15964" y="6425"/>
                    <a:pt x="11522" y="5468"/>
                  </a:cubicBezTo>
                  <a:cubicBezTo>
                    <a:pt x="9706" y="684"/>
                    <a:pt x="7687" y="1094"/>
                    <a:pt x="11522" y="1094"/>
                  </a:cubicBezTo>
                </a:path>
              </a:pathLst>
            </a:custGeom>
            <a:solidFill>
              <a:srgbClr val="009900"/>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85" name="Shape 885"/>
            <p:cNvSpPr/>
            <p:nvPr/>
          </p:nvSpPr>
          <p:spPr>
            <a:xfrm>
              <a:off x="6584950" y="2230437"/>
              <a:ext cx="708025"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Silla</a:t>
              </a:r>
            </a:p>
          </p:txBody>
        </p:sp>
        <p:sp>
          <p:nvSpPr>
            <p:cNvPr id="886" name="Shape 886"/>
            <p:cNvSpPr/>
            <p:nvPr/>
          </p:nvSpPr>
          <p:spPr>
            <a:xfrm>
              <a:off x="6839964" y="2277486"/>
              <a:ext cx="495683" cy="393601"/>
            </a:xfrm>
            <a:custGeom>
              <a:avLst/>
              <a:gdLst/>
              <a:ahLst/>
              <a:cxnLst>
                <a:cxn ang="0">
                  <a:pos x="wd2" y="hd2"/>
                </a:cxn>
                <a:cxn ang="5400000">
                  <a:pos x="wd2" y="hd2"/>
                </a:cxn>
                <a:cxn ang="10800000">
                  <a:pos x="wd2" y="hd2"/>
                </a:cxn>
                <a:cxn ang="16200000">
                  <a:pos x="wd2" y="hd2"/>
                </a:cxn>
              </a:cxnLst>
              <a:rect l="0" t="0" r="r" b="b"/>
              <a:pathLst>
                <a:path w="20193" h="18404" fill="norm" stroke="1" extrusionOk="0">
                  <a:moveTo>
                    <a:pt x="17625" y="757"/>
                  </a:moveTo>
                  <a:cubicBezTo>
                    <a:pt x="18225" y="505"/>
                    <a:pt x="18900" y="-251"/>
                    <a:pt x="19500" y="85"/>
                  </a:cubicBezTo>
                  <a:cubicBezTo>
                    <a:pt x="21300" y="1094"/>
                    <a:pt x="19050" y="5128"/>
                    <a:pt x="18825" y="6220"/>
                  </a:cubicBezTo>
                  <a:cubicBezTo>
                    <a:pt x="18525" y="7313"/>
                    <a:pt x="18975" y="8826"/>
                    <a:pt x="18225" y="9666"/>
                  </a:cubicBezTo>
                  <a:cubicBezTo>
                    <a:pt x="17325" y="10675"/>
                    <a:pt x="14625" y="11011"/>
                    <a:pt x="14625" y="11011"/>
                  </a:cubicBezTo>
                  <a:cubicBezTo>
                    <a:pt x="11550" y="14205"/>
                    <a:pt x="8250" y="15045"/>
                    <a:pt x="4275" y="15802"/>
                  </a:cubicBezTo>
                  <a:cubicBezTo>
                    <a:pt x="2025" y="18155"/>
                    <a:pt x="2100" y="19920"/>
                    <a:pt x="0" y="16474"/>
                  </a:cubicBezTo>
                  <a:cubicBezTo>
                    <a:pt x="1125" y="12608"/>
                    <a:pt x="-300" y="15129"/>
                    <a:pt x="2400" y="15129"/>
                  </a:cubicBezTo>
                  <a:cubicBezTo>
                    <a:pt x="3075" y="15129"/>
                    <a:pt x="3675" y="14625"/>
                    <a:pt x="4275" y="14373"/>
                  </a:cubicBezTo>
                  <a:cubicBezTo>
                    <a:pt x="4500" y="13448"/>
                    <a:pt x="4200" y="12272"/>
                    <a:pt x="4875" y="11683"/>
                  </a:cubicBezTo>
                  <a:cubicBezTo>
                    <a:pt x="5400" y="11263"/>
                    <a:pt x="6075" y="12692"/>
                    <a:pt x="6675" y="12356"/>
                  </a:cubicBezTo>
                  <a:cubicBezTo>
                    <a:pt x="7275" y="12020"/>
                    <a:pt x="6825" y="10843"/>
                    <a:pt x="7275" y="10339"/>
                  </a:cubicBezTo>
                  <a:cubicBezTo>
                    <a:pt x="7725" y="9834"/>
                    <a:pt x="8550" y="9918"/>
                    <a:pt x="9150" y="9666"/>
                  </a:cubicBezTo>
                  <a:cubicBezTo>
                    <a:pt x="9375" y="8994"/>
                    <a:pt x="9225" y="7985"/>
                    <a:pt x="9750" y="7565"/>
                  </a:cubicBezTo>
                  <a:cubicBezTo>
                    <a:pt x="10800" y="6725"/>
                    <a:pt x="13350" y="6220"/>
                    <a:pt x="13350" y="6220"/>
                  </a:cubicBezTo>
                  <a:cubicBezTo>
                    <a:pt x="13800" y="5800"/>
                    <a:pt x="14325" y="5464"/>
                    <a:pt x="14625" y="4876"/>
                  </a:cubicBezTo>
                  <a:cubicBezTo>
                    <a:pt x="15000" y="4287"/>
                    <a:pt x="14775" y="3279"/>
                    <a:pt x="15225" y="2774"/>
                  </a:cubicBezTo>
                  <a:cubicBezTo>
                    <a:pt x="19050" y="-1680"/>
                    <a:pt x="15600" y="5296"/>
                    <a:pt x="17625" y="757"/>
                  </a:cubicBezTo>
                  <a:close/>
                </a:path>
              </a:pathLst>
            </a:custGeom>
            <a:solidFill>
              <a:srgbClr val="CC00CC">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87" name="Shape 887"/>
            <p:cNvSpPr/>
            <p:nvPr/>
          </p:nvSpPr>
          <p:spPr>
            <a:xfrm>
              <a:off x="647700" y="2114550"/>
              <a:ext cx="440997" cy="318327"/>
            </a:xfrm>
            <a:custGeom>
              <a:avLst/>
              <a:gdLst/>
              <a:ahLst/>
              <a:cxnLst>
                <a:cxn ang="0">
                  <a:pos x="wd2" y="hd2"/>
                </a:cxn>
                <a:cxn ang="5400000">
                  <a:pos x="wd2" y="hd2"/>
                </a:cxn>
                <a:cxn ang="10800000">
                  <a:pos x="wd2" y="hd2"/>
                </a:cxn>
                <a:cxn ang="16200000">
                  <a:pos x="wd2" y="hd2"/>
                </a:cxn>
              </a:cxnLst>
              <a:rect l="0" t="0" r="r" b="b"/>
              <a:pathLst>
                <a:path w="20068" h="20625" fill="norm" stroke="1" extrusionOk="0">
                  <a:moveTo>
                    <a:pt x="13144" y="0"/>
                  </a:moveTo>
                  <a:cubicBezTo>
                    <a:pt x="13395" y="955"/>
                    <a:pt x="14149" y="1909"/>
                    <a:pt x="13814" y="2745"/>
                  </a:cubicBezTo>
                  <a:cubicBezTo>
                    <a:pt x="13479" y="3580"/>
                    <a:pt x="12558" y="3461"/>
                    <a:pt x="11888" y="3580"/>
                  </a:cubicBezTo>
                  <a:cubicBezTo>
                    <a:pt x="10298" y="3938"/>
                    <a:pt x="3516" y="5131"/>
                    <a:pt x="1926" y="5370"/>
                  </a:cubicBezTo>
                  <a:cubicBezTo>
                    <a:pt x="1674" y="6564"/>
                    <a:pt x="1591" y="7876"/>
                    <a:pt x="1256" y="8950"/>
                  </a:cubicBezTo>
                  <a:cubicBezTo>
                    <a:pt x="921" y="9905"/>
                    <a:pt x="0" y="10621"/>
                    <a:pt x="0" y="11695"/>
                  </a:cubicBezTo>
                  <a:cubicBezTo>
                    <a:pt x="0" y="12888"/>
                    <a:pt x="2930" y="16707"/>
                    <a:pt x="3181" y="17065"/>
                  </a:cubicBezTo>
                  <a:cubicBezTo>
                    <a:pt x="2512" y="17304"/>
                    <a:pt x="1256" y="16946"/>
                    <a:pt x="1256" y="17901"/>
                  </a:cubicBezTo>
                  <a:cubicBezTo>
                    <a:pt x="1256" y="18975"/>
                    <a:pt x="2428" y="19571"/>
                    <a:pt x="3181" y="19691"/>
                  </a:cubicBezTo>
                  <a:cubicBezTo>
                    <a:pt x="4019" y="19810"/>
                    <a:pt x="4856" y="19094"/>
                    <a:pt x="5693" y="18736"/>
                  </a:cubicBezTo>
                  <a:cubicBezTo>
                    <a:pt x="8623" y="21600"/>
                    <a:pt x="6781" y="20884"/>
                    <a:pt x="11302" y="18736"/>
                  </a:cubicBezTo>
                  <a:cubicBezTo>
                    <a:pt x="11888" y="18497"/>
                    <a:pt x="13144" y="17901"/>
                    <a:pt x="13144" y="17901"/>
                  </a:cubicBezTo>
                  <a:cubicBezTo>
                    <a:pt x="13814" y="18139"/>
                    <a:pt x="14400" y="18975"/>
                    <a:pt x="15070" y="18736"/>
                  </a:cubicBezTo>
                  <a:cubicBezTo>
                    <a:pt x="16493" y="18139"/>
                    <a:pt x="18837" y="15275"/>
                    <a:pt x="18837" y="15275"/>
                  </a:cubicBezTo>
                  <a:cubicBezTo>
                    <a:pt x="19758" y="10979"/>
                    <a:pt x="21600" y="8115"/>
                    <a:pt x="17581" y="6325"/>
                  </a:cubicBezTo>
                  <a:cubicBezTo>
                    <a:pt x="16577" y="4057"/>
                    <a:pt x="16493" y="2745"/>
                    <a:pt x="14400" y="2745"/>
                  </a:cubicBezTo>
                  <a:cubicBezTo>
                    <a:pt x="13730" y="2745"/>
                    <a:pt x="12893" y="4296"/>
                    <a:pt x="12558" y="3580"/>
                  </a:cubicBezTo>
                  <a:cubicBezTo>
                    <a:pt x="12056" y="2506"/>
                    <a:pt x="12977" y="1193"/>
                    <a:pt x="13144" y="0"/>
                  </a:cubicBezTo>
                  <a:close/>
                </a:path>
              </a:pathLst>
            </a:custGeom>
            <a:solidFill>
              <a:srgbClr val="FF9933"/>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88" name="Shape 888"/>
            <p:cNvSpPr/>
            <p:nvPr/>
          </p:nvSpPr>
          <p:spPr>
            <a:xfrm>
              <a:off x="5873750" y="3957637"/>
              <a:ext cx="109538" cy="118228"/>
            </a:xfrm>
            <a:custGeom>
              <a:avLst/>
              <a:gdLst/>
              <a:ahLst/>
              <a:cxnLst>
                <a:cxn ang="0">
                  <a:pos x="wd2" y="hd2"/>
                </a:cxn>
                <a:cxn ang="5400000">
                  <a:pos x="wd2" y="hd2"/>
                </a:cxn>
                <a:cxn ang="10800000">
                  <a:pos x="wd2" y="hd2"/>
                </a:cxn>
                <a:cxn ang="16200000">
                  <a:pos x="wd2" y="hd2"/>
                </a:cxn>
              </a:cxnLst>
              <a:rect l="0" t="0" r="r" b="b"/>
              <a:pathLst>
                <a:path w="21600" h="19150" fill="norm" stroke="1" extrusionOk="0">
                  <a:moveTo>
                    <a:pt x="5400" y="0"/>
                  </a:moveTo>
                  <a:cubicBezTo>
                    <a:pt x="9720" y="11540"/>
                    <a:pt x="12600" y="4734"/>
                    <a:pt x="21600" y="15386"/>
                  </a:cubicBezTo>
                  <a:cubicBezTo>
                    <a:pt x="10080" y="21600"/>
                    <a:pt x="7560" y="20121"/>
                    <a:pt x="0" y="10948"/>
                  </a:cubicBezTo>
                  <a:cubicBezTo>
                    <a:pt x="10080" y="5326"/>
                    <a:pt x="9000" y="8877"/>
                    <a:pt x="5400" y="0"/>
                  </a:cubicBezTo>
                  <a:close/>
                </a:path>
              </a:pathLst>
            </a:custGeom>
            <a:solidFill>
              <a:srgbClr val="292929">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889" name="Shape 889"/>
            <p:cNvSpPr/>
            <p:nvPr/>
          </p:nvSpPr>
          <p:spPr>
            <a:xfrm>
              <a:off x="112712" y="1851025"/>
              <a:ext cx="1411288" cy="442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Cordoba Caliphate</a:t>
              </a:r>
            </a:p>
          </p:txBody>
        </p:sp>
        <p:sp>
          <p:nvSpPr>
            <p:cNvPr id="890" name="Shape 890"/>
            <p:cNvSpPr/>
            <p:nvPr/>
          </p:nvSpPr>
          <p:spPr>
            <a:xfrm>
              <a:off x="6950075" y="2378075"/>
              <a:ext cx="1004888"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atin typeface="+mn-lt"/>
                  <a:ea typeface="+mn-ea"/>
                  <a:cs typeface="+mn-cs"/>
                  <a:sym typeface="Arial"/>
                </a:defRPr>
              </a:lvl1pPr>
            </a:lstStyle>
            <a:p>
              <a:pPr/>
              <a:r>
                <a:t>Heian Japan</a:t>
              </a:r>
            </a:p>
          </p:txBody>
        </p:sp>
      </p:grpSp>
      <p:sp>
        <p:nvSpPr>
          <p:cNvPr id="892" name="Shape 892"/>
          <p:cNvSpPr/>
          <p:nvPr/>
        </p:nvSpPr>
        <p:spPr>
          <a:xfrm>
            <a:off x="457200" y="4864100"/>
            <a:ext cx="8229600"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CD7C11"/>
                </a:solidFill>
                <a:effectLst>
                  <a:outerShdw sx="100000" sy="100000" kx="0" ky="0" algn="b" rotWithShape="0" blurRad="12700" dist="25400" dir="2700000">
                    <a:srgbClr val="DDDDDD"/>
                  </a:outerShdw>
                </a:effectLst>
              </a:defRPr>
            </a:lvl1pPr>
          </a:lstStyle>
          <a:p>
            <a:pPr/>
            <a:r>
              <a:t>States and Empires in 800 CE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892"/>
                                        </p:tgtEl>
                                        <p:attrNameLst>
                                          <p:attrName>style.visibility</p:attrName>
                                        </p:attrNameLst>
                                      </p:cBhvr>
                                      <p:to>
                                        <p:strVal val="visible"/>
                                      </p:to>
                                    </p:set>
                                    <p:animEffect filter="dissolve" transition="in">
                                      <p:cBhvr>
                                        <p:cTn id="7" dur="1000"/>
                                        <p:tgtEl>
                                          <p:spTgt spid="8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2"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4" name="Shape 894"/>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95" name="image.png"/>
          <p:cNvPicPr>
            <a:picLocks noChangeAspect="1"/>
          </p:cNvPicPr>
          <p:nvPr/>
        </p:nvPicPr>
        <p:blipFill>
          <a:blip r:embed="rId2">
            <a:extLst/>
          </a:blip>
          <a:srcRect l="0" t="0" r="1100" b="5668"/>
          <a:stretch>
            <a:fillRect/>
          </a:stretch>
        </p:blipFill>
        <p:spPr>
          <a:xfrm>
            <a:off x="463550" y="447674"/>
            <a:ext cx="8223250" cy="5267327"/>
          </a:xfrm>
          <a:prstGeom prst="rect">
            <a:avLst/>
          </a:prstGeom>
          <a:ln w="12700">
            <a:miter lim="400000"/>
          </a:ln>
        </p:spPr>
      </p:pic>
      <p:sp>
        <p:nvSpPr>
          <p:cNvPr id="896" name="Shape 896"/>
          <p:cNvSpPr/>
          <p:nvPr/>
        </p:nvSpPr>
        <p:spPr>
          <a:xfrm>
            <a:off x="717393" y="3190597"/>
            <a:ext cx="821048" cy="398828"/>
          </a:xfrm>
          <a:custGeom>
            <a:avLst/>
            <a:gdLst/>
            <a:ahLst/>
            <a:cxnLst>
              <a:cxn ang="0">
                <a:pos x="wd2" y="hd2"/>
              </a:cxn>
              <a:cxn ang="5400000">
                <a:pos x="wd2" y="hd2"/>
              </a:cxn>
              <a:cxn ang="10800000">
                <a:pos x="wd2" y="hd2"/>
              </a:cxn>
              <a:cxn ang="16200000">
                <a:pos x="wd2" y="hd2"/>
              </a:cxn>
            </a:cxnLst>
            <a:rect l="0" t="0" r="r" b="b"/>
            <a:pathLst>
              <a:path w="20460" h="19805" fill="norm" stroke="1" extrusionOk="0">
                <a:moveTo>
                  <a:pt x="1435" y="1637"/>
                </a:moveTo>
                <a:cubicBezTo>
                  <a:pt x="6631" y="-1721"/>
                  <a:pt x="12370" y="1027"/>
                  <a:pt x="17722" y="1637"/>
                </a:cubicBezTo>
                <a:cubicBezTo>
                  <a:pt x="19234" y="2630"/>
                  <a:pt x="19157" y="3698"/>
                  <a:pt x="20204" y="5835"/>
                </a:cubicBezTo>
                <a:cubicBezTo>
                  <a:pt x="21406" y="12170"/>
                  <a:pt x="18110" y="11789"/>
                  <a:pt x="15977" y="12781"/>
                </a:cubicBezTo>
                <a:cubicBezTo>
                  <a:pt x="14116" y="13697"/>
                  <a:pt x="12099" y="15147"/>
                  <a:pt x="10276" y="16292"/>
                </a:cubicBezTo>
                <a:cubicBezTo>
                  <a:pt x="9927" y="16750"/>
                  <a:pt x="9617" y="17360"/>
                  <a:pt x="9229" y="17666"/>
                </a:cubicBezTo>
                <a:cubicBezTo>
                  <a:pt x="8531" y="18276"/>
                  <a:pt x="7096" y="19039"/>
                  <a:pt x="7096" y="19039"/>
                </a:cubicBezTo>
                <a:cubicBezTo>
                  <a:pt x="5080" y="17742"/>
                  <a:pt x="5933" y="17971"/>
                  <a:pt x="2482" y="19039"/>
                </a:cubicBezTo>
                <a:cubicBezTo>
                  <a:pt x="-194" y="19879"/>
                  <a:pt x="1551" y="19803"/>
                  <a:pt x="1784" y="19803"/>
                </a:cubicBezTo>
                <a:cubicBezTo>
                  <a:pt x="1047" y="17818"/>
                  <a:pt x="388" y="17284"/>
                  <a:pt x="0" y="14918"/>
                </a:cubicBezTo>
                <a:cubicBezTo>
                  <a:pt x="116" y="14231"/>
                  <a:pt x="233" y="13468"/>
                  <a:pt x="349" y="12781"/>
                </a:cubicBezTo>
                <a:cubicBezTo>
                  <a:pt x="504" y="11865"/>
                  <a:pt x="582" y="10949"/>
                  <a:pt x="737" y="10033"/>
                </a:cubicBezTo>
                <a:cubicBezTo>
                  <a:pt x="969" y="8659"/>
                  <a:pt x="1435" y="5835"/>
                  <a:pt x="1435" y="5835"/>
                </a:cubicBezTo>
                <a:cubicBezTo>
                  <a:pt x="1318" y="5148"/>
                  <a:pt x="1086" y="4461"/>
                  <a:pt x="1086" y="3698"/>
                </a:cubicBezTo>
                <a:cubicBezTo>
                  <a:pt x="1086" y="3011"/>
                  <a:pt x="1435" y="1637"/>
                  <a:pt x="1435" y="1637"/>
                </a:cubicBezTo>
                <a:close/>
              </a:path>
            </a:pathLst>
          </a:custGeom>
          <a:solidFill>
            <a:srgbClr val="FF3300">
              <a:alpha val="50000"/>
            </a:srgbClr>
          </a:solidFill>
          <a:ln w="12700">
            <a:miter lim="400000"/>
          </a:ln>
        </p:spPr>
        <p:txBody>
          <a:bodyPr lIns="45719" rIns="45719"/>
          <a:lstStyle/>
          <a:p>
            <a:pPr>
              <a:defRPr>
                <a:latin typeface="+mn-lt"/>
                <a:ea typeface="+mn-ea"/>
                <a:cs typeface="+mn-cs"/>
                <a:sym typeface="Arial"/>
              </a:defRPr>
            </a:pPr>
          </a:p>
        </p:txBody>
      </p:sp>
      <p:sp>
        <p:nvSpPr>
          <p:cNvPr id="897" name="Shape 897"/>
          <p:cNvSpPr/>
          <p:nvPr/>
        </p:nvSpPr>
        <p:spPr>
          <a:xfrm>
            <a:off x="1613054" y="3644900"/>
            <a:ext cx="114212" cy="187576"/>
          </a:xfrm>
          <a:custGeom>
            <a:avLst/>
            <a:gdLst/>
            <a:ahLst/>
            <a:cxnLst>
              <a:cxn ang="0">
                <a:pos x="wd2" y="hd2"/>
              </a:cxn>
              <a:cxn ang="5400000">
                <a:pos x="wd2" y="hd2"/>
              </a:cxn>
              <a:cxn ang="10800000">
                <a:pos x="wd2" y="hd2"/>
              </a:cxn>
              <a:cxn ang="16200000">
                <a:pos x="wd2" y="hd2"/>
              </a:cxn>
            </a:cxnLst>
            <a:rect l="0" t="0" r="r" b="b"/>
            <a:pathLst>
              <a:path w="17077" h="21268" fill="norm" stroke="1" extrusionOk="0">
                <a:moveTo>
                  <a:pt x="11004" y="21243"/>
                </a:moveTo>
                <a:cubicBezTo>
                  <a:pt x="19222" y="11782"/>
                  <a:pt x="20865" y="4106"/>
                  <a:pt x="4665" y="0"/>
                </a:cubicBezTo>
                <a:cubicBezTo>
                  <a:pt x="3961" y="4820"/>
                  <a:pt x="3491" y="9818"/>
                  <a:pt x="2317" y="14638"/>
                </a:cubicBezTo>
                <a:cubicBezTo>
                  <a:pt x="1848" y="16423"/>
                  <a:pt x="-735" y="18030"/>
                  <a:pt x="204" y="19636"/>
                </a:cubicBezTo>
                <a:cubicBezTo>
                  <a:pt x="1613" y="21600"/>
                  <a:pt x="8422" y="21243"/>
                  <a:pt x="11004" y="21243"/>
                </a:cubicBezTo>
                <a:close/>
              </a:path>
            </a:pathLst>
          </a:custGeom>
          <a:solidFill>
            <a:schemeClr val="accent1"/>
          </a:solidFill>
          <a:ln w="12700">
            <a:miter lim="400000"/>
          </a:ln>
        </p:spPr>
        <p:txBody>
          <a:bodyPr lIns="45719" rIns="45719"/>
          <a:lstStyle/>
          <a:p>
            <a:pPr>
              <a:defRPr>
                <a:latin typeface="+mn-lt"/>
                <a:ea typeface="+mn-ea"/>
                <a:cs typeface="+mn-cs"/>
                <a:sym typeface="Arial"/>
              </a:defRPr>
            </a:pPr>
          </a:p>
        </p:txBody>
      </p:sp>
      <p:sp>
        <p:nvSpPr>
          <p:cNvPr id="898" name="Shape 898"/>
          <p:cNvSpPr/>
          <p:nvPr/>
        </p:nvSpPr>
        <p:spPr>
          <a:xfrm>
            <a:off x="1470579" y="3562349"/>
            <a:ext cx="194000" cy="255219"/>
          </a:xfrm>
          <a:custGeom>
            <a:avLst/>
            <a:gdLst/>
            <a:ahLst/>
            <a:cxnLst>
              <a:cxn ang="0">
                <a:pos x="wd2" y="hd2"/>
              </a:cxn>
              <a:cxn ang="5400000">
                <a:pos x="wd2" y="hd2"/>
              </a:cxn>
              <a:cxn ang="10800000">
                <a:pos x="wd2" y="hd2"/>
              </a:cxn>
              <a:cxn ang="16200000">
                <a:pos x="wd2" y="hd2"/>
              </a:cxn>
            </a:cxnLst>
            <a:rect l="0" t="0" r="r" b="b"/>
            <a:pathLst>
              <a:path w="19267" h="20919" fill="norm" stroke="1" extrusionOk="0">
                <a:moveTo>
                  <a:pt x="15778" y="17305"/>
                </a:moveTo>
                <a:cubicBezTo>
                  <a:pt x="14224" y="4168"/>
                  <a:pt x="16710" y="3537"/>
                  <a:pt x="3035" y="0"/>
                </a:cubicBezTo>
                <a:cubicBezTo>
                  <a:pt x="-1316" y="3789"/>
                  <a:pt x="-694" y="13263"/>
                  <a:pt x="3035" y="16168"/>
                </a:cubicBezTo>
                <a:cubicBezTo>
                  <a:pt x="4123" y="17053"/>
                  <a:pt x="5988" y="16926"/>
                  <a:pt x="7386" y="17305"/>
                </a:cubicBezTo>
                <a:cubicBezTo>
                  <a:pt x="8319" y="18442"/>
                  <a:pt x="8474" y="20589"/>
                  <a:pt x="10183" y="20842"/>
                </a:cubicBezTo>
                <a:cubicBezTo>
                  <a:pt x="14224" y="21600"/>
                  <a:pt x="15156" y="16547"/>
                  <a:pt x="15778" y="15032"/>
                </a:cubicBezTo>
                <a:cubicBezTo>
                  <a:pt x="14379" y="6568"/>
                  <a:pt x="17798" y="6947"/>
                  <a:pt x="12980" y="6947"/>
                </a:cubicBezTo>
                <a:cubicBezTo>
                  <a:pt x="15001" y="6568"/>
                  <a:pt x="17642" y="4674"/>
                  <a:pt x="19041" y="5811"/>
                </a:cubicBezTo>
                <a:cubicBezTo>
                  <a:pt x="20284" y="6821"/>
                  <a:pt x="16088" y="8463"/>
                  <a:pt x="14379" y="8084"/>
                </a:cubicBezTo>
                <a:cubicBezTo>
                  <a:pt x="12980" y="7832"/>
                  <a:pt x="13757" y="5684"/>
                  <a:pt x="12980" y="4674"/>
                </a:cubicBezTo>
                <a:cubicBezTo>
                  <a:pt x="12670" y="4421"/>
                  <a:pt x="12048" y="4674"/>
                  <a:pt x="11582" y="4674"/>
                </a:cubicBezTo>
              </a:path>
            </a:pathLst>
          </a:custGeom>
          <a:solidFill>
            <a:srgbClr val="CC0066"/>
          </a:solidFill>
          <a:ln w="12700">
            <a:miter lim="400000"/>
          </a:ln>
        </p:spPr>
        <p:txBody>
          <a:bodyPr lIns="45719" rIns="45719"/>
          <a:lstStyle/>
          <a:p>
            <a:pPr>
              <a:defRPr>
                <a:latin typeface="+mn-lt"/>
                <a:ea typeface="+mn-ea"/>
                <a:cs typeface="+mn-cs"/>
                <a:sym typeface="Arial"/>
              </a:defRPr>
            </a:pPr>
          </a:p>
        </p:txBody>
      </p:sp>
      <p:sp>
        <p:nvSpPr>
          <p:cNvPr id="899" name="Shape 899"/>
          <p:cNvSpPr/>
          <p:nvPr/>
        </p:nvSpPr>
        <p:spPr>
          <a:xfrm>
            <a:off x="2457391" y="4703375"/>
            <a:ext cx="155762" cy="155963"/>
          </a:xfrm>
          <a:custGeom>
            <a:avLst/>
            <a:gdLst/>
            <a:ahLst/>
            <a:cxnLst>
              <a:cxn ang="0">
                <a:pos x="wd2" y="hd2"/>
              </a:cxn>
              <a:cxn ang="5400000">
                <a:pos x="wd2" y="hd2"/>
              </a:cxn>
              <a:cxn ang="10800000">
                <a:pos x="wd2" y="hd2"/>
              </a:cxn>
              <a:cxn ang="16200000">
                <a:pos x="wd2" y="hd2"/>
              </a:cxn>
            </a:cxnLst>
            <a:rect l="0" t="0" r="r" b="b"/>
            <a:pathLst>
              <a:path w="19807" h="18947" fill="norm" stroke="1" extrusionOk="0">
                <a:moveTo>
                  <a:pt x="12683" y="5236"/>
                </a:moveTo>
                <a:cubicBezTo>
                  <a:pt x="5945" y="-775"/>
                  <a:pt x="5549" y="-2653"/>
                  <a:pt x="0" y="5236"/>
                </a:cubicBezTo>
                <a:cubicBezTo>
                  <a:pt x="595" y="8429"/>
                  <a:pt x="-396" y="18947"/>
                  <a:pt x="7134" y="18947"/>
                </a:cubicBezTo>
                <a:cubicBezTo>
                  <a:pt x="10899" y="18947"/>
                  <a:pt x="18033" y="15566"/>
                  <a:pt x="18033" y="15566"/>
                </a:cubicBezTo>
                <a:cubicBezTo>
                  <a:pt x="20808" y="7865"/>
                  <a:pt x="21204" y="6175"/>
                  <a:pt x="12683" y="3545"/>
                </a:cubicBezTo>
                <a:cubicBezTo>
                  <a:pt x="7332" y="-1338"/>
                  <a:pt x="7927" y="-1150"/>
                  <a:pt x="12683" y="5236"/>
                </a:cubicBezTo>
                <a:close/>
              </a:path>
            </a:pathLst>
          </a:custGeom>
          <a:solidFill>
            <a:srgbClr val="FF3300"/>
          </a:solidFill>
          <a:ln w="12700">
            <a:miter lim="400000"/>
          </a:ln>
        </p:spPr>
        <p:txBody>
          <a:bodyPr lIns="45719" rIns="45719"/>
          <a:lstStyle/>
          <a:p>
            <a:pPr>
              <a:defRPr>
                <a:latin typeface="+mn-lt"/>
                <a:ea typeface="+mn-ea"/>
                <a:cs typeface="+mn-cs"/>
                <a:sym typeface="Arial"/>
              </a:defRPr>
            </a:pPr>
          </a:p>
        </p:txBody>
      </p:sp>
      <p:sp>
        <p:nvSpPr>
          <p:cNvPr id="900" name="Shape 900"/>
          <p:cNvSpPr/>
          <p:nvPr/>
        </p:nvSpPr>
        <p:spPr>
          <a:xfrm>
            <a:off x="2778326" y="3350624"/>
            <a:ext cx="334762" cy="380001"/>
          </a:xfrm>
          <a:custGeom>
            <a:avLst/>
            <a:gdLst/>
            <a:ahLst/>
            <a:cxnLst>
              <a:cxn ang="0">
                <a:pos x="wd2" y="hd2"/>
              </a:cxn>
              <a:cxn ang="5400000">
                <a:pos x="wd2" y="hd2"/>
              </a:cxn>
              <a:cxn ang="10800000">
                <a:pos x="wd2" y="hd2"/>
              </a:cxn>
              <a:cxn ang="16200000">
                <a:pos x="wd2" y="hd2"/>
              </a:cxn>
            </a:cxnLst>
            <a:rect l="0" t="0" r="r" b="b"/>
            <a:pathLst>
              <a:path w="19382" h="20599" fill="norm" stroke="1" extrusionOk="0">
                <a:moveTo>
                  <a:pt x="7814" y="0"/>
                </a:moveTo>
                <a:cubicBezTo>
                  <a:pt x="5826" y="5754"/>
                  <a:pt x="8718" y="-1001"/>
                  <a:pt x="4560" y="3836"/>
                </a:cubicBezTo>
                <a:cubicBezTo>
                  <a:pt x="4018" y="4420"/>
                  <a:pt x="4199" y="5421"/>
                  <a:pt x="3747" y="6088"/>
                </a:cubicBezTo>
                <a:cubicBezTo>
                  <a:pt x="3295" y="6755"/>
                  <a:pt x="2572" y="7172"/>
                  <a:pt x="2030" y="7672"/>
                </a:cubicBezTo>
                <a:cubicBezTo>
                  <a:pt x="313" y="12426"/>
                  <a:pt x="-2218" y="17013"/>
                  <a:pt x="3747" y="20599"/>
                </a:cubicBezTo>
                <a:cubicBezTo>
                  <a:pt x="7362" y="19765"/>
                  <a:pt x="10887" y="18681"/>
                  <a:pt x="14411" y="17513"/>
                </a:cubicBezTo>
                <a:cubicBezTo>
                  <a:pt x="16942" y="15262"/>
                  <a:pt x="18207" y="15428"/>
                  <a:pt x="19382" y="12176"/>
                </a:cubicBezTo>
                <a:cubicBezTo>
                  <a:pt x="17846" y="7839"/>
                  <a:pt x="16942" y="5337"/>
                  <a:pt x="11971" y="3836"/>
                </a:cubicBezTo>
                <a:cubicBezTo>
                  <a:pt x="9802" y="750"/>
                  <a:pt x="11158" y="2001"/>
                  <a:pt x="7814" y="0"/>
                </a:cubicBezTo>
                <a:close/>
              </a:path>
            </a:pathLst>
          </a:custGeom>
          <a:solidFill>
            <a:srgbClr val="FFCC00">
              <a:alpha val="50000"/>
            </a:srgbClr>
          </a:solidFill>
          <a:ln w="12700">
            <a:miter lim="400000"/>
          </a:ln>
        </p:spPr>
        <p:txBody>
          <a:bodyPr lIns="45719" rIns="45719"/>
          <a:lstStyle/>
          <a:p>
            <a:pPr>
              <a:defRPr>
                <a:latin typeface="+mn-lt"/>
                <a:ea typeface="+mn-ea"/>
                <a:cs typeface="+mn-cs"/>
                <a:sym typeface="Arial"/>
              </a:defRPr>
            </a:pPr>
          </a:p>
        </p:txBody>
      </p:sp>
      <p:sp>
        <p:nvSpPr>
          <p:cNvPr id="901" name="Shape 901"/>
          <p:cNvSpPr/>
          <p:nvPr/>
        </p:nvSpPr>
        <p:spPr>
          <a:xfrm>
            <a:off x="1604813" y="953749"/>
            <a:ext cx="926078" cy="717889"/>
          </a:xfrm>
          <a:custGeom>
            <a:avLst/>
            <a:gdLst/>
            <a:ahLst/>
            <a:cxnLst>
              <a:cxn ang="0">
                <a:pos x="wd2" y="hd2"/>
              </a:cxn>
              <a:cxn ang="5400000">
                <a:pos x="wd2" y="hd2"/>
              </a:cxn>
              <a:cxn ang="10800000">
                <a:pos x="wd2" y="hd2"/>
              </a:cxn>
              <a:cxn ang="16200000">
                <a:pos x="wd2" y="hd2"/>
              </a:cxn>
            </a:cxnLst>
            <a:rect l="0" t="0" r="r" b="b"/>
            <a:pathLst>
              <a:path w="20161" h="20392" fill="norm" stroke="1" extrusionOk="0">
                <a:moveTo>
                  <a:pt x="19783" y="11980"/>
                </a:moveTo>
                <a:cubicBezTo>
                  <a:pt x="19273" y="9964"/>
                  <a:pt x="18764" y="7993"/>
                  <a:pt x="18254" y="5977"/>
                </a:cubicBezTo>
                <a:cubicBezTo>
                  <a:pt x="18153" y="5583"/>
                  <a:pt x="17609" y="5715"/>
                  <a:pt x="17303" y="5583"/>
                </a:cubicBezTo>
                <a:cubicBezTo>
                  <a:pt x="16590" y="2779"/>
                  <a:pt x="17303" y="3436"/>
                  <a:pt x="15741" y="2779"/>
                </a:cubicBezTo>
                <a:cubicBezTo>
                  <a:pt x="15436" y="2910"/>
                  <a:pt x="15062" y="2867"/>
                  <a:pt x="14824" y="3173"/>
                </a:cubicBezTo>
                <a:cubicBezTo>
                  <a:pt x="14586" y="3480"/>
                  <a:pt x="14790" y="4137"/>
                  <a:pt x="14519" y="4356"/>
                </a:cubicBezTo>
                <a:cubicBezTo>
                  <a:pt x="14077" y="4751"/>
                  <a:pt x="13466" y="4663"/>
                  <a:pt x="12956" y="4794"/>
                </a:cubicBezTo>
                <a:cubicBezTo>
                  <a:pt x="11836" y="3261"/>
                  <a:pt x="11190" y="1465"/>
                  <a:pt x="9560" y="764"/>
                </a:cubicBezTo>
                <a:cubicBezTo>
                  <a:pt x="7930" y="-1208"/>
                  <a:pt x="8032" y="1114"/>
                  <a:pt x="7047" y="2385"/>
                </a:cubicBezTo>
                <a:cubicBezTo>
                  <a:pt x="6945" y="2779"/>
                  <a:pt x="6979" y="3261"/>
                  <a:pt x="6741" y="3568"/>
                </a:cubicBezTo>
                <a:cubicBezTo>
                  <a:pt x="6503" y="3874"/>
                  <a:pt x="5994" y="3611"/>
                  <a:pt x="5824" y="3962"/>
                </a:cubicBezTo>
                <a:cubicBezTo>
                  <a:pt x="5451" y="4663"/>
                  <a:pt x="5824" y="6109"/>
                  <a:pt x="5213" y="6372"/>
                </a:cubicBezTo>
                <a:cubicBezTo>
                  <a:pt x="4602" y="6635"/>
                  <a:pt x="3345" y="7160"/>
                  <a:pt x="3345" y="7160"/>
                </a:cubicBezTo>
                <a:cubicBezTo>
                  <a:pt x="2564" y="8168"/>
                  <a:pt x="1919" y="8738"/>
                  <a:pt x="866" y="9176"/>
                </a:cubicBezTo>
                <a:cubicBezTo>
                  <a:pt x="-1172" y="11673"/>
                  <a:pt x="866" y="15222"/>
                  <a:pt x="2088" y="17588"/>
                </a:cubicBezTo>
                <a:cubicBezTo>
                  <a:pt x="3107" y="16755"/>
                  <a:pt x="3719" y="15660"/>
                  <a:pt x="4873" y="15178"/>
                </a:cubicBezTo>
                <a:cubicBezTo>
                  <a:pt x="5179" y="15310"/>
                  <a:pt x="5620" y="15222"/>
                  <a:pt x="5824" y="15573"/>
                </a:cubicBezTo>
                <a:cubicBezTo>
                  <a:pt x="6198" y="16274"/>
                  <a:pt x="6300" y="17150"/>
                  <a:pt x="6436" y="17982"/>
                </a:cubicBezTo>
                <a:cubicBezTo>
                  <a:pt x="6537" y="18639"/>
                  <a:pt x="6436" y="19428"/>
                  <a:pt x="6741" y="19998"/>
                </a:cubicBezTo>
                <a:cubicBezTo>
                  <a:pt x="6911" y="20348"/>
                  <a:pt x="7386" y="20261"/>
                  <a:pt x="7692" y="20392"/>
                </a:cubicBezTo>
                <a:cubicBezTo>
                  <a:pt x="7998" y="20129"/>
                  <a:pt x="8473" y="20041"/>
                  <a:pt x="8609" y="19603"/>
                </a:cubicBezTo>
                <a:cubicBezTo>
                  <a:pt x="8745" y="19209"/>
                  <a:pt x="8168" y="18771"/>
                  <a:pt x="8303" y="18377"/>
                </a:cubicBezTo>
                <a:cubicBezTo>
                  <a:pt x="8541" y="17588"/>
                  <a:pt x="9390" y="17369"/>
                  <a:pt x="9866" y="16799"/>
                </a:cubicBezTo>
                <a:cubicBezTo>
                  <a:pt x="10341" y="14915"/>
                  <a:pt x="10783" y="15441"/>
                  <a:pt x="12039" y="14390"/>
                </a:cubicBezTo>
                <a:cubicBezTo>
                  <a:pt x="12243" y="13995"/>
                  <a:pt x="12753" y="13689"/>
                  <a:pt x="12651" y="13207"/>
                </a:cubicBezTo>
                <a:cubicBezTo>
                  <a:pt x="12583" y="12812"/>
                  <a:pt x="12005" y="12988"/>
                  <a:pt x="11734" y="12768"/>
                </a:cubicBezTo>
                <a:cubicBezTo>
                  <a:pt x="9764" y="11235"/>
                  <a:pt x="12549" y="12593"/>
                  <a:pt x="10171" y="11586"/>
                </a:cubicBezTo>
                <a:cubicBezTo>
                  <a:pt x="10681" y="10928"/>
                  <a:pt x="11326" y="10359"/>
                  <a:pt x="11734" y="9570"/>
                </a:cubicBezTo>
                <a:cubicBezTo>
                  <a:pt x="11937" y="9176"/>
                  <a:pt x="12073" y="8694"/>
                  <a:pt x="12345" y="8387"/>
                </a:cubicBezTo>
                <a:cubicBezTo>
                  <a:pt x="12583" y="8124"/>
                  <a:pt x="12956" y="8124"/>
                  <a:pt x="13262" y="7993"/>
                </a:cubicBezTo>
                <a:cubicBezTo>
                  <a:pt x="13364" y="7598"/>
                  <a:pt x="14077" y="4488"/>
                  <a:pt x="14213" y="4356"/>
                </a:cubicBezTo>
                <a:cubicBezTo>
                  <a:pt x="14790" y="3743"/>
                  <a:pt x="15673" y="3874"/>
                  <a:pt x="16386" y="3568"/>
                </a:cubicBezTo>
                <a:cubicBezTo>
                  <a:pt x="16386" y="3568"/>
                  <a:pt x="17541" y="5671"/>
                  <a:pt x="17303" y="5977"/>
                </a:cubicBezTo>
                <a:cubicBezTo>
                  <a:pt x="16828" y="6547"/>
                  <a:pt x="15436" y="6766"/>
                  <a:pt x="15436" y="6766"/>
                </a:cubicBezTo>
                <a:cubicBezTo>
                  <a:pt x="13805" y="9001"/>
                  <a:pt x="14247" y="9044"/>
                  <a:pt x="14519" y="12768"/>
                </a:cubicBezTo>
                <a:cubicBezTo>
                  <a:pt x="16692" y="12418"/>
                  <a:pt x="17745" y="12462"/>
                  <a:pt x="19783" y="13207"/>
                </a:cubicBezTo>
                <a:cubicBezTo>
                  <a:pt x="20122" y="11848"/>
                  <a:pt x="20428" y="11980"/>
                  <a:pt x="19783" y="11980"/>
                </a:cubicBezTo>
                <a:close/>
              </a:path>
            </a:pathLst>
          </a:custGeom>
          <a:solidFill>
            <a:schemeClr val="accent2">
              <a:alpha val="50000"/>
            </a:schemeClr>
          </a:solidFill>
          <a:ln w="12700">
            <a:miter lim="400000"/>
          </a:ln>
        </p:spPr>
        <p:txBody>
          <a:bodyPr lIns="45719" rIns="45719"/>
          <a:lstStyle/>
          <a:p>
            <a:pPr>
              <a:defRPr>
                <a:latin typeface="+mn-lt"/>
                <a:ea typeface="+mn-ea"/>
                <a:cs typeface="+mn-cs"/>
                <a:sym typeface="Arial"/>
              </a:defRPr>
            </a:pPr>
          </a:p>
        </p:txBody>
      </p:sp>
      <p:sp>
        <p:nvSpPr>
          <p:cNvPr id="902" name="Shape 902"/>
          <p:cNvSpPr/>
          <p:nvPr/>
        </p:nvSpPr>
        <p:spPr>
          <a:xfrm>
            <a:off x="2187413" y="2522609"/>
            <a:ext cx="968139" cy="842892"/>
          </a:xfrm>
          <a:custGeom>
            <a:avLst/>
            <a:gdLst/>
            <a:ahLst/>
            <a:cxnLst>
              <a:cxn ang="0">
                <a:pos x="wd2" y="hd2"/>
              </a:cxn>
              <a:cxn ang="5400000">
                <a:pos x="wd2" y="hd2"/>
              </a:cxn>
              <a:cxn ang="10800000">
                <a:pos x="wd2" y="hd2"/>
              </a:cxn>
              <a:cxn ang="16200000">
                <a:pos x="wd2" y="hd2"/>
              </a:cxn>
            </a:cxnLst>
            <a:rect l="0" t="0" r="r" b="b"/>
            <a:pathLst>
              <a:path w="20647" h="20890" fill="norm" stroke="1" extrusionOk="0">
                <a:moveTo>
                  <a:pt x="10350" y="6911"/>
                </a:moveTo>
                <a:cubicBezTo>
                  <a:pt x="9186" y="5494"/>
                  <a:pt x="10350" y="6528"/>
                  <a:pt x="7921" y="6528"/>
                </a:cubicBezTo>
                <a:cubicBezTo>
                  <a:pt x="6989" y="6528"/>
                  <a:pt x="6090" y="6030"/>
                  <a:pt x="5158" y="5839"/>
                </a:cubicBezTo>
                <a:cubicBezTo>
                  <a:pt x="4559" y="5609"/>
                  <a:pt x="3960" y="5379"/>
                  <a:pt x="3361" y="5150"/>
                </a:cubicBezTo>
                <a:cubicBezTo>
                  <a:pt x="3062" y="5035"/>
                  <a:pt x="2429" y="4805"/>
                  <a:pt x="2429" y="4805"/>
                </a:cubicBezTo>
                <a:cubicBezTo>
                  <a:pt x="1830" y="4920"/>
                  <a:pt x="1065" y="4690"/>
                  <a:pt x="599" y="5150"/>
                </a:cubicBezTo>
                <a:cubicBezTo>
                  <a:pt x="100" y="5647"/>
                  <a:pt x="0" y="7256"/>
                  <a:pt x="0" y="7256"/>
                </a:cubicBezTo>
                <a:cubicBezTo>
                  <a:pt x="732" y="9784"/>
                  <a:pt x="-200" y="7601"/>
                  <a:pt x="3960" y="8635"/>
                </a:cubicBezTo>
                <a:cubicBezTo>
                  <a:pt x="4260" y="8711"/>
                  <a:pt x="4293" y="9209"/>
                  <a:pt x="4559" y="9362"/>
                </a:cubicBezTo>
                <a:cubicBezTo>
                  <a:pt x="9186" y="12043"/>
                  <a:pt x="4493" y="8596"/>
                  <a:pt x="7288" y="10741"/>
                </a:cubicBezTo>
                <a:cubicBezTo>
                  <a:pt x="7388" y="11086"/>
                  <a:pt x="7488" y="11469"/>
                  <a:pt x="7621" y="11813"/>
                </a:cubicBezTo>
                <a:cubicBezTo>
                  <a:pt x="7788" y="12196"/>
                  <a:pt x="8087" y="12464"/>
                  <a:pt x="8220" y="12847"/>
                </a:cubicBezTo>
                <a:cubicBezTo>
                  <a:pt x="8487" y="13537"/>
                  <a:pt x="8819" y="14954"/>
                  <a:pt x="8819" y="14954"/>
                </a:cubicBezTo>
                <a:cubicBezTo>
                  <a:pt x="8720" y="15413"/>
                  <a:pt x="8353" y="15873"/>
                  <a:pt x="8520" y="16333"/>
                </a:cubicBezTo>
                <a:cubicBezTo>
                  <a:pt x="8620" y="16677"/>
                  <a:pt x="9086" y="16716"/>
                  <a:pt x="9418" y="16716"/>
                </a:cubicBezTo>
                <a:cubicBezTo>
                  <a:pt x="10251" y="16716"/>
                  <a:pt x="11049" y="16447"/>
                  <a:pt x="11881" y="16333"/>
                </a:cubicBezTo>
                <a:cubicBezTo>
                  <a:pt x="12281" y="16179"/>
                  <a:pt x="13579" y="15911"/>
                  <a:pt x="13379" y="14954"/>
                </a:cubicBezTo>
                <a:cubicBezTo>
                  <a:pt x="13213" y="14150"/>
                  <a:pt x="12580" y="13537"/>
                  <a:pt x="12181" y="12847"/>
                </a:cubicBezTo>
                <a:cubicBezTo>
                  <a:pt x="11615" y="11852"/>
                  <a:pt x="11282" y="9822"/>
                  <a:pt x="10949" y="8635"/>
                </a:cubicBezTo>
                <a:cubicBezTo>
                  <a:pt x="10850" y="8328"/>
                  <a:pt x="11349" y="9133"/>
                  <a:pt x="11549" y="9362"/>
                </a:cubicBezTo>
                <a:cubicBezTo>
                  <a:pt x="11648" y="9707"/>
                  <a:pt x="11549" y="10396"/>
                  <a:pt x="11881" y="10396"/>
                </a:cubicBezTo>
                <a:cubicBezTo>
                  <a:pt x="12247" y="10396"/>
                  <a:pt x="12181" y="9133"/>
                  <a:pt x="12480" y="9362"/>
                </a:cubicBezTo>
                <a:cubicBezTo>
                  <a:pt x="12980" y="9784"/>
                  <a:pt x="12880" y="10741"/>
                  <a:pt x="13080" y="11430"/>
                </a:cubicBezTo>
                <a:cubicBezTo>
                  <a:pt x="13312" y="12273"/>
                  <a:pt x="15210" y="13537"/>
                  <a:pt x="15809" y="14264"/>
                </a:cubicBezTo>
                <a:cubicBezTo>
                  <a:pt x="16241" y="16103"/>
                  <a:pt x="16275" y="17405"/>
                  <a:pt x="17639" y="18439"/>
                </a:cubicBezTo>
                <a:cubicBezTo>
                  <a:pt x="18039" y="19818"/>
                  <a:pt x="18438" y="20086"/>
                  <a:pt x="19470" y="20890"/>
                </a:cubicBezTo>
                <a:cubicBezTo>
                  <a:pt x="20435" y="19205"/>
                  <a:pt x="21400" y="19205"/>
                  <a:pt x="19769" y="17405"/>
                </a:cubicBezTo>
                <a:cubicBezTo>
                  <a:pt x="19070" y="14916"/>
                  <a:pt x="20035" y="17864"/>
                  <a:pt x="18571" y="15299"/>
                </a:cubicBezTo>
                <a:cubicBezTo>
                  <a:pt x="17007" y="12579"/>
                  <a:pt x="19603" y="15796"/>
                  <a:pt x="17639" y="13537"/>
                </a:cubicBezTo>
                <a:cubicBezTo>
                  <a:pt x="17107" y="11699"/>
                  <a:pt x="16341" y="10358"/>
                  <a:pt x="15210" y="8979"/>
                </a:cubicBezTo>
                <a:cubicBezTo>
                  <a:pt x="15576" y="6873"/>
                  <a:pt x="16641" y="5303"/>
                  <a:pt x="17939" y="3733"/>
                </a:cubicBezTo>
                <a:cubicBezTo>
                  <a:pt x="17839" y="3273"/>
                  <a:pt x="17939" y="2660"/>
                  <a:pt x="17639" y="2354"/>
                </a:cubicBezTo>
                <a:cubicBezTo>
                  <a:pt x="17140" y="1856"/>
                  <a:pt x="15809" y="1626"/>
                  <a:pt x="15809" y="1626"/>
                </a:cubicBezTo>
                <a:cubicBezTo>
                  <a:pt x="15076" y="362"/>
                  <a:pt x="14877" y="-710"/>
                  <a:pt x="13679" y="592"/>
                </a:cubicBezTo>
                <a:cubicBezTo>
                  <a:pt x="13379" y="1626"/>
                  <a:pt x="12980" y="2660"/>
                  <a:pt x="12780" y="3733"/>
                </a:cubicBezTo>
                <a:cubicBezTo>
                  <a:pt x="12680" y="4307"/>
                  <a:pt x="12747" y="4958"/>
                  <a:pt x="12480" y="5494"/>
                </a:cubicBezTo>
                <a:cubicBezTo>
                  <a:pt x="12048" y="6375"/>
                  <a:pt x="10916" y="6184"/>
                  <a:pt x="10350" y="6911"/>
                </a:cubicBezTo>
                <a:close/>
              </a:path>
            </a:pathLst>
          </a:custGeom>
          <a:solidFill>
            <a:srgbClr val="FFCC99">
              <a:alpha val="50000"/>
            </a:srgbClr>
          </a:solidFill>
          <a:ln w="12700">
            <a:miter lim="400000"/>
          </a:ln>
        </p:spPr>
        <p:txBody>
          <a:bodyPr lIns="45719" rIns="45719"/>
          <a:lstStyle/>
          <a:p>
            <a:pPr>
              <a:defRPr>
                <a:latin typeface="+mn-lt"/>
                <a:ea typeface="+mn-ea"/>
                <a:cs typeface="+mn-cs"/>
                <a:sym typeface="Arial"/>
              </a:defRPr>
            </a:pPr>
          </a:p>
        </p:txBody>
      </p:sp>
      <p:sp>
        <p:nvSpPr>
          <p:cNvPr id="903" name="Shape 903"/>
          <p:cNvSpPr/>
          <p:nvPr/>
        </p:nvSpPr>
        <p:spPr>
          <a:xfrm>
            <a:off x="1007642" y="2438330"/>
            <a:ext cx="1208918" cy="473246"/>
          </a:xfrm>
          <a:custGeom>
            <a:avLst/>
            <a:gdLst/>
            <a:ahLst/>
            <a:cxnLst>
              <a:cxn ang="0">
                <a:pos x="wd2" y="hd2"/>
              </a:cxn>
              <a:cxn ang="5400000">
                <a:pos x="wd2" y="hd2"/>
              </a:cxn>
              <a:cxn ang="10800000">
                <a:pos x="wd2" y="hd2"/>
              </a:cxn>
              <a:cxn ang="16200000">
                <a:pos x="wd2" y="hd2"/>
              </a:cxn>
            </a:cxnLst>
            <a:rect l="0" t="0" r="r" b="b"/>
            <a:pathLst>
              <a:path w="21088" h="20974" fill="norm" stroke="1" extrusionOk="0">
                <a:moveTo>
                  <a:pt x="6369" y="1623"/>
                </a:moveTo>
                <a:cubicBezTo>
                  <a:pt x="5472" y="192"/>
                  <a:pt x="5172" y="-489"/>
                  <a:pt x="4139" y="397"/>
                </a:cubicBezTo>
                <a:cubicBezTo>
                  <a:pt x="3214" y="2577"/>
                  <a:pt x="2044" y="1828"/>
                  <a:pt x="901" y="2918"/>
                </a:cubicBezTo>
                <a:cubicBezTo>
                  <a:pt x="1881" y="4553"/>
                  <a:pt x="2262" y="3804"/>
                  <a:pt x="2642" y="6597"/>
                </a:cubicBezTo>
                <a:cubicBezTo>
                  <a:pt x="2234" y="9732"/>
                  <a:pt x="1255" y="10073"/>
                  <a:pt x="384" y="12253"/>
                </a:cubicBezTo>
                <a:cubicBezTo>
                  <a:pt x="194" y="15047"/>
                  <a:pt x="-214" y="17091"/>
                  <a:pt x="140" y="19680"/>
                </a:cubicBezTo>
                <a:cubicBezTo>
                  <a:pt x="1282" y="16955"/>
                  <a:pt x="2942" y="16955"/>
                  <a:pt x="4383" y="16001"/>
                </a:cubicBezTo>
                <a:cubicBezTo>
                  <a:pt x="5472" y="15319"/>
                  <a:pt x="4819" y="15387"/>
                  <a:pt x="5880" y="14093"/>
                </a:cubicBezTo>
                <a:cubicBezTo>
                  <a:pt x="6669" y="13139"/>
                  <a:pt x="7866" y="13071"/>
                  <a:pt x="8600" y="12866"/>
                </a:cubicBezTo>
                <a:cubicBezTo>
                  <a:pt x="10749" y="14161"/>
                  <a:pt x="12626" y="15864"/>
                  <a:pt x="14830" y="16614"/>
                </a:cubicBezTo>
                <a:cubicBezTo>
                  <a:pt x="16571" y="18045"/>
                  <a:pt x="18312" y="19544"/>
                  <a:pt x="20053" y="20975"/>
                </a:cubicBezTo>
                <a:cubicBezTo>
                  <a:pt x="20379" y="20770"/>
                  <a:pt x="20869" y="21111"/>
                  <a:pt x="21032" y="20361"/>
                </a:cubicBezTo>
                <a:cubicBezTo>
                  <a:pt x="21386" y="18794"/>
                  <a:pt x="19971" y="15864"/>
                  <a:pt x="19536" y="15319"/>
                </a:cubicBezTo>
                <a:cubicBezTo>
                  <a:pt x="19074" y="14706"/>
                  <a:pt x="18557" y="14502"/>
                  <a:pt x="18067" y="14093"/>
                </a:cubicBezTo>
                <a:cubicBezTo>
                  <a:pt x="17822" y="13888"/>
                  <a:pt x="17305" y="13479"/>
                  <a:pt x="17305" y="13479"/>
                </a:cubicBezTo>
                <a:cubicBezTo>
                  <a:pt x="16435" y="10277"/>
                  <a:pt x="15700" y="10822"/>
                  <a:pt x="14068" y="10345"/>
                </a:cubicBezTo>
                <a:cubicBezTo>
                  <a:pt x="13415" y="5371"/>
                  <a:pt x="13932" y="11299"/>
                  <a:pt x="14585" y="7892"/>
                </a:cubicBezTo>
                <a:cubicBezTo>
                  <a:pt x="14694" y="7279"/>
                  <a:pt x="14395" y="6597"/>
                  <a:pt x="14313" y="5984"/>
                </a:cubicBezTo>
                <a:cubicBezTo>
                  <a:pt x="14476" y="5575"/>
                  <a:pt x="14830" y="5371"/>
                  <a:pt x="14830" y="4758"/>
                </a:cubicBezTo>
                <a:cubicBezTo>
                  <a:pt x="14830" y="4144"/>
                  <a:pt x="14558" y="3531"/>
                  <a:pt x="14313" y="3531"/>
                </a:cubicBezTo>
                <a:cubicBezTo>
                  <a:pt x="13633" y="3531"/>
                  <a:pt x="12327" y="4758"/>
                  <a:pt x="12327" y="4758"/>
                </a:cubicBezTo>
                <a:cubicBezTo>
                  <a:pt x="11076" y="3940"/>
                  <a:pt x="10096" y="4621"/>
                  <a:pt x="8845" y="5371"/>
                </a:cubicBezTo>
                <a:cubicBezTo>
                  <a:pt x="6777" y="4553"/>
                  <a:pt x="7566" y="5167"/>
                  <a:pt x="5880" y="6597"/>
                </a:cubicBezTo>
                <a:cubicBezTo>
                  <a:pt x="4764" y="9391"/>
                  <a:pt x="3404" y="9391"/>
                  <a:pt x="2887" y="5371"/>
                </a:cubicBezTo>
                <a:cubicBezTo>
                  <a:pt x="4030" y="3463"/>
                  <a:pt x="5009" y="3395"/>
                  <a:pt x="6369" y="2918"/>
                </a:cubicBezTo>
                <a:cubicBezTo>
                  <a:pt x="6968" y="1351"/>
                  <a:pt x="7104" y="1623"/>
                  <a:pt x="6369" y="1623"/>
                </a:cubicBezTo>
                <a:close/>
              </a:path>
            </a:pathLst>
          </a:custGeom>
          <a:solidFill>
            <a:srgbClr val="66FFFF">
              <a:alpha val="50000"/>
            </a:srgbClr>
          </a:solidFill>
          <a:ln w="12700">
            <a:miter lim="400000"/>
          </a:ln>
        </p:spPr>
        <p:txBody>
          <a:bodyPr lIns="45719" rIns="45719"/>
          <a:lstStyle/>
          <a:p>
            <a:pPr>
              <a:defRPr>
                <a:latin typeface="+mn-lt"/>
                <a:ea typeface="+mn-ea"/>
                <a:cs typeface="+mn-cs"/>
                <a:sym typeface="Arial"/>
              </a:defRPr>
            </a:pPr>
          </a:p>
        </p:txBody>
      </p:sp>
      <p:sp>
        <p:nvSpPr>
          <p:cNvPr id="904" name="Shape 904"/>
          <p:cNvSpPr/>
          <p:nvPr/>
        </p:nvSpPr>
        <p:spPr>
          <a:xfrm>
            <a:off x="1037253" y="2308224"/>
            <a:ext cx="107335" cy="190850"/>
          </a:xfrm>
          <a:custGeom>
            <a:avLst/>
            <a:gdLst/>
            <a:ahLst/>
            <a:cxnLst>
              <a:cxn ang="0">
                <a:pos x="wd2" y="hd2"/>
              </a:cxn>
              <a:cxn ang="5400000">
                <a:pos x="wd2" y="hd2"/>
              </a:cxn>
              <a:cxn ang="10800000">
                <a:pos x="wd2" y="hd2"/>
              </a:cxn>
              <a:cxn ang="16200000">
                <a:pos x="wd2" y="hd2"/>
              </a:cxn>
            </a:cxnLst>
            <a:rect l="0" t="0" r="r" b="b"/>
            <a:pathLst>
              <a:path w="19216" h="20287" fill="norm" stroke="1" extrusionOk="0">
                <a:moveTo>
                  <a:pt x="6478" y="1462"/>
                </a:moveTo>
                <a:cubicBezTo>
                  <a:pt x="8970" y="1949"/>
                  <a:pt x="12293" y="1624"/>
                  <a:pt x="13954" y="2923"/>
                </a:cubicBezTo>
                <a:cubicBezTo>
                  <a:pt x="17001" y="5522"/>
                  <a:pt x="19216" y="11856"/>
                  <a:pt x="19216" y="11856"/>
                </a:cubicBezTo>
                <a:cubicBezTo>
                  <a:pt x="15062" y="20463"/>
                  <a:pt x="16724" y="21600"/>
                  <a:pt x="1493" y="19164"/>
                </a:cubicBezTo>
                <a:cubicBezTo>
                  <a:pt x="-2384" y="12830"/>
                  <a:pt x="2324" y="6983"/>
                  <a:pt x="3985" y="0"/>
                </a:cubicBezTo>
                <a:cubicBezTo>
                  <a:pt x="13124" y="1786"/>
                  <a:pt x="13954" y="1462"/>
                  <a:pt x="6478" y="1462"/>
                </a:cubicBezTo>
                <a:close/>
              </a:path>
            </a:pathLst>
          </a:custGeom>
          <a:solidFill>
            <a:schemeClr val="accent2"/>
          </a:solidFill>
          <a:ln w="12700">
            <a:miter lim="400000"/>
          </a:ln>
        </p:spPr>
        <p:txBody>
          <a:bodyPr lIns="45719" rIns="45719"/>
          <a:lstStyle/>
          <a:p>
            <a:pPr>
              <a:defRPr>
                <a:latin typeface="+mn-lt"/>
                <a:ea typeface="+mn-ea"/>
                <a:cs typeface="+mn-cs"/>
                <a:sym typeface="Arial"/>
              </a:defRPr>
            </a:pPr>
          </a:p>
        </p:txBody>
      </p:sp>
      <p:sp>
        <p:nvSpPr>
          <p:cNvPr id="905" name="Shape 905"/>
          <p:cNvSpPr/>
          <p:nvPr/>
        </p:nvSpPr>
        <p:spPr>
          <a:xfrm>
            <a:off x="1049337" y="2249487"/>
            <a:ext cx="248708" cy="236600"/>
          </a:xfrm>
          <a:custGeom>
            <a:avLst/>
            <a:gdLst/>
            <a:ahLst/>
            <a:cxnLst>
              <a:cxn ang="0">
                <a:pos x="wd2" y="hd2"/>
              </a:cxn>
              <a:cxn ang="5400000">
                <a:pos x="wd2" y="hd2"/>
              </a:cxn>
              <a:cxn ang="10800000">
                <a:pos x="wd2" y="hd2"/>
              </a:cxn>
              <a:cxn ang="16200000">
                <a:pos x="wd2" y="hd2"/>
              </a:cxn>
            </a:cxnLst>
            <a:rect l="0" t="0" r="r" b="b"/>
            <a:pathLst>
              <a:path w="20024" h="21319" fill="norm" stroke="1" extrusionOk="0">
                <a:moveTo>
                  <a:pt x="0" y="2244"/>
                </a:moveTo>
                <a:cubicBezTo>
                  <a:pt x="1137" y="6171"/>
                  <a:pt x="1389" y="4488"/>
                  <a:pt x="505" y="7294"/>
                </a:cubicBezTo>
                <a:cubicBezTo>
                  <a:pt x="1263" y="9958"/>
                  <a:pt x="2905" y="9818"/>
                  <a:pt x="5053" y="8977"/>
                </a:cubicBezTo>
                <a:cubicBezTo>
                  <a:pt x="7074" y="9678"/>
                  <a:pt x="7453" y="10660"/>
                  <a:pt x="8084" y="12904"/>
                </a:cubicBezTo>
                <a:cubicBezTo>
                  <a:pt x="7958" y="14727"/>
                  <a:pt x="7832" y="16691"/>
                  <a:pt x="7579" y="18514"/>
                </a:cubicBezTo>
                <a:cubicBezTo>
                  <a:pt x="7453" y="19075"/>
                  <a:pt x="6695" y="19777"/>
                  <a:pt x="7074" y="20197"/>
                </a:cubicBezTo>
                <a:cubicBezTo>
                  <a:pt x="7832" y="21039"/>
                  <a:pt x="10105" y="21319"/>
                  <a:pt x="10105" y="21319"/>
                </a:cubicBezTo>
                <a:cubicBezTo>
                  <a:pt x="12884" y="20338"/>
                  <a:pt x="12379" y="21600"/>
                  <a:pt x="16168" y="20197"/>
                </a:cubicBezTo>
                <a:cubicBezTo>
                  <a:pt x="17179" y="19777"/>
                  <a:pt x="19200" y="19075"/>
                  <a:pt x="19200" y="19075"/>
                </a:cubicBezTo>
                <a:cubicBezTo>
                  <a:pt x="21600" y="15148"/>
                  <a:pt x="18189" y="9678"/>
                  <a:pt x="16168" y="6171"/>
                </a:cubicBezTo>
                <a:cubicBezTo>
                  <a:pt x="14274" y="3086"/>
                  <a:pt x="16168" y="1683"/>
                  <a:pt x="13137" y="561"/>
                </a:cubicBezTo>
                <a:cubicBezTo>
                  <a:pt x="9979" y="1122"/>
                  <a:pt x="8589" y="701"/>
                  <a:pt x="5558" y="0"/>
                </a:cubicBezTo>
                <a:cubicBezTo>
                  <a:pt x="1895" y="1403"/>
                  <a:pt x="3537" y="842"/>
                  <a:pt x="505" y="1683"/>
                </a:cubicBezTo>
                <a:cubicBezTo>
                  <a:pt x="1137" y="3927"/>
                  <a:pt x="1389" y="3787"/>
                  <a:pt x="0" y="2244"/>
                </a:cubicBezTo>
                <a:close/>
              </a:path>
            </a:pathLst>
          </a:custGeom>
          <a:solidFill>
            <a:srgbClr val="CC0099">
              <a:alpha val="50000"/>
            </a:srgbClr>
          </a:solidFill>
          <a:ln w="12700">
            <a:miter lim="400000"/>
          </a:ln>
        </p:spPr>
        <p:txBody>
          <a:bodyPr lIns="45719" rIns="45719"/>
          <a:lstStyle/>
          <a:p>
            <a:pPr>
              <a:defRPr>
                <a:latin typeface="+mn-lt"/>
                <a:ea typeface="+mn-ea"/>
                <a:cs typeface="+mn-cs"/>
                <a:sym typeface="Arial"/>
              </a:defRPr>
            </a:pPr>
          </a:p>
        </p:txBody>
      </p:sp>
      <p:sp>
        <p:nvSpPr>
          <p:cNvPr id="906" name="Shape 906"/>
          <p:cNvSpPr/>
          <p:nvPr/>
        </p:nvSpPr>
        <p:spPr>
          <a:xfrm>
            <a:off x="1220852" y="1898118"/>
            <a:ext cx="379348" cy="387882"/>
          </a:xfrm>
          <a:custGeom>
            <a:avLst/>
            <a:gdLst/>
            <a:ahLst/>
            <a:cxnLst>
              <a:cxn ang="0">
                <a:pos x="wd2" y="hd2"/>
              </a:cxn>
              <a:cxn ang="5400000">
                <a:pos x="wd2" y="hd2"/>
              </a:cxn>
              <a:cxn ang="10800000">
                <a:pos x="wd2" y="hd2"/>
              </a:cxn>
              <a:cxn ang="16200000">
                <a:pos x="wd2" y="hd2"/>
              </a:cxn>
            </a:cxnLst>
            <a:rect l="0" t="0" r="r" b="b"/>
            <a:pathLst>
              <a:path w="20813" h="20697" fill="norm" stroke="1" extrusionOk="0">
                <a:moveTo>
                  <a:pt x="15670" y="0"/>
                </a:moveTo>
                <a:cubicBezTo>
                  <a:pt x="13784" y="5421"/>
                  <a:pt x="15927" y="7803"/>
                  <a:pt x="18756" y="11827"/>
                </a:cubicBezTo>
                <a:cubicBezTo>
                  <a:pt x="19527" y="12895"/>
                  <a:pt x="20042" y="14619"/>
                  <a:pt x="20470" y="15769"/>
                </a:cubicBezTo>
                <a:cubicBezTo>
                  <a:pt x="20556" y="16098"/>
                  <a:pt x="20813" y="16755"/>
                  <a:pt x="20813" y="16755"/>
                </a:cubicBezTo>
                <a:cubicBezTo>
                  <a:pt x="20727" y="17330"/>
                  <a:pt x="20813" y="17905"/>
                  <a:pt x="20470" y="18397"/>
                </a:cubicBezTo>
                <a:cubicBezTo>
                  <a:pt x="20299" y="18726"/>
                  <a:pt x="19784" y="18562"/>
                  <a:pt x="19442" y="18726"/>
                </a:cubicBezTo>
                <a:cubicBezTo>
                  <a:pt x="18756" y="19137"/>
                  <a:pt x="18156" y="19794"/>
                  <a:pt x="17384" y="20040"/>
                </a:cubicBezTo>
                <a:cubicBezTo>
                  <a:pt x="16699" y="20286"/>
                  <a:pt x="15327" y="20697"/>
                  <a:pt x="15327" y="20697"/>
                </a:cubicBezTo>
                <a:cubicBezTo>
                  <a:pt x="13784" y="20204"/>
                  <a:pt x="12670" y="19547"/>
                  <a:pt x="11213" y="19054"/>
                </a:cubicBezTo>
                <a:cubicBezTo>
                  <a:pt x="10527" y="19137"/>
                  <a:pt x="9842" y="19465"/>
                  <a:pt x="9156" y="19383"/>
                </a:cubicBezTo>
                <a:cubicBezTo>
                  <a:pt x="8470" y="19301"/>
                  <a:pt x="7099" y="18726"/>
                  <a:pt x="7099" y="18726"/>
                </a:cubicBezTo>
                <a:cubicBezTo>
                  <a:pt x="7442" y="18233"/>
                  <a:pt x="8127" y="17412"/>
                  <a:pt x="8127" y="16755"/>
                </a:cubicBezTo>
                <a:cubicBezTo>
                  <a:pt x="8127" y="14784"/>
                  <a:pt x="7099" y="10841"/>
                  <a:pt x="5042" y="10184"/>
                </a:cubicBezTo>
                <a:cubicBezTo>
                  <a:pt x="4442" y="8542"/>
                  <a:pt x="2299" y="7803"/>
                  <a:pt x="584" y="7228"/>
                </a:cubicBezTo>
                <a:cubicBezTo>
                  <a:pt x="-787" y="5257"/>
                  <a:pt x="499" y="5339"/>
                  <a:pt x="1956" y="6242"/>
                </a:cubicBezTo>
                <a:cubicBezTo>
                  <a:pt x="3327" y="5339"/>
                  <a:pt x="3584" y="5010"/>
                  <a:pt x="5042" y="5914"/>
                </a:cubicBezTo>
                <a:cubicBezTo>
                  <a:pt x="7699" y="5257"/>
                  <a:pt x="5642" y="4600"/>
                  <a:pt x="7784" y="3286"/>
                </a:cubicBezTo>
                <a:cubicBezTo>
                  <a:pt x="10613" y="3943"/>
                  <a:pt x="8299" y="5010"/>
                  <a:pt x="10527" y="4271"/>
                </a:cubicBezTo>
                <a:cubicBezTo>
                  <a:pt x="10784" y="3943"/>
                  <a:pt x="10870" y="3532"/>
                  <a:pt x="11213" y="3286"/>
                </a:cubicBezTo>
                <a:cubicBezTo>
                  <a:pt x="11470" y="3039"/>
                  <a:pt x="11984" y="3203"/>
                  <a:pt x="12242" y="2957"/>
                </a:cubicBezTo>
                <a:cubicBezTo>
                  <a:pt x="16270" y="-903"/>
                  <a:pt x="11727" y="2218"/>
                  <a:pt x="14642" y="329"/>
                </a:cubicBezTo>
                <a:cubicBezTo>
                  <a:pt x="14127" y="1889"/>
                  <a:pt x="14042" y="1561"/>
                  <a:pt x="15670" y="0"/>
                </a:cubicBezTo>
                <a:close/>
              </a:path>
            </a:pathLst>
          </a:custGeom>
          <a:solidFill>
            <a:srgbClr val="FFFF00">
              <a:alpha val="50000"/>
            </a:srgbClr>
          </a:solidFill>
          <a:ln w="12700">
            <a:miter lim="400000"/>
          </a:ln>
        </p:spPr>
        <p:txBody>
          <a:bodyPr lIns="45719" rIns="45719"/>
          <a:lstStyle/>
          <a:p>
            <a:pPr>
              <a:defRPr>
                <a:latin typeface="+mn-lt"/>
                <a:ea typeface="+mn-ea"/>
                <a:cs typeface="+mn-cs"/>
                <a:sym typeface="Arial"/>
              </a:defRPr>
            </a:pPr>
          </a:p>
        </p:txBody>
      </p:sp>
      <p:sp>
        <p:nvSpPr>
          <p:cNvPr id="907" name="Shape 907"/>
          <p:cNvSpPr/>
          <p:nvPr/>
        </p:nvSpPr>
        <p:spPr>
          <a:xfrm>
            <a:off x="1487487" y="1565275"/>
            <a:ext cx="685711" cy="787400"/>
          </a:xfrm>
          <a:custGeom>
            <a:avLst/>
            <a:gdLst/>
            <a:ahLst/>
            <a:cxnLst>
              <a:cxn ang="0">
                <a:pos x="wd2" y="hd2"/>
              </a:cxn>
              <a:cxn ang="5400000">
                <a:pos x="wd2" y="hd2"/>
              </a:cxn>
              <a:cxn ang="10800000">
                <a:pos x="wd2" y="hd2"/>
              </a:cxn>
              <a:cxn ang="16200000">
                <a:pos x="wd2" y="hd2"/>
              </a:cxn>
            </a:cxnLst>
            <a:rect l="0" t="0" r="r" b="b"/>
            <a:pathLst>
              <a:path w="21399" h="21600" fill="norm" stroke="1" extrusionOk="0">
                <a:moveTo>
                  <a:pt x="20869" y="4388"/>
                </a:moveTo>
                <a:cubicBezTo>
                  <a:pt x="21551" y="4767"/>
                  <a:pt x="21600" y="5189"/>
                  <a:pt x="20869" y="5738"/>
                </a:cubicBezTo>
                <a:cubicBezTo>
                  <a:pt x="19747" y="6581"/>
                  <a:pt x="18528" y="6750"/>
                  <a:pt x="17358" y="7425"/>
                </a:cubicBezTo>
                <a:cubicBezTo>
                  <a:pt x="17065" y="8184"/>
                  <a:pt x="17212" y="8353"/>
                  <a:pt x="17943" y="8775"/>
                </a:cubicBezTo>
                <a:cubicBezTo>
                  <a:pt x="18284" y="9239"/>
                  <a:pt x="18723" y="10294"/>
                  <a:pt x="18723" y="10294"/>
                </a:cubicBezTo>
                <a:cubicBezTo>
                  <a:pt x="18528" y="10800"/>
                  <a:pt x="18333" y="11897"/>
                  <a:pt x="17748" y="12319"/>
                </a:cubicBezTo>
                <a:cubicBezTo>
                  <a:pt x="17407" y="12572"/>
                  <a:pt x="16578" y="12994"/>
                  <a:pt x="16578" y="12994"/>
                </a:cubicBezTo>
                <a:cubicBezTo>
                  <a:pt x="16529" y="13162"/>
                  <a:pt x="16529" y="13373"/>
                  <a:pt x="16383" y="13500"/>
                </a:cubicBezTo>
                <a:cubicBezTo>
                  <a:pt x="16237" y="13669"/>
                  <a:pt x="15944" y="13669"/>
                  <a:pt x="15798" y="13837"/>
                </a:cubicBezTo>
                <a:cubicBezTo>
                  <a:pt x="15603" y="14133"/>
                  <a:pt x="15554" y="14512"/>
                  <a:pt x="15408" y="14850"/>
                </a:cubicBezTo>
                <a:cubicBezTo>
                  <a:pt x="15359" y="15019"/>
                  <a:pt x="15213" y="15356"/>
                  <a:pt x="15213" y="15356"/>
                </a:cubicBezTo>
                <a:cubicBezTo>
                  <a:pt x="15505" y="16116"/>
                  <a:pt x="15408" y="16411"/>
                  <a:pt x="14628" y="16875"/>
                </a:cubicBezTo>
                <a:cubicBezTo>
                  <a:pt x="13896" y="15905"/>
                  <a:pt x="14481" y="15778"/>
                  <a:pt x="12872" y="16031"/>
                </a:cubicBezTo>
                <a:cubicBezTo>
                  <a:pt x="12482" y="16537"/>
                  <a:pt x="11848" y="17508"/>
                  <a:pt x="12482" y="18056"/>
                </a:cubicBezTo>
                <a:cubicBezTo>
                  <a:pt x="12628" y="18183"/>
                  <a:pt x="12872" y="18141"/>
                  <a:pt x="13067" y="18225"/>
                </a:cubicBezTo>
                <a:cubicBezTo>
                  <a:pt x="13457" y="18436"/>
                  <a:pt x="14237" y="18900"/>
                  <a:pt x="14237" y="18900"/>
                </a:cubicBezTo>
                <a:cubicBezTo>
                  <a:pt x="14433" y="19448"/>
                  <a:pt x="15213" y="20419"/>
                  <a:pt x="15213" y="20419"/>
                </a:cubicBezTo>
                <a:cubicBezTo>
                  <a:pt x="14969" y="21094"/>
                  <a:pt x="14091" y="21347"/>
                  <a:pt x="13262" y="21600"/>
                </a:cubicBezTo>
                <a:cubicBezTo>
                  <a:pt x="12336" y="21052"/>
                  <a:pt x="11995" y="20292"/>
                  <a:pt x="10922" y="20081"/>
                </a:cubicBezTo>
                <a:cubicBezTo>
                  <a:pt x="10727" y="19533"/>
                  <a:pt x="10337" y="19111"/>
                  <a:pt x="10142" y="18562"/>
                </a:cubicBezTo>
                <a:cubicBezTo>
                  <a:pt x="10581" y="17044"/>
                  <a:pt x="9459" y="17930"/>
                  <a:pt x="8191" y="17550"/>
                </a:cubicBezTo>
                <a:cubicBezTo>
                  <a:pt x="7460" y="18478"/>
                  <a:pt x="6095" y="19069"/>
                  <a:pt x="4876" y="19406"/>
                </a:cubicBezTo>
                <a:cubicBezTo>
                  <a:pt x="4730" y="19364"/>
                  <a:pt x="3559" y="19195"/>
                  <a:pt x="3511" y="18900"/>
                </a:cubicBezTo>
                <a:cubicBezTo>
                  <a:pt x="3462" y="18562"/>
                  <a:pt x="3901" y="17887"/>
                  <a:pt x="3901" y="17887"/>
                </a:cubicBezTo>
                <a:cubicBezTo>
                  <a:pt x="3608" y="17086"/>
                  <a:pt x="3413" y="16537"/>
                  <a:pt x="2926" y="15862"/>
                </a:cubicBezTo>
                <a:cubicBezTo>
                  <a:pt x="2828" y="15441"/>
                  <a:pt x="2487" y="14470"/>
                  <a:pt x="2145" y="14175"/>
                </a:cubicBezTo>
                <a:cubicBezTo>
                  <a:pt x="1804" y="13880"/>
                  <a:pt x="975" y="13500"/>
                  <a:pt x="975" y="13500"/>
                </a:cubicBezTo>
                <a:cubicBezTo>
                  <a:pt x="585" y="12952"/>
                  <a:pt x="585" y="13078"/>
                  <a:pt x="390" y="12487"/>
                </a:cubicBezTo>
                <a:cubicBezTo>
                  <a:pt x="244" y="12023"/>
                  <a:pt x="0" y="11137"/>
                  <a:pt x="0" y="11137"/>
                </a:cubicBezTo>
                <a:cubicBezTo>
                  <a:pt x="195" y="9956"/>
                  <a:pt x="439" y="9239"/>
                  <a:pt x="1560" y="8606"/>
                </a:cubicBezTo>
                <a:cubicBezTo>
                  <a:pt x="2145" y="7889"/>
                  <a:pt x="2340" y="7889"/>
                  <a:pt x="3316" y="8100"/>
                </a:cubicBezTo>
                <a:cubicBezTo>
                  <a:pt x="3511" y="8227"/>
                  <a:pt x="3949" y="8648"/>
                  <a:pt x="3901" y="8438"/>
                </a:cubicBezTo>
                <a:cubicBezTo>
                  <a:pt x="3803" y="8058"/>
                  <a:pt x="3121" y="7425"/>
                  <a:pt x="3121" y="7425"/>
                </a:cubicBezTo>
                <a:cubicBezTo>
                  <a:pt x="3316" y="6666"/>
                  <a:pt x="3218" y="6328"/>
                  <a:pt x="4096" y="6075"/>
                </a:cubicBezTo>
                <a:cubicBezTo>
                  <a:pt x="3657" y="7256"/>
                  <a:pt x="3316" y="6961"/>
                  <a:pt x="4291" y="7256"/>
                </a:cubicBezTo>
                <a:cubicBezTo>
                  <a:pt x="4778" y="6623"/>
                  <a:pt x="5168" y="6792"/>
                  <a:pt x="5461" y="6075"/>
                </a:cubicBezTo>
                <a:cubicBezTo>
                  <a:pt x="4681" y="5063"/>
                  <a:pt x="5461" y="5358"/>
                  <a:pt x="6241" y="5569"/>
                </a:cubicBezTo>
                <a:cubicBezTo>
                  <a:pt x="6924" y="5442"/>
                  <a:pt x="8191" y="5063"/>
                  <a:pt x="8191" y="5063"/>
                </a:cubicBezTo>
                <a:cubicBezTo>
                  <a:pt x="7704" y="3839"/>
                  <a:pt x="7460" y="4261"/>
                  <a:pt x="8386" y="3713"/>
                </a:cubicBezTo>
                <a:cubicBezTo>
                  <a:pt x="7753" y="2911"/>
                  <a:pt x="7558" y="2447"/>
                  <a:pt x="8581" y="1856"/>
                </a:cubicBezTo>
                <a:cubicBezTo>
                  <a:pt x="7411" y="1181"/>
                  <a:pt x="7850" y="844"/>
                  <a:pt x="8972" y="506"/>
                </a:cubicBezTo>
                <a:cubicBezTo>
                  <a:pt x="9849" y="759"/>
                  <a:pt x="10044" y="633"/>
                  <a:pt x="10532" y="0"/>
                </a:cubicBezTo>
                <a:cubicBezTo>
                  <a:pt x="10776" y="633"/>
                  <a:pt x="10532" y="970"/>
                  <a:pt x="10727" y="1688"/>
                </a:cubicBezTo>
                <a:cubicBezTo>
                  <a:pt x="10044" y="2531"/>
                  <a:pt x="9118" y="2236"/>
                  <a:pt x="10532" y="2531"/>
                </a:cubicBezTo>
                <a:cubicBezTo>
                  <a:pt x="10239" y="3291"/>
                  <a:pt x="9654" y="3080"/>
                  <a:pt x="9947" y="3881"/>
                </a:cubicBezTo>
                <a:cubicBezTo>
                  <a:pt x="9605" y="4725"/>
                  <a:pt x="10191" y="4598"/>
                  <a:pt x="10922" y="4388"/>
                </a:cubicBezTo>
                <a:cubicBezTo>
                  <a:pt x="11702" y="5400"/>
                  <a:pt x="10532" y="5569"/>
                  <a:pt x="11702" y="5231"/>
                </a:cubicBezTo>
                <a:cubicBezTo>
                  <a:pt x="12092" y="4177"/>
                  <a:pt x="13214" y="4598"/>
                  <a:pt x="14237" y="4894"/>
                </a:cubicBezTo>
                <a:cubicBezTo>
                  <a:pt x="14579" y="5822"/>
                  <a:pt x="14920" y="5738"/>
                  <a:pt x="15993" y="5569"/>
                </a:cubicBezTo>
                <a:cubicBezTo>
                  <a:pt x="16529" y="5273"/>
                  <a:pt x="17212" y="5189"/>
                  <a:pt x="17748" y="4894"/>
                </a:cubicBezTo>
                <a:cubicBezTo>
                  <a:pt x="18138" y="4683"/>
                  <a:pt x="18918" y="4219"/>
                  <a:pt x="18918" y="4219"/>
                </a:cubicBezTo>
                <a:cubicBezTo>
                  <a:pt x="19065" y="4219"/>
                  <a:pt x="21161" y="4345"/>
                  <a:pt x="21259" y="4556"/>
                </a:cubicBezTo>
                <a:cubicBezTo>
                  <a:pt x="21356" y="4725"/>
                  <a:pt x="21259" y="5147"/>
                  <a:pt x="21064" y="5063"/>
                </a:cubicBezTo>
                <a:cubicBezTo>
                  <a:pt x="20820" y="4978"/>
                  <a:pt x="20917" y="4598"/>
                  <a:pt x="20869" y="4388"/>
                </a:cubicBezTo>
                <a:close/>
              </a:path>
            </a:pathLst>
          </a:custGeom>
          <a:solidFill>
            <a:srgbClr val="0033CC">
              <a:alpha val="50000"/>
            </a:srgbClr>
          </a:solidFill>
          <a:ln w="12700">
            <a:miter lim="400000"/>
          </a:ln>
        </p:spPr>
        <p:txBody>
          <a:bodyPr lIns="45719" rIns="45719"/>
          <a:lstStyle/>
          <a:p>
            <a:pPr>
              <a:defRPr>
                <a:latin typeface="+mn-lt"/>
                <a:ea typeface="+mn-ea"/>
                <a:cs typeface="+mn-cs"/>
                <a:sym typeface="Arial"/>
              </a:defRPr>
            </a:pPr>
          </a:p>
        </p:txBody>
      </p:sp>
      <p:sp>
        <p:nvSpPr>
          <p:cNvPr id="908" name="Shape 908"/>
          <p:cNvSpPr/>
          <p:nvPr/>
        </p:nvSpPr>
        <p:spPr>
          <a:xfrm>
            <a:off x="2046133" y="1687512"/>
            <a:ext cx="276380" cy="319088"/>
          </a:xfrm>
          <a:custGeom>
            <a:avLst/>
            <a:gdLst/>
            <a:ahLst/>
            <a:cxnLst>
              <a:cxn ang="0">
                <a:pos x="wd2" y="hd2"/>
              </a:cxn>
              <a:cxn ang="5400000">
                <a:pos x="wd2" y="hd2"/>
              </a:cxn>
              <a:cxn ang="10800000">
                <a:pos x="wd2" y="hd2"/>
              </a:cxn>
              <a:cxn ang="16200000">
                <a:pos x="wd2" y="hd2"/>
              </a:cxn>
            </a:cxnLst>
            <a:rect l="0" t="0" r="r" b="b"/>
            <a:pathLst>
              <a:path w="20776" h="21600" fill="norm" stroke="1" extrusionOk="0">
                <a:moveTo>
                  <a:pt x="10501" y="3738"/>
                </a:moveTo>
                <a:cubicBezTo>
                  <a:pt x="11085" y="1869"/>
                  <a:pt x="10968" y="1142"/>
                  <a:pt x="12837" y="0"/>
                </a:cubicBezTo>
                <a:lnTo>
                  <a:pt x="18908" y="1662"/>
                </a:lnTo>
                <a:cubicBezTo>
                  <a:pt x="18908" y="1662"/>
                  <a:pt x="20309" y="5400"/>
                  <a:pt x="20309" y="5400"/>
                </a:cubicBezTo>
                <a:cubicBezTo>
                  <a:pt x="20426" y="5815"/>
                  <a:pt x="20776" y="6646"/>
                  <a:pt x="20776" y="6646"/>
                </a:cubicBezTo>
                <a:cubicBezTo>
                  <a:pt x="19725" y="9554"/>
                  <a:pt x="18674" y="13188"/>
                  <a:pt x="15639" y="14954"/>
                </a:cubicBezTo>
                <a:cubicBezTo>
                  <a:pt x="15055" y="16408"/>
                  <a:pt x="14705" y="18692"/>
                  <a:pt x="13304" y="19938"/>
                </a:cubicBezTo>
                <a:cubicBezTo>
                  <a:pt x="12253" y="20873"/>
                  <a:pt x="9100" y="21600"/>
                  <a:pt x="9100" y="21600"/>
                </a:cubicBezTo>
                <a:cubicBezTo>
                  <a:pt x="8283" y="21081"/>
                  <a:pt x="6882" y="21081"/>
                  <a:pt x="6298" y="20354"/>
                </a:cubicBezTo>
                <a:cubicBezTo>
                  <a:pt x="2795" y="15992"/>
                  <a:pt x="7582" y="19212"/>
                  <a:pt x="3963" y="17031"/>
                </a:cubicBezTo>
                <a:cubicBezTo>
                  <a:pt x="3613" y="16200"/>
                  <a:pt x="3846" y="15058"/>
                  <a:pt x="3029" y="14538"/>
                </a:cubicBezTo>
                <a:cubicBezTo>
                  <a:pt x="2095" y="14019"/>
                  <a:pt x="227" y="12877"/>
                  <a:pt x="227" y="12877"/>
                </a:cubicBezTo>
                <a:cubicBezTo>
                  <a:pt x="-824" y="9969"/>
                  <a:pt x="1978" y="9346"/>
                  <a:pt x="4430" y="7892"/>
                </a:cubicBezTo>
                <a:cubicBezTo>
                  <a:pt x="5247" y="7373"/>
                  <a:pt x="7232" y="7062"/>
                  <a:pt x="7232" y="7062"/>
                </a:cubicBezTo>
                <a:cubicBezTo>
                  <a:pt x="8166" y="5815"/>
                  <a:pt x="9334" y="4777"/>
                  <a:pt x="10501" y="3738"/>
                </a:cubicBezTo>
                <a:cubicBezTo>
                  <a:pt x="10501" y="3738"/>
                  <a:pt x="14238" y="1558"/>
                  <a:pt x="10501" y="3738"/>
                </a:cubicBezTo>
                <a:close/>
              </a:path>
            </a:pathLst>
          </a:custGeom>
          <a:solidFill>
            <a:srgbClr val="FF0066">
              <a:alpha val="50000"/>
            </a:srgbClr>
          </a:solidFill>
          <a:ln w="12700">
            <a:miter lim="400000"/>
          </a:ln>
        </p:spPr>
        <p:txBody>
          <a:bodyPr lIns="45719" rIns="45719"/>
          <a:lstStyle/>
          <a:p>
            <a:pPr>
              <a:defRPr>
                <a:latin typeface="+mn-lt"/>
                <a:ea typeface="+mn-ea"/>
                <a:cs typeface="+mn-cs"/>
                <a:sym typeface="Arial"/>
              </a:defRPr>
            </a:pPr>
          </a:p>
        </p:txBody>
      </p:sp>
      <p:sp>
        <p:nvSpPr>
          <p:cNvPr id="909" name="Shape 909"/>
          <p:cNvSpPr/>
          <p:nvPr/>
        </p:nvSpPr>
        <p:spPr>
          <a:xfrm>
            <a:off x="1979237" y="1928949"/>
            <a:ext cx="440114" cy="368739"/>
          </a:xfrm>
          <a:custGeom>
            <a:avLst/>
            <a:gdLst/>
            <a:ahLst/>
            <a:cxnLst>
              <a:cxn ang="0">
                <a:pos x="wd2" y="hd2"/>
              </a:cxn>
              <a:cxn ang="5400000">
                <a:pos x="wd2" y="hd2"/>
              </a:cxn>
              <a:cxn ang="10800000">
                <a:pos x="wd2" y="hd2"/>
              </a:cxn>
              <a:cxn ang="16200000">
                <a:pos x="wd2" y="hd2"/>
              </a:cxn>
            </a:cxnLst>
            <a:rect l="0" t="0" r="r" b="b"/>
            <a:pathLst>
              <a:path w="20578" h="19371" fill="norm" stroke="1" extrusionOk="0">
                <a:moveTo>
                  <a:pt x="0" y="11585"/>
                </a:moveTo>
                <a:cubicBezTo>
                  <a:pt x="802" y="8835"/>
                  <a:pt x="-1022" y="9401"/>
                  <a:pt x="1313" y="7702"/>
                </a:cubicBezTo>
                <a:cubicBezTo>
                  <a:pt x="2262" y="3576"/>
                  <a:pt x="948" y="7783"/>
                  <a:pt x="3064" y="4304"/>
                </a:cubicBezTo>
                <a:cubicBezTo>
                  <a:pt x="4305" y="2201"/>
                  <a:pt x="3575" y="2363"/>
                  <a:pt x="6129" y="1392"/>
                </a:cubicBezTo>
                <a:cubicBezTo>
                  <a:pt x="7151" y="3091"/>
                  <a:pt x="7881" y="3657"/>
                  <a:pt x="9632" y="4304"/>
                </a:cubicBezTo>
                <a:cubicBezTo>
                  <a:pt x="11456" y="3657"/>
                  <a:pt x="11821" y="4628"/>
                  <a:pt x="13573" y="5275"/>
                </a:cubicBezTo>
                <a:cubicBezTo>
                  <a:pt x="14156" y="7217"/>
                  <a:pt x="14886" y="8026"/>
                  <a:pt x="16637" y="8673"/>
                </a:cubicBezTo>
                <a:cubicBezTo>
                  <a:pt x="17440" y="9563"/>
                  <a:pt x="18535" y="10129"/>
                  <a:pt x="19264" y="11100"/>
                </a:cubicBezTo>
                <a:cubicBezTo>
                  <a:pt x="19848" y="11909"/>
                  <a:pt x="20067" y="13122"/>
                  <a:pt x="20578" y="14012"/>
                </a:cubicBezTo>
                <a:cubicBezTo>
                  <a:pt x="19556" y="17410"/>
                  <a:pt x="16419" y="17086"/>
                  <a:pt x="13573" y="17410"/>
                </a:cubicBezTo>
                <a:cubicBezTo>
                  <a:pt x="12040" y="18542"/>
                  <a:pt x="11456" y="19028"/>
                  <a:pt x="9632" y="18381"/>
                </a:cubicBezTo>
                <a:cubicBezTo>
                  <a:pt x="5546" y="19513"/>
                  <a:pt x="7297" y="19675"/>
                  <a:pt x="4378" y="18866"/>
                </a:cubicBezTo>
                <a:cubicBezTo>
                  <a:pt x="3794" y="16924"/>
                  <a:pt x="3064" y="16601"/>
                  <a:pt x="1313" y="15954"/>
                </a:cubicBezTo>
                <a:cubicBezTo>
                  <a:pt x="-876" y="12232"/>
                  <a:pt x="219" y="6246"/>
                  <a:pt x="3502" y="3819"/>
                </a:cubicBezTo>
                <a:cubicBezTo>
                  <a:pt x="4013" y="2039"/>
                  <a:pt x="3502" y="2605"/>
                  <a:pt x="4816" y="1877"/>
                </a:cubicBezTo>
                <a:cubicBezTo>
                  <a:pt x="510" y="-1925"/>
                  <a:pt x="3429" y="1392"/>
                  <a:pt x="6129" y="421"/>
                </a:cubicBezTo>
                <a:cubicBezTo>
                  <a:pt x="6275" y="906"/>
                  <a:pt x="6567" y="1877"/>
                  <a:pt x="6567" y="1877"/>
                </a:cubicBezTo>
              </a:path>
            </a:pathLst>
          </a:custGeom>
          <a:solidFill>
            <a:srgbClr val="339933">
              <a:alpha val="50000"/>
            </a:srgbClr>
          </a:solidFill>
          <a:ln w="12700">
            <a:miter lim="400000"/>
          </a:ln>
        </p:spPr>
        <p:txBody>
          <a:bodyPr lIns="45719" rIns="45719"/>
          <a:lstStyle/>
          <a:p>
            <a:pPr>
              <a:defRPr>
                <a:latin typeface="+mn-lt"/>
                <a:ea typeface="+mn-ea"/>
                <a:cs typeface="+mn-cs"/>
                <a:sym typeface="Arial"/>
              </a:defRPr>
            </a:pPr>
          </a:p>
        </p:txBody>
      </p:sp>
      <p:sp>
        <p:nvSpPr>
          <p:cNvPr id="910" name="Shape 910"/>
          <p:cNvSpPr/>
          <p:nvPr/>
        </p:nvSpPr>
        <p:spPr>
          <a:xfrm>
            <a:off x="2214562" y="808037"/>
            <a:ext cx="1918698" cy="1367669"/>
          </a:xfrm>
          <a:custGeom>
            <a:avLst/>
            <a:gdLst/>
            <a:ahLst/>
            <a:cxnLst>
              <a:cxn ang="0">
                <a:pos x="wd2" y="hd2"/>
              </a:cxn>
              <a:cxn ang="5400000">
                <a:pos x="wd2" y="hd2"/>
              </a:cxn>
              <a:cxn ang="10800000">
                <a:pos x="wd2" y="hd2"/>
              </a:cxn>
              <a:cxn ang="16200000">
                <a:pos x="wd2" y="hd2"/>
              </a:cxn>
            </a:cxnLst>
            <a:rect l="0" t="0" r="r" b="b"/>
            <a:pathLst>
              <a:path w="21416" h="21365" fill="norm" stroke="1" extrusionOk="0">
                <a:moveTo>
                  <a:pt x="5222" y="3182"/>
                </a:moveTo>
                <a:cubicBezTo>
                  <a:pt x="5343" y="4894"/>
                  <a:pt x="5135" y="6533"/>
                  <a:pt x="5013" y="8245"/>
                </a:cubicBezTo>
                <a:cubicBezTo>
                  <a:pt x="5117" y="8341"/>
                  <a:pt x="5239" y="8413"/>
                  <a:pt x="5326" y="8534"/>
                </a:cubicBezTo>
                <a:cubicBezTo>
                  <a:pt x="6040" y="9522"/>
                  <a:pt x="4630" y="9715"/>
                  <a:pt x="4177" y="10125"/>
                </a:cubicBezTo>
                <a:cubicBezTo>
                  <a:pt x="3864" y="10776"/>
                  <a:pt x="3498" y="11282"/>
                  <a:pt x="3029" y="11716"/>
                </a:cubicBezTo>
                <a:cubicBezTo>
                  <a:pt x="2889" y="12005"/>
                  <a:pt x="2472" y="12656"/>
                  <a:pt x="2298" y="12873"/>
                </a:cubicBezTo>
                <a:cubicBezTo>
                  <a:pt x="2106" y="13090"/>
                  <a:pt x="1671" y="13452"/>
                  <a:pt x="1671" y="13452"/>
                </a:cubicBezTo>
                <a:cubicBezTo>
                  <a:pt x="1305" y="14223"/>
                  <a:pt x="1079" y="13789"/>
                  <a:pt x="1253" y="14754"/>
                </a:cubicBezTo>
                <a:cubicBezTo>
                  <a:pt x="1044" y="16152"/>
                  <a:pt x="313" y="17188"/>
                  <a:pt x="0" y="18514"/>
                </a:cubicBezTo>
                <a:cubicBezTo>
                  <a:pt x="348" y="18828"/>
                  <a:pt x="487" y="19213"/>
                  <a:pt x="835" y="19527"/>
                </a:cubicBezTo>
                <a:cubicBezTo>
                  <a:pt x="1010" y="20274"/>
                  <a:pt x="1445" y="20274"/>
                  <a:pt x="1880" y="20684"/>
                </a:cubicBezTo>
                <a:cubicBezTo>
                  <a:pt x="2193" y="21335"/>
                  <a:pt x="2193" y="21600"/>
                  <a:pt x="2715" y="21118"/>
                </a:cubicBezTo>
                <a:cubicBezTo>
                  <a:pt x="2785" y="20829"/>
                  <a:pt x="2733" y="20419"/>
                  <a:pt x="2924" y="20250"/>
                </a:cubicBezTo>
                <a:cubicBezTo>
                  <a:pt x="3603" y="19623"/>
                  <a:pt x="4351" y="19165"/>
                  <a:pt x="5117" y="18804"/>
                </a:cubicBezTo>
                <a:cubicBezTo>
                  <a:pt x="6266" y="18273"/>
                  <a:pt x="4525" y="19117"/>
                  <a:pt x="5744" y="18370"/>
                </a:cubicBezTo>
                <a:cubicBezTo>
                  <a:pt x="5953" y="18249"/>
                  <a:pt x="6370" y="18080"/>
                  <a:pt x="6370" y="18080"/>
                </a:cubicBezTo>
                <a:cubicBezTo>
                  <a:pt x="7275" y="18177"/>
                  <a:pt x="7798" y="18153"/>
                  <a:pt x="8563" y="18514"/>
                </a:cubicBezTo>
                <a:cubicBezTo>
                  <a:pt x="9190" y="18297"/>
                  <a:pt x="8842" y="18442"/>
                  <a:pt x="9608" y="18080"/>
                </a:cubicBezTo>
                <a:cubicBezTo>
                  <a:pt x="9712" y="18032"/>
                  <a:pt x="9921" y="17936"/>
                  <a:pt x="9921" y="17936"/>
                </a:cubicBezTo>
                <a:cubicBezTo>
                  <a:pt x="10374" y="18056"/>
                  <a:pt x="10635" y="18273"/>
                  <a:pt x="11070" y="18080"/>
                </a:cubicBezTo>
                <a:cubicBezTo>
                  <a:pt x="11192" y="17405"/>
                  <a:pt x="11174" y="17164"/>
                  <a:pt x="11592" y="16779"/>
                </a:cubicBezTo>
                <a:cubicBezTo>
                  <a:pt x="11766" y="16031"/>
                  <a:pt x="12201" y="16031"/>
                  <a:pt x="12636" y="15621"/>
                </a:cubicBezTo>
                <a:cubicBezTo>
                  <a:pt x="12671" y="15091"/>
                  <a:pt x="12654" y="14561"/>
                  <a:pt x="12741" y="14030"/>
                </a:cubicBezTo>
                <a:cubicBezTo>
                  <a:pt x="12880" y="13090"/>
                  <a:pt x="14464" y="12849"/>
                  <a:pt x="15038" y="12584"/>
                </a:cubicBezTo>
                <a:cubicBezTo>
                  <a:pt x="15282" y="11547"/>
                  <a:pt x="15056" y="11885"/>
                  <a:pt x="15560" y="11427"/>
                </a:cubicBezTo>
                <a:cubicBezTo>
                  <a:pt x="15839" y="10872"/>
                  <a:pt x="16065" y="9667"/>
                  <a:pt x="16396" y="9257"/>
                </a:cubicBezTo>
                <a:cubicBezTo>
                  <a:pt x="17127" y="8365"/>
                  <a:pt x="17858" y="8365"/>
                  <a:pt x="18798" y="8245"/>
                </a:cubicBezTo>
                <a:cubicBezTo>
                  <a:pt x="19076" y="7979"/>
                  <a:pt x="19738" y="7666"/>
                  <a:pt x="19738" y="7666"/>
                </a:cubicBezTo>
                <a:cubicBezTo>
                  <a:pt x="19999" y="6557"/>
                  <a:pt x="19981" y="7087"/>
                  <a:pt x="19842" y="6075"/>
                </a:cubicBezTo>
                <a:cubicBezTo>
                  <a:pt x="19964" y="5569"/>
                  <a:pt x="19912" y="4580"/>
                  <a:pt x="20155" y="4195"/>
                </a:cubicBezTo>
                <a:cubicBezTo>
                  <a:pt x="20312" y="3929"/>
                  <a:pt x="20573" y="3809"/>
                  <a:pt x="20782" y="3616"/>
                </a:cubicBezTo>
                <a:cubicBezTo>
                  <a:pt x="20886" y="3520"/>
                  <a:pt x="21095" y="3327"/>
                  <a:pt x="21095" y="3327"/>
                </a:cubicBezTo>
                <a:cubicBezTo>
                  <a:pt x="21374" y="2772"/>
                  <a:pt x="21600" y="2483"/>
                  <a:pt x="21200" y="1591"/>
                </a:cubicBezTo>
                <a:cubicBezTo>
                  <a:pt x="21078" y="1326"/>
                  <a:pt x="20782" y="1398"/>
                  <a:pt x="20573" y="1302"/>
                </a:cubicBezTo>
                <a:cubicBezTo>
                  <a:pt x="20451" y="1254"/>
                  <a:pt x="20382" y="1085"/>
                  <a:pt x="20260" y="1012"/>
                </a:cubicBezTo>
                <a:cubicBezTo>
                  <a:pt x="19564" y="579"/>
                  <a:pt x="18798" y="579"/>
                  <a:pt x="18171" y="0"/>
                </a:cubicBezTo>
                <a:cubicBezTo>
                  <a:pt x="17579" y="169"/>
                  <a:pt x="17388" y="265"/>
                  <a:pt x="17753" y="1012"/>
                </a:cubicBezTo>
                <a:cubicBezTo>
                  <a:pt x="17545" y="1109"/>
                  <a:pt x="17336" y="1205"/>
                  <a:pt x="17127" y="1302"/>
                </a:cubicBezTo>
                <a:cubicBezTo>
                  <a:pt x="17022" y="1350"/>
                  <a:pt x="16814" y="1446"/>
                  <a:pt x="16814" y="1446"/>
                </a:cubicBezTo>
                <a:cubicBezTo>
                  <a:pt x="16117" y="796"/>
                  <a:pt x="16257" y="1133"/>
                  <a:pt x="15560" y="1446"/>
                </a:cubicBezTo>
                <a:cubicBezTo>
                  <a:pt x="15108" y="1229"/>
                  <a:pt x="14986" y="1326"/>
                  <a:pt x="14725" y="1880"/>
                </a:cubicBezTo>
                <a:cubicBezTo>
                  <a:pt x="14620" y="1784"/>
                  <a:pt x="14499" y="1736"/>
                  <a:pt x="14412" y="1591"/>
                </a:cubicBezTo>
                <a:cubicBezTo>
                  <a:pt x="14342" y="1471"/>
                  <a:pt x="14412" y="1205"/>
                  <a:pt x="14307" y="1157"/>
                </a:cubicBezTo>
                <a:cubicBezTo>
                  <a:pt x="14238" y="1109"/>
                  <a:pt x="13350" y="1543"/>
                  <a:pt x="13263" y="1591"/>
                </a:cubicBezTo>
                <a:cubicBezTo>
                  <a:pt x="13054" y="1687"/>
                  <a:pt x="12636" y="1880"/>
                  <a:pt x="12636" y="1880"/>
                </a:cubicBezTo>
                <a:cubicBezTo>
                  <a:pt x="12567" y="2025"/>
                  <a:pt x="12532" y="2218"/>
                  <a:pt x="12427" y="2314"/>
                </a:cubicBezTo>
                <a:cubicBezTo>
                  <a:pt x="12236" y="2483"/>
                  <a:pt x="11801" y="2604"/>
                  <a:pt x="11801" y="2604"/>
                </a:cubicBezTo>
                <a:cubicBezTo>
                  <a:pt x="11836" y="2748"/>
                  <a:pt x="11975" y="2941"/>
                  <a:pt x="11905" y="3037"/>
                </a:cubicBezTo>
                <a:cubicBezTo>
                  <a:pt x="11749" y="3254"/>
                  <a:pt x="11279" y="3327"/>
                  <a:pt x="11279" y="3327"/>
                </a:cubicBezTo>
                <a:cubicBezTo>
                  <a:pt x="11279" y="3327"/>
                  <a:pt x="10513" y="3230"/>
                  <a:pt x="10756" y="2748"/>
                </a:cubicBezTo>
                <a:cubicBezTo>
                  <a:pt x="10896" y="2459"/>
                  <a:pt x="11383" y="2170"/>
                  <a:pt x="11383" y="2170"/>
                </a:cubicBezTo>
                <a:cubicBezTo>
                  <a:pt x="11174" y="1037"/>
                  <a:pt x="10931" y="1181"/>
                  <a:pt x="10339" y="1736"/>
                </a:cubicBezTo>
                <a:cubicBezTo>
                  <a:pt x="10269" y="2025"/>
                  <a:pt x="10200" y="2314"/>
                  <a:pt x="10130" y="2604"/>
                </a:cubicBezTo>
                <a:cubicBezTo>
                  <a:pt x="10095" y="2748"/>
                  <a:pt x="10025" y="3037"/>
                  <a:pt x="10025" y="3037"/>
                </a:cubicBezTo>
                <a:cubicBezTo>
                  <a:pt x="10391" y="3375"/>
                  <a:pt x="10756" y="3616"/>
                  <a:pt x="10130" y="3905"/>
                </a:cubicBezTo>
                <a:cubicBezTo>
                  <a:pt x="9416" y="3761"/>
                  <a:pt x="8946" y="3881"/>
                  <a:pt x="8250" y="4195"/>
                </a:cubicBezTo>
                <a:cubicBezTo>
                  <a:pt x="8424" y="4942"/>
                  <a:pt x="8703" y="4773"/>
                  <a:pt x="8355" y="5496"/>
                </a:cubicBezTo>
                <a:cubicBezTo>
                  <a:pt x="8146" y="5400"/>
                  <a:pt x="7937" y="5304"/>
                  <a:pt x="7728" y="5207"/>
                </a:cubicBezTo>
                <a:cubicBezTo>
                  <a:pt x="7624" y="5159"/>
                  <a:pt x="7415" y="5062"/>
                  <a:pt x="7415" y="5062"/>
                </a:cubicBezTo>
                <a:cubicBezTo>
                  <a:pt x="7310" y="5111"/>
                  <a:pt x="7171" y="5111"/>
                  <a:pt x="7101" y="5207"/>
                </a:cubicBezTo>
                <a:cubicBezTo>
                  <a:pt x="6649" y="5834"/>
                  <a:pt x="7502" y="6003"/>
                  <a:pt x="7728" y="6075"/>
                </a:cubicBezTo>
                <a:cubicBezTo>
                  <a:pt x="6980" y="6412"/>
                  <a:pt x="7293" y="6533"/>
                  <a:pt x="6788" y="6075"/>
                </a:cubicBezTo>
                <a:cubicBezTo>
                  <a:pt x="6649" y="5472"/>
                  <a:pt x="6666" y="5135"/>
                  <a:pt x="6266" y="4773"/>
                </a:cubicBezTo>
                <a:cubicBezTo>
                  <a:pt x="6231" y="4629"/>
                  <a:pt x="6161" y="4484"/>
                  <a:pt x="6161" y="4339"/>
                </a:cubicBezTo>
                <a:cubicBezTo>
                  <a:pt x="6161" y="4195"/>
                  <a:pt x="6336" y="4002"/>
                  <a:pt x="6266" y="3905"/>
                </a:cubicBezTo>
                <a:cubicBezTo>
                  <a:pt x="6109" y="3688"/>
                  <a:pt x="5639" y="3616"/>
                  <a:pt x="5639" y="3616"/>
                </a:cubicBezTo>
                <a:cubicBezTo>
                  <a:pt x="5605" y="3471"/>
                  <a:pt x="5639" y="3254"/>
                  <a:pt x="5535" y="3182"/>
                </a:cubicBezTo>
                <a:cubicBezTo>
                  <a:pt x="5187" y="2941"/>
                  <a:pt x="5222" y="3616"/>
                  <a:pt x="5222" y="3182"/>
                </a:cubicBezTo>
                <a:close/>
              </a:path>
            </a:pathLst>
          </a:custGeom>
          <a:solidFill>
            <a:srgbClr val="CC00CC">
              <a:alpha val="50000"/>
            </a:srgbClr>
          </a:solidFill>
          <a:ln w="12700">
            <a:miter lim="400000"/>
          </a:ln>
        </p:spPr>
        <p:txBody>
          <a:bodyPr lIns="45719" rIns="45719"/>
          <a:lstStyle/>
          <a:p>
            <a:pPr>
              <a:defRPr>
                <a:latin typeface="+mn-lt"/>
                <a:ea typeface="+mn-ea"/>
                <a:cs typeface="+mn-cs"/>
                <a:sym typeface="Arial"/>
              </a:defRPr>
            </a:pPr>
          </a:p>
        </p:txBody>
      </p:sp>
      <p:sp>
        <p:nvSpPr>
          <p:cNvPr id="911" name="Shape 911"/>
          <p:cNvSpPr/>
          <p:nvPr/>
        </p:nvSpPr>
        <p:spPr>
          <a:xfrm>
            <a:off x="2596911" y="2326652"/>
            <a:ext cx="665197" cy="259386"/>
          </a:xfrm>
          <a:custGeom>
            <a:avLst/>
            <a:gdLst/>
            <a:ahLst/>
            <a:cxnLst>
              <a:cxn ang="0">
                <a:pos x="wd2" y="hd2"/>
              </a:cxn>
              <a:cxn ang="5400000">
                <a:pos x="wd2" y="hd2"/>
              </a:cxn>
              <a:cxn ang="10800000">
                <a:pos x="wd2" y="hd2"/>
              </a:cxn>
              <a:cxn ang="16200000">
                <a:pos x="wd2" y="hd2"/>
              </a:cxn>
            </a:cxnLst>
            <a:rect l="0" t="0" r="r" b="b"/>
            <a:pathLst>
              <a:path w="21246" h="20760" fill="norm" stroke="1" extrusionOk="0">
                <a:moveTo>
                  <a:pt x="17333" y="1505"/>
                </a:moveTo>
                <a:cubicBezTo>
                  <a:pt x="14851" y="-593"/>
                  <a:pt x="16092" y="-840"/>
                  <a:pt x="13758" y="2986"/>
                </a:cubicBezTo>
                <a:cubicBezTo>
                  <a:pt x="13212" y="3850"/>
                  <a:pt x="11971" y="4467"/>
                  <a:pt x="11971" y="4467"/>
                </a:cubicBezTo>
                <a:cubicBezTo>
                  <a:pt x="9786" y="765"/>
                  <a:pt x="10878" y="1135"/>
                  <a:pt x="8693" y="2246"/>
                </a:cubicBezTo>
                <a:cubicBezTo>
                  <a:pt x="7104" y="1505"/>
                  <a:pt x="5714" y="2739"/>
                  <a:pt x="4224" y="1505"/>
                </a:cubicBezTo>
                <a:cubicBezTo>
                  <a:pt x="3628" y="1999"/>
                  <a:pt x="2089" y="1629"/>
                  <a:pt x="2437" y="2986"/>
                </a:cubicBezTo>
                <a:cubicBezTo>
                  <a:pt x="2983" y="4961"/>
                  <a:pt x="3628" y="9651"/>
                  <a:pt x="3628" y="9651"/>
                </a:cubicBezTo>
                <a:cubicBezTo>
                  <a:pt x="3033" y="10145"/>
                  <a:pt x="2437" y="10639"/>
                  <a:pt x="1841" y="11133"/>
                </a:cubicBezTo>
                <a:cubicBezTo>
                  <a:pt x="1543" y="11379"/>
                  <a:pt x="947" y="11873"/>
                  <a:pt x="947" y="11873"/>
                </a:cubicBezTo>
                <a:cubicBezTo>
                  <a:pt x="848" y="12614"/>
                  <a:pt x="798" y="13354"/>
                  <a:pt x="649" y="14095"/>
                </a:cubicBezTo>
                <a:cubicBezTo>
                  <a:pt x="500" y="14835"/>
                  <a:pt x="-195" y="15576"/>
                  <a:pt x="53" y="16317"/>
                </a:cubicBezTo>
                <a:cubicBezTo>
                  <a:pt x="451" y="17551"/>
                  <a:pt x="1841" y="17798"/>
                  <a:pt x="1841" y="17798"/>
                </a:cubicBezTo>
                <a:cubicBezTo>
                  <a:pt x="2039" y="18538"/>
                  <a:pt x="2089" y="19773"/>
                  <a:pt x="2437" y="20019"/>
                </a:cubicBezTo>
                <a:cubicBezTo>
                  <a:pt x="2834" y="20390"/>
                  <a:pt x="3231" y="19526"/>
                  <a:pt x="3628" y="19279"/>
                </a:cubicBezTo>
                <a:cubicBezTo>
                  <a:pt x="5466" y="18291"/>
                  <a:pt x="7104" y="18168"/>
                  <a:pt x="8693" y="15576"/>
                </a:cubicBezTo>
                <a:cubicBezTo>
                  <a:pt x="11077" y="17551"/>
                  <a:pt x="8296" y="14589"/>
                  <a:pt x="9885" y="18538"/>
                </a:cubicBezTo>
                <a:cubicBezTo>
                  <a:pt x="10332" y="19649"/>
                  <a:pt x="11126" y="19896"/>
                  <a:pt x="11673" y="20760"/>
                </a:cubicBezTo>
                <a:cubicBezTo>
                  <a:pt x="12268" y="20266"/>
                  <a:pt x="13262" y="20760"/>
                  <a:pt x="13460" y="19279"/>
                </a:cubicBezTo>
                <a:cubicBezTo>
                  <a:pt x="13559" y="18538"/>
                  <a:pt x="13559" y="17551"/>
                  <a:pt x="13758" y="17057"/>
                </a:cubicBezTo>
                <a:cubicBezTo>
                  <a:pt x="13957" y="16563"/>
                  <a:pt x="14354" y="16687"/>
                  <a:pt x="14652" y="16317"/>
                </a:cubicBezTo>
                <a:cubicBezTo>
                  <a:pt x="15297" y="15453"/>
                  <a:pt x="16439" y="13354"/>
                  <a:pt x="16439" y="13354"/>
                </a:cubicBezTo>
                <a:cubicBezTo>
                  <a:pt x="17383" y="9775"/>
                  <a:pt x="16688" y="11379"/>
                  <a:pt x="18823" y="9651"/>
                </a:cubicBezTo>
                <a:cubicBezTo>
                  <a:pt x="19419" y="9158"/>
                  <a:pt x="20611" y="8170"/>
                  <a:pt x="20611" y="8170"/>
                </a:cubicBezTo>
                <a:cubicBezTo>
                  <a:pt x="20809" y="7430"/>
                  <a:pt x="21405" y="6689"/>
                  <a:pt x="21206" y="5949"/>
                </a:cubicBezTo>
                <a:cubicBezTo>
                  <a:pt x="20362" y="2122"/>
                  <a:pt x="18823" y="3480"/>
                  <a:pt x="17631" y="1505"/>
                </a:cubicBezTo>
                <a:cubicBezTo>
                  <a:pt x="17333" y="1011"/>
                  <a:pt x="17085" y="24"/>
                  <a:pt x="16737" y="24"/>
                </a:cubicBezTo>
                <a:cubicBezTo>
                  <a:pt x="16439" y="24"/>
                  <a:pt x="17135" y="1011"/>
                  <a:pt x="17333" y="1505"/>
                </a:cubicBezTo>
                <a:close/>
              </a:path>
            </a:pathLst>
          </a:custGeom>
          <a:solidFill>
            <a:srgbClr val="CCCC00">
              <a:alpha val="50000"/>
            </a:srgbClr>
          </a:solidFill>
          <a:ln w="12700">
            <a:miter lim="400000"/>
          </a:ln>
        </p:spPr>
        <p:txBody>
          <a:bodyPr lIns="45719" rIns="45719"/>
          <a:lstStyle/>
          <a:p>
            <a:pPr>
              <a:defRPr>
                <a:latin typeface="+mn-lt"/>
                <a:ea typeface="+mn-ea"/>
                <a:cs typeface="+mn-cs"/>
                <a:sym typeface="Arial"/>
              </a:defRPr>
            </a:pPr>
          </a:p>
        </p:txBody>
      </p:sp>
      <p:sp>
        <p:nvSpPr>
          <p:cNvPr id="912" name="Shape 912"/>
          <p:cNvSpPr/>
          <p:nvPr/>
        </p:nvSpPr>
        <p:spPr>
          <a:xfrm>
            <a:off x="4059237" y="2614612"/>
            <a:ext cx="964139" cy="496888"/>
          </a:xfrm>
          <a:custGeom>
            <a:avLst/>
            <a:gdLst/>
            <a:ahLst/>
            <a:cxnLst>
              <a:cxn ang="0">
                <a:pos x="wd2" y="hd2"/>
              </a:cxn>
              <a:cxn ang="5400000">
                <a:pos x="wd2" y="hd2"/>
              </a:cxn>
              <a:cxn ang="10800000">
                <a:pos x="wd2" y="hd2"/>
              </a:cxn>
              <a:cxn ang="16200000">
                <a:pos x="wd2" y="hd2"/>
              </a:cxn>
            </a:cxnLst>
            <a:rect l="0" t="0" r="r" b="b"/>
            <a:pathLst>
              <a:path w="21261" h="21600" fill="norm" stroke="1" extrusionOk="0">
                <a:moveTo>
                  <a:pt x="413" y="20000"/>
                </a:moveTo>
                <a:cubicBezTo>
                  <a:pt x="550" y="19600"/>
                  <a:pt x="791" y="19267"/>
                  <a:pt x="825" y="18800"/>
                </a:cubicBezTo>
                <a:cubicBezTo>
                  <a:pt x="860" y="18400"/>
                  <a:pt x="619" y="18000"/>
                  <a:pt x="619" y="17600"/>
                </a:cubicBezTo>
                <a:cubicBezTo>
                  <a:pt x="619" y="16533"/>
                  <a:pt x="619" y="15200"/>
                  <a:pt x="1032" y="14400"/>
                </a:cubicBezTo>
                <a:cubicBezTo>
                  <a:pt x="1376" y="13733"/>
                  <a:pt x="2270" y="12800"/>
                  <a:pt x="2270" y="12800"/>
                </a:cubicBezTo>
                <a:cubicBezTo>
                  <a:pt x="2786" y="11267"/>
                  <a:pt x="3474" y="9800"/>
                  <a:pt x="3715" y="8000"/>
                </a:cubicBezTo>
                <a:cubicBezTo>
                  <a:pt x="4231" y="4133"/>
                  <a:pt x="4024" y="1067"/>
                  <a:pt x="6191" y="0"/>
                </a:cubicBezTo>
                <a:cubicBezTo>
                  <a:pt x="7464" y="1667"/>
                  <a:pt x="6157" y="400"/>
                  <a:pt x="7429" y="400"/>
                </a:cubicBezTo>
                <a:cubicBezTo>
                  <a:pt x="7704" y="400"/>
                  <a:pt x="8599" y="1000"/>
                  <a:pt x="8874" y="1200"/>
                </a:cubicBezTo>
                <a:cubicBezTo>
                  <a:pt x="9183" y="3000"/>
                  <a:pt x="9596" y="2467"/>
                  <a:pt x="10318" y="3600"/>
                </a:cubicBezTo>
                <a:cubicBezTo>
                  <a:pt x="11006" y="4733"/>
                  <a:pt x="11110" y="5867"/>
                  <a:pt x="11969" y="6400"/>
                </a:cubicBezTo>
                <a:cubicBezTo>
                  <a:pt x="12761" y="8667"/>
                  <a:pt x="13380" y="7667"/>
                  <a:pt x="14446" y="8800"/>
                </a:cubicBezTo>
                <a:cubicBezTo>
                  <a:pt x="15375" y="9800"/>
                  <a:pt x="15959" y="11000"/>
                  <a:pt x="16922" y="11600"/>
                </a:cubicBezTo>
                <a:cubicBezTo>
                  <a:pt x="18367" y="10667"/>
                  <a:pt x="18883" y="13067"/>
                  <a:pt x="19605" y="15200"/>
                </a:cubicBezTo>
                <a:cubicBezTo>
                  <a:pt x="19846" y="15867"/>
                  <a:pt x="20499" y="16200"/>
                  <a:pt x="20843" y="16400"/>
                </a:cubicBezTo>
                <a:cubicBezTo>
                  <a:pt x="20912" y="16733"/>
                  <a:pt x="21600" y="19200"/>
                  <a:pt x="21050" y="20000"/>
                </a:cubicBezTo>
                <a:cubicBezTo>
                  <a:pt x="20706" y="20467"/>
                  <a:pt x="19811" y="20800"/>
                  <a:pt x="19811" y="20800"/>
                </a:cubicBezTo>
                <a:cubicBezTo>
                  <a:pt x="18642" y="20200"/>
                  <a:pt x="18986" y="19467"/>
                  <a:pt x="17954" y="18800"/>
                </a:cubicBezTo>
                <a:cubicBezTo>
                  <a:pt x="17094" y="16267"/>
                  <a:pt x="15271" y="16800"/>
                  <a:pt x="13827" y="16400"/>
                </a:cubicBezTo>
                <a:cubicBezTo>
                  <a:pt x="13001" y="15867"/>
                  <a:pt x="12967" y="14733"/>
                  <a:pt x="12176" y="14000"/>
                </a:cubicBezTo>
                <a:cubicBezTo>
                  <a:pt x="11625" y="13467"/>
                  <a:pt x="10903" y="13467"/>
                  <a:pt x="10318" y="13200"/>
                </a:cubicBezTo>
                <a:cubicBezTo>
                  <a:pt x="9631" y="12933"/>
                  <a:pt x="9115" y="12000"/>
                  <a:pt x="8461" y="11600"/>
                </a:cubicBezTo>
                <a:cubicBezTo>
                  <a:pt x="6948" y="12600"/>
                  <a:pt x="5434" y="14267"/>
                  <a:pt x="4127" y="16000"/>
                </a:cubicBezTo>
                <a:cubicBezTo>
                  <a:pt x="3164" y="18800"/>
                  <a:pt x="3715" y="17867"/>
                  <a:pt x="2683" y="19200"/>
                </a:cubicBezTo>
                <a:cubicBezTo>
                  <a:pt x="2408" y="20800"/>
                  <a:pt x="2064" y="21067"/>
                  <a:pt x="1238" y="21600"/>
                </a:cubicBezTo>
                <a:cubicBezTo>
                  <a:pt x="894" y="20600"/>
                  <a:pt x="619" y="20067"/>
                  <a:pt x="619" y="18800"/>
                </a:cubicBezTo>
                <a:cubicBezTo>
                  <a:pt x="619" y="18400"/>
                  <a:pt x="825" y="17600"/>
                  <a:pt x="825" y="17600"/>
                </a:cubicBezTo>
                <a:lnTo>
                  <a:pt x="0" y="15200"/>
                </a:lnTo>
              </a:path>
            </a:pathLst>
          </a:custGeom>
          <a:solidFill>
            <a:srgbClr val="3333FF">
              <a:alpha val="50000"/>
            </a:srgbClr>
          </a:solidFill>
          <a:ln w="12700">
            <a:miter lim="400000"/>
          </a:ln>
        </p:spPr>
        <p:txBody>
          <a:bodyPr lIns="45719" rIns="45719"/>
          <a:lstStyle/>
          <a:p>
            <a:pPr>
              <a:defRPr>
                <a:latin typeface="+mn-lt"/>
                <a:ea typeface="+mn-ea"/>
                <a:cs typeface="+mn-cs"/>
                <a:sym typeface="Arial"/>
              </a:defRPr>
            </a:pPr>
          </a:p>
        </p:txBody>
      </p:sp>
      <p:sp>
        <p:nvSpPr>
          <p:cNvPr id="913" name="Shape 913"/>
          <p:cNvSpPr/>
          <p:nvPr/>
        </p:nvSpPr>
        <p:spPr>
          <a:xfrm>
            <a:off x="2981325" y="2622550"/>
            <a:ext cx="366713" cy="233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0"/>
                </a:moveTo>
                <a:cubicBezTo>
                  <a:pt x="20031" y="13536"/>
                  <a:pt x="18092" y="7056"/>
                  <a:pt x="15508" y="4320"/>
                </a:cubicBezTo>
                <a:cubicBezTo>
                  <a:pt x="13846" y="2592"/>
                  <a:pt x="10154" y="1872"/>
                  <a:pt x="8308" y="864"/>
                </a:cubicBezTo>
                <a:cubicBezTo>
                  <a:pt x="7754" y="576"/>
                  <a:pt x="6646" y="0"/>
                  <a:pt x="6646" y="0"/>
                </a:cubicBezTo>
                <a:cubicBezTo>
                  <a:pt x="5631" y="1008"/>
                  <a:pt x="4154" y="1296"/>
                  <a:pt x="3323" y="2592"/>
                </a:cubicBezTo>
                <a:cubicBezTo>
                  <a:pt x="2400" y="4032"/>
                  <a:pt x="1846" y="6048"/>
                  <a:pt x="1108" y="7776"/>
                </a:cubicBezTo>
                <a:cubicBezTo>
                  <a:pt x="738" y="8640"/>
                  <a:pt x="0" y="10368"/>
                  <a:pt x="0" y="10368"/>
                </a:cubicBezTo>
                <a:cubicBezTo>
                  <a:pt x="2400" y="14112"/>
                  <a:pt x="4985" y="14544"/>
                  <a:pt x="8308" y="15552"/>
                </a:cubicBezTo>
                <a:cubicBezTo>
                  <a:pt x="9323" y="17136"/>
                  <a:pt x="10246" y="18864"/>
                  <a:pt x="11631" y="19872"/>
                </a:cubicBezTo>
                <a:cubicBezTo>
                  <a:pt x="12738" y="20592"/>
                  <a:pt x="14954" y="21600"/>
                  <a:pt x="14954" y="21600"/>
                </a:cubicBezTo>
                <a:cubicBezTo>
                  <a:pt x="17169" y="20736"/>
                  <a:pt x="19292" y="19728"/>
                  <a:pt x="21600" y="19008"/>
                </a:cubicBezTo>
                <a:cubicBezTo>
                  <a:pt x="20954" y="14976"/>
                  <a:pt x="20677" y="14544"/>
                  <a:pt x="21600" y="17280"/>
                </a:cubicBezTo>
                <a:close/>
              </a:path>
            </a:pathLst>
          </a:custGeom>
          <a:solidFill>
            <a:srgbClr val="99FF33">
              <a:alpha val="50000"/>
            </a:srgbClr>
          </a:solidFill>
          <a:ln w="12700">
            <a:miter lim="400000"/>
          </a:ln>
        </p:spPr>
        <p:txBody>
          <a:bodyPr lIns="45719" rIns="45719"/>
          <a:lstStyle/>
          <a:p>
            <a:pPr>
              <a:defRPr>
                <a:latin typeface="+mn-lt"/>
                <a:ea typeface="+mn-ea"/>
                <a:cs typeface="+mn-cs"/>
                <a:sym typeface="Arial"/>
              </a:defRPr>
            </a:pPr>
          </a:p>
        </p:txBody>
      </p:sp>
      <p:sp>
        <p:nvSpPr>
          <p:cNvPr id="914" name="Shape 914"/>
          <p:cNvSpPr/>
          <p:nvPr/>
        </p:nvSpPr>
        <p:spPr>
          <a:xfrm>
            <a:off x="2973387" y="2474912"/>
            <a:ext cx="214314" cy="163288"/>
          </a:xfrm>
          <a:custGeom>
            <a:avLst/>
            <a:gdLst/>
            <a:ahLst/>
            <a:cxnLst>
              <a:cxn ang="0">
                <a:pos x="wd2" y="hd2"/>
              </a:cxn>
              <a:cxn ang="5400000">
                <a:pos x="wd2" y="hd2"/>
              </a:cxn>
              <a:cxn ang="10800000">
                <a:pos x="wd2" y="hd2"/>
              </a:cxn>
              <a:cxn ang="16200000">
                <a:pos x="wd2" y="hd2"/>
              </a:cxn>
            </a:cxnLst>
            <a:rect l="0" t="0" r="r" b="b"/>
            <a:pathLst>
              <a:path w="21600" h="20016" fill="norm" stroke="1" extrusionOk="0">
                <a:moveTo>
                  <a:pt x="17843" y="0"/>
                </a:moveTo>
                <a:cubicBezTo>
                  <a:pt x="19252" y="6762"/>
                  <a:pt x="18313" y="3005"/>
                  <a:pt x="20661" y="11270"/>
                </a:cubicBezTo>
                <a:cubicBezTo>
                  <a:pt x="20974" y="12397"/>
                  <a:pt x="21600" y="14650"/>
                  <a:pt x="21600" y="14650"/>
                </a:cubicBezTo>
                <a:cubicBezTo>
                  <a:pt x="20035" y="20285"/>
                  <a:pt x="19409" y="21600"/>
                  <a:pt x="15026" y="18031"/>
                </a:cubicBezTo>
                <a:cubicBezTo>
                  <a:pt x="8609" y="20661"/>
                  <a:pt x="5791" y="20473"/>
                  <a:pt x="0" y="15777"/>
                </a:cubicBezTo>
                <a:cubicBezTo>
                  <a:pt x="6417" y="13148"/>
                  <a:pt x="2974" y="9016"/>
                  <a:pt x="10330" y="6762"/>
                </a:cubicBezTo>
                <a:cubicBezTo>
                  <a:pt x="11270" y="6010"/>
                  <a:pt x="12365" y="5447"/>
                  <a:pt x="13148" y="4508"/>
                </a:cubicBezTo>
                <a:cubicBezTo>
                  <a:pt x="13930" y="3569"/>
                  <a:pt x="14087" y="2066"/>
                  <a:pt x="15026" y="1127"/>
                </a:cubicBezTo>
                <a:cubicBezTo>
                  <a:pt x="15809" y="376"/>
                  <a:pt x="17843" y="0"/>
                  <a:pt x="17843" y="0"/>
                </a:cubicBezTo>
                <a:close/>
              </a:path>
            </a:pathLst>
          </a:custGeom>
          <a:solidFill>
            <a:srgbClr val="FFCCCC">
              <a:alpha val="50000"/>
            </a:srgbClr>
          </a:solidFill>
          <a:ln w="12700">
            <a:miter lim="400000"/>
          </a:ln>
        </p:spPr>
        <p:txBody>
          <a:bodyPr lIns="45719" rIns="45719"/>
          <a:lstStyle/>
          <a:p>
            <a:pPr>
              <a:defRPr>
                <a:latin typeface="+mn-lt"/>
                <a:ea typeface="+mn-ea"/>
                <a:cs typeface="+mn-cs"/>
                <a:sym typeface="Arial"/>
              </a:defRPr>
            </a:pPr>
          </a:p>
        </p:txBody>
      </p:sp>
      <p:sp>
        <p:nvSpPr>
          <p:cNvPr id="915" name="Shape 915"/>
          <p:cNvSpPr/>
          <p:nvPr/>
        </p:nvSpPr>
        <p:spPr>
          <a:xfrm>
            <a:off x="6316486" y="2409824"/>
            <a:ext cx="195969" cy="241720"/>
          </a:xfrm>
          <a:custGeom>
            <a:avLst/>
            <a:gdLst/>
            <a:ahLst/>
            <a:cxnLst>
              <a:cxn ang="0">
                <a:pos x="wd2" y="hd2"/>
              </a:cxn>
              <a:cxn ang="5400000">
                <a:pos x="wd2" y="hd2"/>
              </a:cxn>
              <a:cxn ang="10800000">
                <a:pos x="wd2" y="hd2"/>
              </a:cxn>
              <a:cxn ang="16200000">
                <a:pos x="wd2" y="hd2"/>
              </a:cxn>
            </a:cxnLst>
            <a:rect l="0" t="0" r="r" b="b"/>
            <a:pathLst>
              <a:path w="20200" h="20177" fill="norm" stroke="1" extrusionOk="0">
                <a:moveTo>
                  <a:pt x="9600" y="0"/>
                </a:moveTo>
                <a:cubicBezTo>
                  <a:pt x="-800" y="2846"/>
                  <a:pt x="7680" y="1293"/>
                  <a:pt x="0" y="5432"/>
                </a:cubicBezTo>
                <a:cubicBezTo>
                  <a:pt x="1280" y="8666"/>
                  <a:pt x="3360" y="8019"/>
                  <a:pt x="5760" y="10865"/>
                </a:cubicBezTo>
                <a:cubicBezTo>
                  <a:pt x="4480" y="14098"/>
                  <a:pt x="5920" y="16685"/>
                  <a:pt x="6720" y="20177"/>
                </a:cubicBezTo>
                <a:cubicBezTo>
                  <a:pt x="16320" y="17590"/>
                  <a:pt x="1440" y="21600"/>
                  <a:pt x="13440" y="18625"/>
                </a:cubicBezTo>
                <a:cubicBezTo>
                  <a:pt x="15360" y="18108"/>
                  <a:pt x="19200" y="17073"/>
                  <a:pt x="19200" y="17073"/>
                </a:cubicBezTo>
                <a:cubicBezTo>
                  <a:pt x="20800" y="13193"/>
                  <a:pt x="20480" y="15521"/>
                  <a:pt x="18240" y="10089"/>
                </a:cubicBezTo>
                <a:cubicBezTo>
                  <a:pt x="17920" y="9313"/>
                  <a:pt x="18080" y="8278"/>
                  <a:pt x="17280" y="7760"/>
                </a:cubicBezTo>
                <a:cubicBezTo>
                  <a:pt x="15360" y="6726"/>
                  <a:pt x="11520" y="4656"/>
                  <a:pt x="11520" y="4656"/>
                </a:cubicBezTo>
                <a:cubicBezTo>
                  <a:pt x="10400" y="1035"/>
                  <a:pt x="11200" y="2457"/>
                  <a:pt x="9600" y="0"/>
                </a:cubicBezTo>
                <a:close/>
              </a:path>
            </a:pathLst>
          </a:custGeom>
          <a:solidFill>
            <a:srgbClr val="99CC00">
              <a:alpha val="50000"/>
            </a:srgbClr>
          </a:solidFill>
          <a:ln w="12700">
            <a:miter lim="400000"/>
          </a:ln>
        </p:spPr>
        <p:txBody>
          <a:bodyPr lIns="45719" rIns="45719"/>
          <a:lstStyle/>
          <a:p>
            <a:pPr>
              <a:defRPr>
                <a:latin typeface="+mn-lt"/>
                <a:ea typeface="+mn-ea"/>
                <a:cs typeface="+mn-cs"/>
                <a:sym typeface="Arial"/>
              </a:defRPr>
            </a:pPr>
          </a:p>
        </p:txBody>
      </p:sp>
      <p:sp>
        <p:nvSpPr>
          <p:cNvPr id="916" name="Shape 916"/>
          <p:cNvSpPr/>
          <p:nvPr/>
        </p:nvSpPr>
        <p:spPr>
          <a:xfrm>
            <a:off x="5387975" y="3381129"/>
            <a:ext cx="309563" cy="287584"/>
          </a:xfrm>
          <a:custGeom>
            <a:avLst/>
            <a:gdLst/>
            <a:ahLst/>
            <a:cxnLst>
              <a:cxn ang="0">
                <a:pos x="wd2" y="hd2"/>
              </a:cxn>
              <a:cxn ang="5400000">
                <a:pos x="wd2" y="hd2"/>
              </a:cxn>
              <a:cxn ang="10800000">
                <a:pos x="wd2" y="hd2"/>
              </a:cxn>
              <a:cxn ang="16200000">
                <a:pos x="wd2" y="hd2"/>
              </a:cxn>
            </a:cxnLst>
            <a:rect l="0" t="0" r="r" b="b"/>
            <a:pathLst>
              <a:path w="21600" h="20274" fill="norm" stroke="1" extrusionOk="0">
                <a:moveTo>
                  <a:pt x="21600" y="12459"/>
                </a:moveTo>
                <a:cubicBezTo>
                  <a:pt x="17673" y="11156"/>
                  <a:pt x="18000" y="5512"/>
                  <a:pt x="13745" y="2690"/>
                </a:cubicBezTo>
                <a:cubicBezTo>
                  <a:pt x="11127" y="-1326"/>
                  <a:pt x="9164" y="194"/>
                  <a:pt x="3927" y="736"/>
                </a:cubicBezTo>
                <a:cubicBezTo>
                  <a:pt x="3055" y="2039"/>
                  <a:pt x="1855" y="3124"/>
                  <a:pt x="1309" y="4644"/>
                </a:cubicBezTo>
                <a:cubicBezTo>
                  <a:pt x="873" y="5946"/>
                  <a:pt x="0" y="8551"/>
                  <a:pt x="0" y="8551"/>
                </a:cubicBezTo>
                <a:cubicBezTo>
                  <a:pt x="1309" y="9420"/>
                  <a:pt x="3382" y="9637"/>
                  <a:pt x="3927" y="11156"/>
                </a:cubicBezTo>
                <a:cubicBezTo>
                  <a:pt x="4800" y="13870"/>
                  <a:pt x="4036" y="12676"/>
                  <a:pt x="6545" y="14413"/>
                </a:cubicBezTo>
                <a:cubicBezTo>
                  <a:pt x="9600" y="18863"/>
                  <a:pt x="8618" y="16801"/>
                  <a:pt x="9818" y="20274"/>
                </a:cubicBezTo>
                <a:cubicBezTo>
                  <a:pt x="10473" y="19840"/>
                  <a:pt x="11018" y="19080"/>
                  <a:pt x="11782" y="18971"/>
                </a:cubicBezTo>
                <a:cubicBezTo>
                  <a:pt x="12436" y="18863"/>
                  <a:pt x="13091" y="19840"/>
                  <a:pt x="13745" y="19623"/>
                </a:cubicBezTo>
                <a:cubicBezTo>
                  <a:pt x="14509" y="19297"/>
                  <a:pt x="14509" y="18212"/>
                  <a:pt x="15055" y="17669"/>
                </a:cubicBezTo>
                <a:cubicBezTo>
                  <a:pt x="17782" y="15281"/>
                  <a:pt x="18218" y="15281"/>
                  <a:pt x="20945" y="14413"/>
                </a:cubicBezTo>
                <a:cubicBezTo>
                  <a:pt x="20182" y="11373"/>
                  <a:pt x="19527" y="11373"/>
                  <a:pt x="21600" y="12459"/>
                </a:cubicBezTo>
                <a:close/>
              </a:path>
            </a:pathLst>
          </a:custGeom>
          <a:solidFill>
            <a:srgbClr val="99FF33">
              <a:alpha val="50000"/>
            </a:srgbClr>
          </a:solidFill>
          <a:ln w="12700">
            <a:miter lim="400000"/>
          </a:ln>
        </p:spPr>
        <p:txBody>
          <a:bodyPr lIns="45719" rIns="45719"/>
          <a:lstStyle/>
          <a:p>
            <a:pPr>
              <a:defRPr>
                <a:latin typeface="+mn-lt"/>
                <a:ea typeface="+mn-ea"/>
                <a:cs typeface="+mn-cs"/>
                <a:sym typeface="Arial"/>
              </a:defRPr>
            </a:pPr>
          </a:p>
        </p:txBody>
      </p:sp>
      <p:sp>
        <p:nvSpPr>
          <p:cNvPr id="917" name="Shape 917"/>
          <p:cNvSpPr/>
          <p:nvPr/>
        </p:nvSpPr>
        <p:spPr>
          <a:xfrm>
            <a:off x="6513512" y="2365375"/>
            <a:ext cx="465139" cy="395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40" y="502"/>
                </a:moveTo>
                <a:cubicBezTo>
                  <a:pt x="17568" y="1256"/>
                  <a:pt x="17568" y="1926"/>
                  <a:pt x="18144" y="4019"/>
                </a:cubicBezTo>
                <a:cubicBezTo>
                  <a:pt x="17640" y="5693"/>
                  <a:pt x="16920" y="6865"/>
                  <a:pt x="16416" y="8540"/>
                </a:cubicBezTo>
                <a:cubicBezTo>
                  <a:pt x="15984" y="8205"/>
                  <a:pt x="15624" y="7451"/>
                  <a:pt x="15120" y="7535"/>
                </a:cubicBezTo>
                <a:cubicBezTo>
                  <a:pt x="14616" y="7619"/>
                  <a:pt x="14616" y="8623"/>
                  <a:pt x="14256" y="9042"/>
                </a:cubicBezTo>
                <a:cubicBezTo>
                  <a:pt x="13392" y="10047"/>
                  <a:pt x="12744" y="10130"/>
                  <a:pt x="11664" y="10549"/>
                </a:cubicBezTo>
                <a:cubicBezTo>
                  <a:pt x="10944" y="14065"/>
                  <a:pt x="10080" y="13228"/>
                  <a:pt x="7344" y="12558"/>
                </a:cubicBezTo>
                <a:cubicBezTo>
                  <a:pt x="6480" y="12893"/>
                  <a:pt x="5256" y="12642"/>
                  <a:pt x="4752" y="13563"/>
                </a:cubicBezTo>
                <a:cubicBezTo>
                  <a:pt x="3600" y="15488"/>
                  <a:pt x="4392" y="14902"/>
                  <a:pt x="2592" y="15572"/>
                </a:cubicBezTo>
                <a:cubicBezTo>
                  <a:pt x="1512" y="17414"/>
                  <a:pt x="576" y="16995"/>
                  <a:pt x="0" y="19088"/>
                </a:cubicBezTo>
                <a:cubicBezTo>
                  <a:pt x="144" y="19591"/>
                  <a:pt x="72" y="20260"/>
                  <a:pt x="432" y="20595"/>
                </a:cubicBezTo>
                <a:cubicBezTo>
                  <a:pt x="1152" y="21181"/>
                  <a:pt x="3024" y="21600"/>
                  <a:pt x="3024" y="21600"/>
                </a:cubicBezTo>
                <a:cubicBezTo>
                  <a:pt x="3528" y="19172"/>
                  <a:pt x="3312" y="18670"/>
                  <a:pt x="2160" y="16577"/>
                </a:cubicBezTo>
                <a:cubicBezTo>
                  <a:pt x="5256" y="15405"/>
                  <a:pt x="4248" y="14651"/>
                  <a:pt x="5616" y="17079"/>
                </a:cubicBezTo>
                <a:cubicBezTo>
                  <a:pt x="5328" y="17581"/>
                  <a:pt x="4248" y="18419"/>
                  <a:pt x="4752" y="18586"/>
                </a:cubicBezTo>
                <a:cubicBezTo>
                  <a:pt x="5616" y="18837"/>
                  <a:pt x="7344" y="17581"/>
                  <a:pt x="7344" y="17581"/>
                </a:cubicBezTo>
                <a:cubicBezTo>
                  <a:pt x="7632" y="17079"/>
                  <a:pt x="8352" y="16660"/>
                  <a:pt x="8208" y="16074"/>
                </a:cubicBezTo>
                <a:cubicBezTo>
                  <a:pt x="7920" y="14819"/>
                  <a:pt x="5040" y="16326"/>
                  <a:pt x="8208" y="15070"/>
                </a:cubicBezTo>
                <a:cubicBezTo>
                  <a:pt x="11808" y="16493"/>
                  <a:pt x="6768" y="16158"/>
                  <a:pt x="10368" y="17581"/>
                </a:cubicBezTo>
                <a:cubicBezTo>
                  <a:pt x="10800" y="17414"/>
                  <a:pt x="11376" y="17498"/>
                  <a:pt x="11664" y="17079"/>
                </a:cubicBezTo>
                <a:cubicBezTo>
                  <a:pt x="12168" y="16242"/>
                  <a:pt x="12528" y="14065"/>
                  <a:pt x="12528" y="14065"/>
                </a:cubicBezTo>
                <a:cubicBezTo>
                  <a:pt x="14040" y="16744"/>
                  <a:pt x="13536" y="14651"/>
                  <a:pt x="15984" y="15572"/>
                </a:cubicBezTo>
                <a:cubicBezTo>
                  <a:pt x="16128" y="15070"/>
                  <a:pt x="15984" y="14233"/>
                  <a:pt x="16416" y="14065"/>
                </a:cubicBezTo>
                <a:cubicBezTo>
                  <a:pt x="16992" y="13814"/>
                  <a:pt x="17568" y="14567"/>
                  <a:pt x="18144" y="14567"/>
                </a:cubicBezTo>
                <a:cubicBezTo>
                  <a:pt x="19008" y="14567"/>
                  <a:pt x="20088" y="13563"/>
                  <a:pt x="20736" y="13060"/>
                </a:cubicBezTo>
                <a:cubicBezTo>
                  <a:pt x="17928" y="11972"/>
                  <a:pt x="19296" y="10549"/>
                  <a:pt x="20736" y="8037"/>
                </a:cubicBezTo>
                <a:cubicBezTo>
                  <a:pt x="20952" y="7619"/>
                  <a:pt x="21528" y="4772"/>
                  <a:pt x="21600" y="4521"/>
                </a:cubicBezTo>
                <a:cubicBezTo>
                  <a:pt x="21312" y="3516"/>
                  <a:pt x="21024" y="2512"/>
                  <a:pt x="20736" y="1507"/>
                </a:cubicBezTo>
                <a:cubicBezTo>
                  <a:pt x="20592" y="1005"/>
                  <a:pt x="20304" y="0"/>
                  <a:pt x="20304" y="0"/>
                </a:cubicBezTo>
                <a:cubicBezTo>
                  <a:pt x="18864" y="586"/>
                  <a:pt x="18576" y="502"/>
                  <a:pt x="19440" y="502"/>
                </a:cubicBezTo>
                <a:close/>
              </a:path>
            </a:pathLst>
          </a:custGeom>
          <a:solidFill>
            <a:srgbClr val="FF0000"/>
          </a:solidFill>
          <a:ln w="12700">
            <a:miter lim="400000"/>
          </a:ln>
        </p:spPr>
        <p:txBody>
          <a:bodyPr lIns="45719" rIns="45719"/>
          <a:lstStyle/>
          <a:p>
            <a:pPr>
              <a:defRPr>
                <a:latin typeface="+mn-lt"/>
                <a:ea typeface="+mn-ea"/>
                <a:cs typeface="+mn-cs"/>
                <a:sym typeface="Arial"/>
              </a:defRPr>
            </a:pPr>
          </a:p>
        </p:txBody>
      </p:sp>
      <p:sp>
        <p:nvSpPr>
          <p:cNvPr id="918" name="Shape 918"/>
          <p:cNvSpPr/>
          <p:nvPr/>
        </p:nvSpPr>
        <p:spPr>
          <a:xfrm>
            <a:off x="5248275" y="2390775"/>
            <a:ext cx="976313" cy="898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23" y="18705"/>
                </a:moveTo>
                <a:cubicBezTo>
                  <a:pt x="8377" y="18631"/>
                  <a:pt x="7996" y="18668"/>
                  <a:pt x="7685" y="18482"/>
                </a:cubicBezTo>
                <a:cubicBezTo>
                  <a:pt x="6888" y="18000"/>
                  <a:pt x="7338" y="16701"/>
                  <a:pt x="6854" y="16033"/>
                </a:cubicBezTo>
                <a:cubicBezTo>
                  <a:pt x="6577" y="15625"/>
                  <a:pt x="6023" y="15513"/>
                  <a:pt x="5608" y="15365"/>
                </a:cubicBezTo>
                <a:cubicBezTo>
                  <a:pt x="5469" y="14920"/>
                  <a:pt x="5331" y="14474"/>
                  <a:pt x="5192" y="14029"/>
                </a:cubicBezTo>
                <a:cubicBezTo>
                  <a:pt x="5123" y="13806"/>
                  <a:pt x="4777" y="13880"/>
                  <a:pt x="4569" y="13806"/>
                </a:cubicBezTo>
                <a:cubicBezTo>
                  <a:pt x="2562" y="13287"/>
                  <a:pt x="4327" y="13880"/>
                  <a:pt x="2908" y="13361"/>
                </a:cubicBezTo>
                <a:cubicBezTo>
                  <a:pt x="2112" y="12099"/>
                  <a:pt x="1454" y="10689"/>
                  <a:pt x="831" y="9353"/>
                </a:cubicBezTo>
                <a:cubicBezTo>
                  <a:pt x="519" y="8685"/>
                  <a:pt x="0" y="7348"/>
                  <a:pt x="0" y="7348"/>
                </a:cubicBezTo>
                <a:cubicBezTo>
                  <a:pt x="485" y="5753"/>
                  <a:pt x="35" y="6272"/>
                  <a:pt x="1038" y="5567"/>
                </a:cubicBezTo>
                <a:cubicBezTo>
                  <a:pt x="1731" y="5827"/>
                  <a:pt x="2215" y="6198"/>
                  <a:pt x="2908" y="6458"/>
                </a:cubicBezTo>
                <a:cubicBezTo>
                  <a:pt x="3323" y="6309"/>
                  <a:pt x="4085" y="6458"/>
                  <a:pt x="4154" y="6012"/>
                </a:cubicBezTo>
                <a:cubicBezTo>
                  <a:pt x="4223" y="5641"/>
                  <a:pt x="4085" y="5122"/>
                  <a:pt x="4362" y="4899"/>
                </a:cubicBezTo>
                <a:cubicBezTo>
                  <a:pt x="4985" y="4379"/>
                  <a:pt x="5885" y="4491"/>
                  <a:pt x="6646" y="4231"/>
                </a:cubicBezTo>
                <a:cubicBezTo>
                  <a:pt x="6923" y="3786"/>
                  <a:pt x="7200" y="3340"/>
                  <a:pt x="7477" y="2895"/>
                </a:cubicBezTo>
                <a:cubicBezTo>
                  <a:pt x="7615" y="2672"/>
                  <a:pt x="7892" y="2227"/>
                  <a:pt x="7892" y="2227"/>
                </a:cubicBezTo>
                <a:cubicBezTo>
                  <a:pt x="7442" y="779"/>
                  <a:pt x="8619" y="408"/>
                  <a:pt x="9762" y="0"/>
                </a:cubicBezTo>
                <a:cubicBezTo>
                  <a:pt x="10800" y="223"/>
                  <a:pt x="11285" y="223"/>
                  <a:pt x="11631" y="1336"/>
                </a:cubicBezTo>
                <a:cubicBezTo>
                  <a:pt x="11492" y="1781"/>
                  <a:pt x="11354" y="2227"/>
                  <a:pt x="11215" y="2672"/>
                </a:cubicBezTo>
                <a:cubicBezTo>
                  <a:pt x="11146" y="2895"/>
                  <a:pt x="11008" y="3340"/>
                  <a:pt x="11008" y="3340"/>
                </a:cubicBezTo>
                <a:cubicBezTo>
                  <a:pt x="11112" y="3934"/>
                  <a:pt x="10973" y="4751"/>
                  <a:pt x="11423" y="5122"/>
                </a:cubicBezTo>
                <a:cubicBezTo>
                  <a:pt x="11769" y="5381"/>
                  <a:pt x="12669" y="5567"/>
                  <a:pt x="12669" y="5567"/>
                </a:cubicBezTo>
                <a:cubicBezTo>
                  <a:pt x="14469" y="4936"/>
                  <a:pt x="15404" y="5381"/>
                  <a:pt x="17446" y="5567"/>
                </a:cubicBezTo>
                <a:cubicBezTo>
                  <a:pt x="18277" y="5864"/>
                  <a:pt x="18450" y="6309"/>
                  <a:pt x="19315" y="6012"/>
                </a:cubicBezTo>
                <a:cubicBezTo>
                  <a:pt x="19558" y="6421"/>
                  <a:pt x="20735" y="8536"/>
                  <a:pt x="20769" y="8685"/>
                </a:cubicBezTo>
                <a:cubicBezTo>
                  <a:pt x="20908" y="9130"/>
                  <a:pt x="21185" y="10021"/>
                  <a:pt x="21185" y="10021"/>
                </a:cubicBezTo>
                <a:cubicBezTo>
                  <a:pt x="19869" y="10503"/>
                  <a:pt x="20942" y="10874"/>
                  <a:pt x="21600" y="11357"/>
                </a:cubicBezTo>
                <a:cubicBezTo>
                  <a:pt x="21392" y="11505"/>
                  <a:pt x="21185" y="11691"/>
                  <a:pt x="20977" y="11802"/>
                </a:cubicBezTo>
                <a:cubicBezTo>
                  <a:pt x="20769" y="11913"/>
                  <a:pt x="20492" y="11839"/>
                  <a:pt x="20354" y="12025"/>
                </a:cubicBezTo>
                <a:cubicBezTo>
                  <a:pt x="18831" y="14066"/>
                  <a:pt x="21496" y="11951"/>
                  <a:pt x="19523" y="13361"/>
                </a:cubicBezTo>
                <a:cubicBezTo>
                  <a:pt x="19038" y="14957"/>
                  <a:pt x="19488" y="14437"/>
                  <a:pt x="18485" y="15142"/>
                </a:cubicBezTo>
                <a:cubicBezTo>
                  <a:pt x="18346" y="15365"/>
                  <a:pt x="18242" y="15625"/>
                  <a:pt x="18069" y="15810"/>
                </a:cubicBezTo>
                <a:cubicBezTo>
                  <a:pt x="17896" y="15996"/>
                  <a:pt x="17619" y="16033"/>
                  <a:pt x="17446" y="16256"/>
                </a:cubicBezTo>
                <a:cubicBezTo>
                  <a:pt x="17308" y="16441"/>
                  <a:pt x="17412" y="16775"/>
                  <a:pt x="17238" y="16924"/>
                </a:cubicBezTo>
                <a:cubicBezTo>
                  <a:pt x="16754" y="17258"/>
                  <a:pt x="16062" y="17072"/>
                  <a:pt x="15577" y="17369"/>
                </a:cubicBezTo>
                <a:cubicBezTo>
                  <a:pt x="15127" y="17629"/>
                  <a:pt x="14331" y="18260"/>
                  <a:pt x="14331" y="18260"/>
                </a:cubicBezTo>
                <a:cubicBezTo>
                  <a:pt x="12877" y="17852"/>
                  <a:pt x="12115" y="18779"/>
                  <a:pt x="10800" y="19151"/>
                </a:cubicBezTo>
                <a:cubicBezTo>
                  <a:pt x="10869" y="19373"/>
                  <a:pt x="10869" y="19633"/>
                  <a:pt x="11008" y="19819"/>
                </a:cubicBezTo>
                <a:cubicBezTo>
                  <a:pt x="11181" y="20041"/>
                  <a:pt x="11527" y="20004"/>
                  <a:pt x="11631" y="20264"/>
                </a:cubicBezTo>
                <a:cubicBezTo>
                  <a:pt x="11942" y="21118"/>
                  <a:pt x="9796" y="21452"/>
                  <a:pt x="9346" y="21600"/>
                </a:cubicBezTo>
                <a:cubicBezTo>
                  <a:pt x="7892" y="21080"/>
                  <a:pt x="9762" y="21080"/>
                  <a:pt x="10592" y="20487"/>
                </a:cubicBezTo>
                <a:cubicBezTo>
                  <a:pt x="9692" y="19002"/>
                  <a:pt x="11077" y="19633"/>
                  <a:pt x="9762" y="18705"/>
                </a:cubicBezTo>
                <a:cubicBezTo>
                  <a:pt x="9554" y="18779"/>
                  <a:pt x="9346" y="18965"/>
                  <a:pt x="9138" y="18928"/>
                </a:cubicBezTo>
                <a:cubicBezTo>
                  <a:pt x="8862" y="18891"/>
                  <a:pt x="8169" y="18111"/>
                  <a:pt x="8723" y="18705"/>
                </a:cubicBezTo>
                <a:close/>
              </a:path>
            </a:pathLst>
          </a:custGeom>
          <a:solidFill>
            <a:srgbClr val="FFFF00">
              <a:alpha val="50000"/>
            </a:srgbClr>
          </a:solidFill>
          <a:ln w="12700">
            <a:miter lim="400000"/>
          </a:ln>
        </p:spPr>
        <p:txBody>
          <a:bodyPr lIns="45719" rIns="45719"/>
          <a:lstStyle/>
          <a:p>
            <a:pPr>
              <a:defRPr>
                <a:latin typeface="+mn-lt"/>
                <a:ea typeface="+mn-ea"/>
                <a:cs typeface="+mn-cs"/>
                <a:sym typeface="Arial"/>
              </a:defRPr>
            </a:pPr>
          </a:p>
        </p:txBody>
      </p:sp>
      <p:sp>
        <p:nvSpPr>
          <p:cNvPr id="919" name="Shape 919"/>
          <p:cNvSpPr/>
          <p:nvPr/>
        </p:nvSpPr>
        <p:spPr>
          <a:xfrm>
            <a:off x="2410950" y="1066800"/>
            <a:ext cx="4448771" cy="1979613"/>
          </a:xfrm>
          <a:custGeom>
            <a:avLst/>
            <a:gdLst/>
            <a:ahLst/>
            <a:cxnLst>
              <a:cxn ang="0">
                <a:pos x="wd2" y="hd2"/>
              </a:cxn>
              <a:cxn ang="5400000">
                <a:pos x="wd2" y="hd2"/>
              </a:cxn>
              <a:cxn ang="10800000">
                <a:pos x="wd2" y="hd2"/>
              </a:cxn>
              <a:cxn ang="16200000">
                <a:pos x="wd2" y="hd2"/>
              </a:cxn>
            </a:cxnLst>
            <a:rect l="0" t="0" r="r" b="b"/>
            <a:pathLst>
              <a:path w="21549" h="21600" fill="norm" stroke="1" extrusionOk="0">
                <a:moveTo>
                  <a:pt x="93" y="12112"/>
                </a:moveTo>
                <a:cubicBezTo>
                  <a:pt x="388" y="11893"/>
                  <a:pt x="161" y="11523"/>
                  <a:pt x="456" y="11305"/>
                </a:cubicBezTo>
                <a:cubicBezTo>
                  <a:pt x="698" y="10497"/>
                  <a:pt x="1431" y="10077"/>
                  <a:pt x="1862" y="9892"/>
                </a:cubicBezTo>
                <a:cubicBezTo>
                  <a:pt x="2104" y="10077"/>
                  <a:pt x="2338" y="9858"/>
                  <a:pt x="2588" y="9993"/>
                </a:cubicBezTo>
                <a:cubicBezTo>
                  <a:pt x="2807" y="10312"/>
                  <a:pt x="2671" y="10228"/>
                  <a:pt x="2996" y="9993"/>
                </a:cubicBezTo>
                <a:cubicBezTo>
                  <a:pt x="3041" y="9959"/>
                  <a:pt x="3132" y="9892"/>
                  <a:pt x="3132" y="9892"/>
                </a:cubicBezTo>
                <a:cubicBezTo>
                  <a:pt x="3351" y="10009"/>
                  <a:pt x="3510" y="9942"/>
                  <a:pt x="3722" y="9791"/>
                </a:cubicBezTo>
                <a:cubicBezTo>
                  <a:pt x="3782" y="9589"/>
                  <a:pt x="3843" y="9387"/>
                  <a:pt x="3903" y="9185"/>
                </a:cubicBezTo>
                <a:cubicBezTo>
                  <a:pt x="3934" y="9084"/>
                  <a:pt x="3941" y="8916"/>
                  <a:pt x="3994" y="8882"/>
                </a:cubicBezTo>
                <a:cubicBezTo>
                  <a:pt x="4085" y="8815"/>
                  <a:pt x="4266" y="8680"/>
                  <a:pt x="4266" y="8680"/>
                </a:cubicBezTo>
                <a:cubicBezTo>
                  <a:pt x="4395" y="8243"/>
                  <a:pt x="4553" y="8092"/>
                  <a:pt x="4629" y="7570"/>
                </a:cubicBezTo>
                <a:cubicBezTo>
                  <a:pt x="4508" y="6763"/>
                  <a:pt x="4863" y="6325"/>
                  <a:pt x="5173" y="6157"/>
                </a:cubicBezTo>
                <a:cubicBezTo>
                  <a:pt x="5196" y="6123"/>
                  <a:pt x="5483" y="5854"/>
                  <a:pt x="5491" y="5854"/>
                </a:cubicBezTo>
                <a:cubicBezTo>
                  <a:pt x="5582" y="5720"/>
                  <a:pt x="5627" y="5484"/>
                  <a:pt x="5718" y="5350"/>
                </a:cubicBezTo>
                <a:cubicBezTo>
                  <a:pt x="5778" y="5148"/>
                  <a:pt x="5884" y="5047"/>
                  <a:pt x="5945" y="4845"/>
                </a:cubicBezTo>
                <a:cubicBezTo>
                  <a:pt x="6081" y="4407"/>
                  <a:pt x="5914" y="4256"/>
                  <a:pt x="6217" y="4037"/>
                </a:cubicBezTo>
                <a:cubicBezTo>
                  <a:pt x="6451" y="3264"/>
                  <a:pt x="6315" y="3381"/>
                  <a:pt x="6806" y="3230"/>
                </a:cubicBezTo>
                <a:cubicBezTo>
                  <a:pt x="6897" y="3163"/>
                  <a:pt x="6995" y="3146"/>
                  <a:pt x="7079" y="3028"/>
                </a:cubicBezTo>
                <a:cubicBezTo>
                  <a:pt x="7124" y="2961"/>
                  <a:pt x="7162" y="2877"/>
                  <a:pt x="7215" y="2826"/>
                </a:cubicBezTo>
                <a:cubicBezTo>
                  <a:pt x="7305" y="2742"/>
                  <a:pt x="7487" y="2624"/>
                  <a:pt x="7487" y="2624"/>
                </a:cubicBezTo>
                <a:cubicBezTo>
                  <a:pt x="7532" y="2456"/>
                  <a:pt x="7842" y="1800"/>
                  <a:pt x="7623" y="2523"/>
                </a:cubicBezTo>
                <a:cubicBezTo>
                  <a:pt x="7842" y="2843"/>
                  <a:pt x="7706" y="2759"/>
                  <a:pt x="8031" y="2523"/>
                </a:cubicBezTo>
                <a:cubicBezTo>
                  <a:pt x="8145" y="2439"/>
                  <a:pt x="8273" y="2473"/>
                  <a:pt x="8394" y="2422"/>
                </a:cubicBezTo>
                <a:cubicBezTo>
                  <a:pt x="8697" y="2305"/>
                  <a:pt x="8954" y="2120"/>
                  <a:pt x="9256" y="2019"/>
                </a:cubicBezTo>
                <a:cubicBezTo>
                  <a:pt x="9483" y="1850"/>
                  <a:pt x="9702" y="1783"/>
                  <a:pt x="9936" y="1716"/>
                </a:cubicBezTo>
                <a:cubicBezTo>
                  <a:pt x="10224" y="1766"/>
                  <a:pt x="10511" y="1918"/>
                  <a:pt x="10798" y="1918"/>
                </a:cubicBezTo>
                <a:cubicBezTo>
                  <a:pt x="11320" y="1918"/>
                  <a:pt x="11978" y="1480"/>
                  <a:pt x="12477" y="1110"/>
                </a:cubicBezTo>
                <a:cubicBezTo>
                  <a:pt x="12772" y="892"/>
                  <a:pt x="13044" y="622"/>
                  <a:pt x="13339" y="404"/>
                </a:cubicBezTo>
                <a:cubicBezTo>
                  <a:pt x="13482" y="303"/>
                  <a:pt x="13747" y="0"/>
                  <a:pt x="13747" y="0"/>
                </a:cubicBezTo>
                <a:cubicBezTo>
                  <a:pt x="13792" y="34"/>
                  <a:pt x="13883" y="0"/>
                  <a:pt x="13883" y="101"/>
                </a:cubicBezTo>
                <a:cubicBezTo>
                  <a:pt x="13883" y="202"/>
                  <a:pt x="13702" y="185"/>
                  <a:pt x="13747" y="202"/>
                </a:cubicBezTo>
                <a:cubicBezTo>
                  <a:pt x="14087" y="353"/>
                  <a:pt x="14344" y="521"/>
                  <a:pt x="14699" y="606"/>
                </a:cubicBezTo>
                <a:cubicBezTo>
                  <a:pt x="14979" y="404"/>
                  <a:pt x="15138" y="824"/>
                  <a:pt x="15380" y="1009"/>
                </a:cubicBezTo>
                <a:cubicBezTo>
                  <a:pt x="15645" y="807"/>
                  <a:pt x="15841" y="1161"/>
                  <a:pt x="16060" y="1413"/>
                </a:cubicBezTo>
                <a:cubicBezTo>
                  <a:pt x="16272" y="1649"/>
                  <a:pt x="16552" y="1733"/>
                  <a:pt x="16741" y="2019"/>
                </a:cubicBezTo>
                <a:cubicBezTo>
                  <a:pt x="16832" y="2153"/>
                  <a:pt x="16907" y="2338"/>
                  <a:pt x="17013" y="2422"/>
                </a:cubicBezTo>
                <a:cubicBezTo>
                  <a:pt x="17391" y="2708"/>
                  <a:pt x="17202" y="2507"/>
                  <a:pt x="17557" y="3028"/>
                </a:cubicBezTo>
                <a:cubicBezTo>
                  <a:pt x="17603" y="3095"/>
                  <a:pt x="17693" y="3230"/>
                  <a:pt x="17693" y="3230"/>
                </a:cubicBezTo>
                <a:cubicBezTo>
                  <a:pt x="17724" y="3331"/>
                  <a:pt x="17746" y="3449"/>
                  <a:pt x="17784" y="3533"/>
                </a:cubicBezTo>
                <a:cubicBezTo>
                  <a:pt x="17867" y="3684"/>
                  <a:pt x="18056" y="3936"/>
                  <a:pt x="18056" y="3936"/>
                </a:cubicBezTo>
                <a:cubicBezTo>
                  <a:pt x="18200" y="4424"/>
                  <a:pt x="18472" y="4424"/>
                  <a:pt x="18691" y="4744"/>
                </a:cubicBezTo>
                <a:cubicBezTo>
                  <a:pt x="18744" y="4929"/>
                  <a:pt x="18759" y="5198"/>
                  <a:pt x="18827" y="5350"/>
                </a:cubicBezTo>
                <a:cubicBezTo>
                  <a:pt x="19024" y="5787"/>
                  <a:pt x="19289" y="5938"/>
                  <a:pt x="19508" y="6258"/>
                </a:cubicBezTo>
                <a:cubicBezTo>
                  <a:pt x="19538" y="6359"/>
                  <a:pt x="19561" y="6477"/>
                  <a:pt x="19599" y="6561"/>
                </a:cubicBezTo>
                <a:cubicBezTo>
                  <a:pt x="19636" y="6645"/>
                  <a:pt x="19697" y="6662"/>
                  <a:pt x="19735" y="6763"/>
                </a:cubicBezTo>
                <a:cubicBezTo>
                  <a:pt x="19909" y="7250"/>
                  <a:pt x="19621" y="6948"/>
                  <a:pt x="19916" y="7166"/>
                </a:cubicBezTo>
                <a:cubicBezTo>
                  <a:pt x="20037" y="7570"/>
                  <a:pt x="20476" y="8260"/>
                  <a:pt x="20687" y="8579"/>
                </a:cubicBezTo>
                <a:cubicBezTo>
                  <a:pt x="20831" y="9067"/>
                  <a:pt x="21073" y="9404"/>
                  <a:pt x="21322" y="9589"/>
                </a:cubicBezTo>
                <a:cubicBezTo>
                  <a:pt x="21458" y="10043"/>
                  <a:pt x="21474" y="10497"/>
                  <a:pt x="21549" y="11002"/>
                </a:cubicBezTo>
                <a:cubicBezTo>
                  <a:pt x="21443" y="11692"/>
                  <a:pt x="21587" y="10951"/>
                  <a:pt x="21368" y="11507"/>
                </a:cubicBezTo>
                <a:cubicBezTo>
                  <a:pt x="20997" y="12449"/>
                  <a:pt x="21360" y="11860"/>
                  <a:pt x="21050" y="12314"/>
                </a:cubicBezTo>
                <a:cubicBezTo>
                  <a:pt x="20990" y="12516"/>
                  <a:pt x="20929" y="12718"/>
                  <a:pt x="20869" y="12920"/>
                </a:cubicBezTo>
                <a:cubicBezTo>
                  <a:pt x="20816" y="13105"/>
                  <a:pt x="20680" y="13004"/>
                  <a:pt x="20597" y="13121"/>
                </a:cubicBezTo>
                <a:cubicBezTo>
                  <a:pt x="20551" y="13189"/>
                  <a:pt x="20513" y="13290"/>
                  <a:pt x="20461" y="13323"/>
                </a:cubicBezTo>
                <a:cubicBezTo>
                  <a:pt x="20340" y="13391"/>
                  <a:pt x="20219" y="13391"/>
                  <a:pt x="20098" y="13424"/>
                </a:cubicBezTo>
                <a:cubicBezTo>
                  <a:pt x="20052" y="13458"/>
                  <a:pt x="19992" y="13458"/>
                  <a:pt x="19962" y="13525"/>
                </a:cubicBezTo>
                <a:cubicBezTo>
                  <a:pt x="19886" y="13693"/>
                  <a:pt x="19871" y="13996"/>
                  <a:pt x="19780" y="14131"/>
                </a:cubicBezTo>
                <a:cubicBezTo>
                  <a:pt x="19553" y="14467"/>
                  <a:pt x="19304" y="14551"/>
                  <a:pt x="19054" y="14736"/>
                </a:cubicBezTo>
                <a:cubicBezTo>
                  <a:pt x="18926" y="15578"/>
                  <a:pt x="18865" y="14871"/>
                  <a:pt x="18782" y="14636"/>
                </a:cubicBezTo>
                <a:cubicBezTo>
                  <a:pt x="18744" y="14535"/>
                  <a:pt x="18691" y="14501"/>
                  <a:pt x="18646" y="14434"/>
                </a:cubicBezTo>
                <a:cubicBezTo>
                  <a:pt x="18328" y="14905"/>
                  <a:pt x="18434" y="14636"/>
                  <a:pt x="18283" y="15140"/>
                </a:cubicBezTo>
                <a:cubicBezTo>
                  <a:pt x="17981" y="14921"/>
                  <a:pt x="18223" y="14753"/>
                  <a:pt x="18374" y="14636"/>
                </a:cubicBezTo>
                <a:cubicBezTo>
                  <a:pt x="18442" y="14198"/>
                  <a:pt x="18412" y="14080"/>
                  <a:pt x="18238" y="13828"/>
                </a:cubicBezTo>
                <a:cubicBezTo>
                  <a:pt x="17973" y="14030"/>
                  <a:pt x="17920" y="14703"/>
                  <a:pt x="17693" y="15039"/>
                </a:cubicBezTo>
                <a:cubicBezTo>
                  <a:pt x="17414" y="15981"/>
                  <a:pt x="18102" y="16065"/>
                  <a:pt x="18374" y="16150"/>
                </a:cubicBezTo>
                <a:cubicBezTo>
                  <a:pt x="18283" y="16217"/>
                  <a:pt x="18170" y="16200"/>
                  <a:pt x="18102" y="16351"/>
                </a:cubicBezTo>
                <a:cubicBezTo>
                  <a:pt x="17935" y="16721"/>
                  <a:pt x="17920" y="16923"/>
                  <a:pt x="17693" y="17058"/>
                </a:cubicBezTo>
                <a:cubicBezTo>
                  <a:pt x="17172" y="16890"/>
                  <a:pt x="16960" y="16822"/>
                  <a:pt x="16333" y="16755"/>
                </a:cubicBezTo>
                <a:cubicBezTo>
                  <a:pt x="15992" y="16250"/>
                  <a:pt x="16234" y="15981"/>
                  <a:pt x="16333" y="15342"/>
                </a:cubicBezTo>
                <a:cubicBezTo>
                  <a:pt x="16234" y="14686"/>
                  <a:pt x="16159" y="14787"/>
                  <a:pt x="15924" y="14434"/>
                </a:cubicBezTo>
                <a:cubicBezTo>
                  <a:pt x="15803" y="14484"/>
                  <a:pt x="15637" y="14417"/>
                  <a:pt x="15561" y="14636"/>
                </a:cubicBezTo>
                <a:cubicBezTo>
                  <a:pt x="15380" y="15207"/>
                  <a:pt x="15592" y="15393"/>
                  <a:pt x="15244" y="15645"/>
                </a:cubicBezTo>
                <a:cubicBezTo>
                  <a:pt x="15085" y="16183"/>
                  <a:pt x="15138" y="15847"/>
                  <a:pt x="15335" y="15847"/>
                </a:cubicBezTo>
                <a:cubicBezTo>
                  <a:pt x="15380" y="15847"/>
                  <a:pt x="15244" y="15897"/>
                  <a:pt x="15198" y="15948"/>
                </a:cubicBezTo>
                <a:cubicBezTo>
                  <a:pt x="15153" y="15998"/>
                  <a:pt x="15115" y="16099"/>
                  <a:pt x="15062" y="16150"/>
                </a:cubicBezTo>
                <a:cubicBezTo>
                  <a:pt x="14579" y="16637"/>
                  <a:pt x="14964" y="16099"/>
                  <a:pt x="14654" y="16553"/>
                </a:cubicBezTo>
                <a:cubicBezTo>
                  <a:pt x="14548" y="17260"/>
                  <a:pt x="14654" y="17092"/>
                  <a:pt x="14427" y="17260"/>
                </a:cubicBezTo>
                <a:cubicBezTo>
                  <a:pt x="14337" y="17193"/>
                  <a:pt x="14246" y="17125"/>
                  <a:pt x="14155" y="17058"/>
                </a:cubicBezTo>
                <a:cubicBezTo>
                  <a:pt x="14110" y="17024"/>
                  <a:pt x="14019" y="16957"/>
                  <a:pt x="14019" y="16957"/>
                </a:cubicBezTo>
                <a:cubicBezTo>
                  <a:pt x="13830" y="17092"/>
                  <a:pt x="13770" y="16991"/>
                  <a:pt x="13611" y="16755"/>
                </a:cubicBezTo>
                <a:cubicBezTo>
                  <a:pt x="13497" y="15998"/>
                  <a:pt x="13664" y="16907"/>
                  <a:pt x="13429" y="16250"/>
                </a:cubicBezTo>
                <a:cubicBezTo>
                  <a:pt x="13180" y="15561"/>
                  <a:pt x="13641" y="16318"/>
                  <a:pt x="13248" y="15746"/>
                </a:cubicBezTo>
                <a:cubicBezTo>
                  <a:pt x="13180" y="15292"/>
                  <a:pt x="13021" y="14602"/>
                  <a:pt x="12840" y="14333"/>
                </a:cubicBezTo>
                <a:cubicBezTo>
                  <a:pt x="12552" y="13374"/>
                  <a:pt x="11963" y="13105"/>
                  <a:pt x="11479" y="12920"/>
                </a:cubicBezTo>
                <a:cubicBezTo>
                  <a:pt x="11403" y="12936"/>
                  <a:pt x="11101" y="12970"/>
                  <a:pt x="10980" y="13121"/>
                </a:cubicBezTo>
                <a:cubicBezTo>
                  <a:pt x="10836" y="13307"/>
                  <a:pt x="10730" y="13609"/>
                  <a:pt x="10572" y="13727"/>
                </a:cubicBezTo>
                <a:cubicBezTo>
                  <a:pt x="10246" y="13963"/>
                  <a:pt x="10383" y="13811"/>
                  <a:pt x="10163" y="14131"/>
                </a:cubicBezTo>
                <a:cubicBezTo>
                  <a:pt x="10080" y="14417"/>
                  <a:pt x="9884" y="15275"/>
                  <a:pt x="9846" y="15645"/>
                </a:cubicBezTo>
                <a:cubicBezTo>
                  <a:pt x="9815" y="15948"/>
                  <a:pt x="9853" y="16335"/>
                  <a:pt x="9755" y="16553"/>
                </a:cubicBezTo>
                <a:cubicBezTo>
                  <a:pt x="9657" y="16772"/>
                  <a:pt x="9483" y="16705"/>
                  <a:pt x="9347" y="16755"/>
                </a:cubicBezTo>
                <a:cubicBezTo>
                  <a:pt x="8802" y="17563"/>
                  <a:pt x="8961" y="19211"/>
                  <a:pt x="8440" y="19985"/>
                </a:cubicBezTo>
                <a:cubicBezTo>
                  <a:pt x="8341" y="20305"/>
                  <a:pt x="8190" y="20439"/>
                  <a:pt x="8122" y="20793"/>
                </a:cubicBezTo>
                <a:cubicBezTo>
                  <a:pt x="7963" y="21583"/>
                  <a:pt x="8137" y="21230"/>
                  <a:pt x="7895" y="21600"/>
                </a:cubicBezTo>
                <a:cubicBezTo>
                  <a:pt x="7804" y="21533"/>
                  <a:pt x="7714" y="21465"/>
                  <a:pt x="7623" y="21398"/>
                </a:cubicBezTo>
                <a:cubicBezTo>
                  <a:pt x="7578" y="21364"/>
                  <a:pt x="7487" y="21297"/>
                  <a:pt x="7487" y="21297"/>
                </a:cubicBezTo>
                <a:cubicBezTo>
                  <a:pt x="7230" y="21432"/>
                  <a:pt x="6973" y="21465"/>
                  <a:pt x="6716" y="21600"/>
                </a:cubicBezTo>
                <a:cubicBezTo>
                  <a:pt x="6345" y="21331"/>
                  <a:pt x="6542" y="21432"/>
                  <a:pt x="6126" y="21297"/>
                </a:cubicBezTo>
                <a:cubicBezTo>
                  <a:pt x="6043" y="21028"/>
                  <a:pt x="5945" y="20389"/>
                  <a:pt x="5945" y="20389"/>
                </a:cubicBezTo>
                <a:cubicBezTo>
                  <a:pt x="5627" y="20624"/>
                  <a:pt x="5929" y="20910"/>
                  <a:pt x="5627" y="20692"/>
                </a:cubicBezTo>
                <a:cubicBezTo>
                  <a:pt x="5536" y="20759"/>
                  <a:pt x="5438" y="21011"/>
                  <a:pt x="5355" y="20893"/>
                </a:cubicBezTo>
                <a:cubicBezTo>
                  <a:pt x="5264" y="20759"/>
                  <a:pt x="5083" y="20490"/>
                  <a:pt x="5083" y="20490"/>
                </a:cubicBezTo>
                <a:cubicBezTo>
                  <a:pt x="4992" y="20187"/>
                  <a:pt x="4947" y="19884"/>
                  <a:pt x="4856" y="19581"/>
                </a:cubicBezTo>
                <a:cubicBezTo>
                  <a:pt x="4901" y="19514"/>
                  <a:pt x="4939" y="19396"/>
                  <a:pt x="4992" y="19379"/>
                </a:cubicBezTo>
                <a:cubicBezTo>
                  <a:pt x="5037" y="19363"/>
                  <a:pt x="5158" y="19413"/>
                  <a:pt x="5128" y="19480"/>
                </a:cubicBezTo>
                <a:cubicBezTo>
                  <a:pt x="5060" y="19632"/>
                  <a:pt x="4856" y="19682"/>
                  <a:pt x="4856" y="19682"/>
                </a:cubicBezTo>
                <a:cubicBezTo>
                  <a:pt x="4690" y="19430"/>
                  <a:pt x="4727" y="19211"/>
                  <a:pt x="4538" y="19077"/>
                </a:cubicBezTo>
                <a:cubicBezTo>
                  <a:pt x="4508" y="18976"/>
                  <a:pt x="4470" y="18892"/>
                  <a:pt x="4448" y="18774"/>
                </a:cubicBezTo>
                <a:cubicBezTo>
                  <a:pt x="4410" y="18572"/>
                  <a:pt x="4448" y="18236"/>
                  <a:pt x="4357" y="18168"/>
                </a:cubicBezTo>
                <a:cubicBezTo>
                  <a:pt x="4266" y="18101"/>
                  <a:pt x="4085" y="17966"/>
                  <a:pt x="4085" y="17966"/>
                </a:cubicBezTo>
                <a:cubicBezTo>
                  <a:pt x="4024" y="17563"/>
                  <a:pt x="3971" y="17394"/>
                  <a:pt x="3813" y="17159"/>
                </a:cubicBezTo>
                <a:cubicBezTo>
                  <a:pt x="3767" y="17193"/>
                  <a:pt x="3699" y="17361"/>
                  <a:pt x="3676" y="17260"/>
                </a:cubicBezTo>
                <a:cubicBezTo>
                  <a:pt x="3654" y="17159"/>
                  <a:pt x="3760" y="17075"/>
                  <a:pt x="3767" y="16957"/>
                </a:cubicBezTo>
                <a:cubicBezTo>
                  <a:pt x="3790" y="16553"/>
                  <a:pt x="3631" y="15964"/>
                  <a:pt x="3586" y="15544"/>
                </a:cubicBezTo>
                <a:cubicBezTo>
                  <a:pt x="3669" y="14972"/>
                  <a:pt x="3820" y="15258"/>
                  <a:pt x="4039" y="14938"/>
                </a:cubicBezTo>
                <a:cubicBezTo>
                  <a:pt x="4085" y="14636"/>
                  <a:pt x="4130" y="14333"/>
                  <a:pt x="4175" y="14030"/>
                </a:cubicBezTo>
                <a:cubicBezTo>
                  <a:pt x="4191" y="13929"/>
                  <a:pt x="4221" y="13727"/>
                  <a:pt x="4221" y="13727"/>
                </a:cubicBezTo>
                <a:cubicBezTo>
                  <a:pt x="4085" y="12802"/>
                  <a:pt x="3616" y="12634"/>
                  <a:pt x="3223" y="12516"/>
                </a:cubicBezTo>
                <a:cubicBezTo>
                  <a:pt x="3177" y="12482"/>
                  <a:pt x="3117" y="12482"/>
                  <a:pt x="3087" y="12415"/>
                </a:cubicBezTo>
                <a:cubicBezTo>
                  <a:pt x="3057" y="12348"/>
                  <a:pt x="3087" y="12146"/>
                  <a:pt x="3041" y="12112"/>
                </a:cubicBezTo>
                <a:cubicBezTo>
                  <a:pt x="2981" y="12062"/>
                  <a:pt x="2920" y="12179"/>
                  <a:pt x="2860" y="12213"/>
                </a:cubicBezTo>
                <a:cubicBezTo>
                  <a:pt x="2550" y="12415"/>
                  <a:pt x="2943" y="12230"/>
                  <a:pt x="2452" y="12415"/>
                </a:cubicBezTo>
                <a:cubicBezTo>
                  <a:pt x="2157" y="12196"/>
                  <a:pt x="2248" y="11809"/>
                  <a:pt x="2452" y="11507"/>
                </a:cubicBezTo>
                <a:cubicBezTo>
                  <a:pt x="2467" y="11406"/>
                  <a:pt x="2542" y="11221"/>
                  <a:pt x="2497" y="11204"/>
                </a:cubicBezTo>
                <a:cubicBezTo>
                  <a:pt x="2406" y="11170"/>
                  <a:pt x="2316" y="11338"/>
                  <a:pt x="2225" y="11406"/>
                </a:cubicBezTo>
                <a:cubicBezTo>
                  <a:pt x="2111" y="11490"/>
                  <a:pt x="1983" y="11473"/>
                  <a:pt x="1862" y="11507"/>
                </a:cubicBezTo>
                <a:cubicBezTo>
                  <a:pt x="1749" y="11893"/>
                  <a:pt x="1764" y="12163"/>
                  <a:pt x="1590" y="12415"/>
                </a:cubicBezTo>
                <a:cubicBezTo>
                  <a:pt x="1484" y="12062"/>
                  <a:pt x="1507" y="11843"/>
                  <a:pt x="1318" y="11708"/>
                </a:cubicBezTo>
                <a:cubicBezTo>
                  <a:pt x="1287" y="11607"/>
                  <a:pt x="1280" y="11389"/>
                  <a:pt x="1227" y="11406"/>
                </a:cubicBezTo>
                <a:cubicBezTo>
                  <a:pt x="1151" y="11422"/>
                  <a:pt x="660" y="12247"/>
                  <a:pt x="546" y="12415"/>
                </a:cubicBezTo>
                <a:cubicBezTo>
                  <a:pt x="418" y="12600"/>
                  <a:pt x="138" y="12920"/>
                  <a:pt x="138" y="12920"/>
                </a:cubicBezTo>
                <a:cubicBezTo>
                  <a:pt x="93" y="12886"/>
                  <a:pt x="10" y="12920"/>
                  <a:pt x="2" y="12819"/>
                </a:cubicBezTo>
                <a:cubicBezTo>
                  <a:pt x="-13" y="12600"/>
                  <a:pt x="63" y="12415"/>
                  <a:pt x="93" y="12213"/>
                </a:cubicBezTo>
                <a:cubicBezTo>
                  <a:pt x="108" y="12112"/>
                  <a:pt x="138" y="11910"/>
                  <a:pt x="138" y="11910"/>
                </a:cubicBezTo>
                <a:cubicBezTo>
                  <a:pt x="2" y="11473"/>
                  <a:pt x="40" y="11490"/>
                  <a:pt x="93" y="12112"/>
                </a:cubicBezTo>
                <a:close/>
              </a:path>
            </a:pathLst>
          </a:custGeom>
          <a:solidFill>
            <a:srgbClr val="990000">
              <a:alpha val="50000"/>
            </a:srgbClr>
          </a:solidFill>
          <a:ln w="12700">
            <a:miter lim="400000"/>
          </a:ln>
        </p:spPr>
        <p:txBody>
          <a:bodyPr lIns="45719" rIns="45719"/>
          <a:lstStyle/>
          <a:p>
            <a:pPr>
              <a:defRPr>
                <a:latin typeface="+mn-lt"/>
                <a:ea typeface="+mn-ea"/>
                <a:cs typeface="+mn-cs"/>
                <a:sym typeface="Arial"/>
              </a:defRPr>
            </a:pPr>
          </a:p>
        </p:txBody>
      </p:sp>
      <p:sp>
        <p:nvSpPr>
          <p:cNvPr id="920" name="Shape 920"/>
          <p:cNvSpPr/>
          <p:nvPr/>
        </p:nvSpPr>
        <p:spPr>
          <a:xfrm>
            <a:off x="3459162" y="1855787"/>
            <a:ext cx="1571626"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Mongol Empire</a:t>
            </a:r>
          </a:p>
        </p:txBody>
      </p:sp>
      <p:sp>
        <p:nvSpPr>
          <p:cNvPr id="921" name="Shape 921"/>
          <p:cNvSpPr/>
          <p:nvPr/>
        </p:nvSpPr>
        <p:spPr>
          <a:xfrm>
            <a:off x="2787650" y="1185862"/>
            <a:ext cx="746125"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Russia</a:t>
            </a:r>
          </a:p>
        </p:txBody>
      </p:sp>
      <p:sp>
        <p:nvSpPr>
          <p:cNvPr id="922" name="Shape 922"/>
          <p:cNvSpPr/>
          <p:nvPr/>
        </p:nvSpPr>
        <p:spPr>
          <a:xfrm>
            <a:off x="5483225" y="2630487"/>
            <a:ext cx="896938" cy="4420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Sung China</a:t>
            </a:r>
          </a:p>
        </p:txBody>
      </p:sp>
      <p:sp>
        <p:nvSpPr>
          <p:cNvPr id="923" name="Shape 923"/>
          <p:cNvSpPr/>
          <p:nvPr/>
        </p:nvSpPr>
        <p:spPr>
          <a:xfrm>
            <a:off x="6307137" y="2330450"/>
            <a:ext cx="8239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Koryo</a:t>
            </a:r>
          </a:p>
        </p:txBody>
      </p:sp>
      <p:sp>
        <p:nvSpPr>
          <p:cNvPr id="924" name="Shape 924"/>
          <p:cNvSpPr/>
          <p:nvPr/>
        </p:nvSpPr>
        <p:spPr>
          <a:xfrm>
            <a:off x="6605587" y="2644775"/>
            <a:ext cx="1196976" cy="3988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75000"/>
              </a:lnSpc>
              <a:defRPr b="1" sz="1200">
                <a:latin typeface="+mn-lt"/>
                <a:ea typeface="+mn-ea"/>
                <a:cs typeface="+mn-cs"/>
                <a:sym typeface="Arial"/>
              </a:defRPr>
            </a:lvl1pPr>
          </a:lstStyle>
          <a:p>
            <a:pPr/>
            <a:r>
              <a:t>Kamakura Japan</a:t>
            </a:r>
          </a:p>
        </p:txBody>
      </p:sp>
      <p:sp>
        <p:nvSpPr>
          <p:cNvPr id="925" name="Shape 925"/>
          <p:cNvSpPr/>
          <p:nvPr/>
        </p:nvSpPr>
        <p:spPr>
          <a:xfrm>
            <a:off x="4133850" y="2892425"/>
            <a:ext cx="976313" cy="3988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75000"/>
              </a:lnSpc>
              <a:defRPr b="1" sz="1200">
                <a:latin typeface="+mn-lt"/>
                <a:ea typeface="+mn-ea"/>
                <a:cs typeface="+mn-cs"/>
                <a:sym typeface="Arial"/>
              </a:defRPr>
            </a:lvl1pPr>
          </a:lstStyle>
          <a:p>
            <a:pPr/>
            <a:r>
              <a:t>Delhi Sultanate</a:t>
            </a:r>
          </a:p>
        </p:txBody>
      </p:sp>
      <p:sp>
        <p:nvSpPr>
          <p:cNvPr id="926" name="Shape 926"/>
          <p:cNvSpPr/>
          <p:nvPr/>
        </p:nvSpPr>
        <p:spPr>
          <a:xfrm>
            <a:off x="914400" y="1039812"/>
            <a:ext cx="1271588" cy="3988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75000"/>
              </a:lnSpc>
              <a:defRPr b="1" sz="1200">
                <a:latin typeface="+mn-lt"/>
                <a:ea typeface="+mn-ea"/>
                <a:cs typeface="+mn-cs"/>
                <a:sym typeface="Arial"/>
              </a:defRPr>
            </a:lvl1pPr>
          </a:lstStyle>
          <a:p>
            <a:pPr/>
            <a:r>
              <a:t>Scandanavian Kingdoms</a:t>
            </a:r>
          </a:p>
        </p:txBody>
      </p:sp>
      <p:sp>
        <p:nvSpPr>
          <p:cNvPr id="927" name="Shape 927"/>
          <p:cNvSpPr/>
          <p:nvPr/>
        </p:nvSpPr>
        <p:spPr>
          <a:xfrm>
            <a:off x="841375" y="3187700"/>
            <a:ext cx="669925"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Mali</a:t>
            </a:r>
          </a:p>
        </p:txBody>
      </p:sp>
      <p:sp>
        <p:nvSpPr>
          <p:cNvPr id="928" name="Shape 928"/>
          <p:cNvSpPr/>
          <p:nvPr/>
        </p:nvSpPr>
        <p:spPr>
          <a:xfrm>
            <a:off x="1589087" y="4595812"/>
            <a:ext cx="1120776"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Zimbabwe</a:t>
            </a:r>
          </a:p>
        </p:txBody>
      </p:sp>
      <p:sp>
        <p:nvSpPr>
          <p:cNvPr id="929" name="Shape 929"/>
          <p:cNvSpPr/>
          <p:nvPr/>
        </p:nvSpPr>
        <p:spPr>
          <a:xfrm>
            <a:off x="1662112" y="3709987"/>
            <a:ext cx="673101"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Benin</a:t>
            </a:r>
          </a:p>
        </p:txBody>
      </p:sp>
      <p:sp>
        <p:nvSpPr>
          <p:cNvPr id="930" name="Shape 930"/>
          <p:cNvSpPr/>
          <p:nvPr/>
        </p:nvSpPr>
        <p:spPr>
          <a:xfrm>
            <a:off x="1063624" y="3557587"/>
            <a:ext cx="595314"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Oyo</a:t>
            </a:r>
          </a:p>
        </p:txBody>
      </p:sp>
      <p:sp>
        <p:nvSpPr>
          <p:cNvPr id="931" name="Shape 931"/>
          <p:cNvSpPr/>
          <p:nvPr/>
        </p:nvSpPr>
        <p:spPr>
          <a:xfrm>
            <a:off x="690562" y="1928812"/>
            <a:ext cx="822326"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France</a:t>
            </a:r>
          </a:p>
        </p:txBody>
      </p:sp>
      <p:sp>
        <p:nvSpPr>
          <p:cNvPr id="932" name="Shape 932"/>
          <p:cNvSpPr/>
          <p:nvPr/>
        </p:nvSpPr>
        <p:spPr>
          <a:xfrm>
            <a:off x="477494" y="1054644"/>
            <a:ext cx="414682" cy="159794"/>
          </a:xfrm>
          <a:custGeom>
            <a:avLst/>
            <a:gdLst/>
            <a:ahLst/>
            <a:cxnLst>
              <a:cxn ang="0">
                <a:pos x="wd2" y="hd2"/>
              </a:cxn>
              <a:cxn ang="5400000">
                <a:pos x="wd2" y="hd2"/>
              </a:cxn>
              <a:cxn ang="10800000">
                <a:pos x="wd2" y="hd2"/>
              </a:cxn>
              <a:cxn ang="16200000">
                <a:pos x="wd2" y="hd2"/>
              </a:cxn>
            </a:cxnLst>
            <a:rect l="0" t="0" r="r" b="b"/>
            <a:pathLst>
              <a:path w="20592" h="20320" fill="norm" stroke="1" extrusionOk="0">
                <a:moveTo>
                  <a:pt x="13649" y="291"/>
                </a:moveTo>
                <a:cubicBezTo>
                  <a:pt x="12415" y="2451"/>
                  <a:pt x="9483" y="5004"/>
                  <a:pt x="9483" y="5004"/>
                </a:cubicBezTo>
                <a:cubicBezTo>
                  <a:pt x="7632" y="1862"/>
                  <a:pt x="7246" y="487"/>
                  <a:pt x="5318" y="3825"/>
                </a:cubicBezTo>
                <a:cubicBezTo>
                  <a:pt x="3466" y="10895"/>
                  <a:pt x="3621" y="5200"/>
                  <a:pt x="3003" y="291"/>
                </a:cubicBezTo>
                <a:cubicBezTo>
                  <a:pt x="-622" y="1862"/>
                  <a:pt x="-1008" y="2255"/>
                  <a:pt x="2078" y="7360"/>
                </a:cubicBezTo>
                <a:cubicBezTo>
                  <a:pt x="-854" y="12269"/>
                  <a:pt x="1306" y="7164"/>
                  <a:pt x="2078" y="12073"/>
                </a:cubicBezTo>
                <a:cubicBezTo>
                  <a:pt x="2232" y="13251"/>
                  <a:pt x="1769" y="14429"/>
                  <a:pt x="1615" y="15607"/>
                </a:cubicBezTo>
                <a:cubicBezTo>
                  <a:pt x="3158" y="18160"/>
                  <a:pt x="4546" y="18945"/>
                  <a:pt x="6243" y="20320"/>
                </a:cubicBezTo>
                <a:cubicBezTo>
                  <a:pt x="9329" y="18945"/>
                  <a:pt x="11798" y="17571"/>
                  <a:pt x="15038" y="16785"/>
                </a:cubicBezTo>
                <a:cubicBezTo>
                  <a:pt x="17043" y="15018"/>
                  <a:pt x="18586" y="12662"/>
                  <a:pt x="20592" y="10895"/>
                </a:cubicBezTo>
                <a:cubicBezTo>
                  <a:pt x="19975" y="6182"/>
                  <a:pt x="19203" y="5396"/>
                  <a:pt x="17352" y="3825"/>
                </a:cubicBezTo>
                <a:cubicBezTo>
                  <a:pt x="17198" y="2647"/>
                  <a:pt x="17352" y="487"/>
                  <a:pt x="16889" y="291"/>
                </a:cubicBezTo>
                <a:cubicBezTo>
                  <a:pt x="14112" y="-1280"/>
                  <a:pt x="12106" y="4218"/>
                  <a:pt x="13649" y="291"/>
                </a:cubicBezTo>
                <a:close/>
              </a:path>
            </a:pathLst>
          </a:custGeom>
          <a:solidFill>
            <a:srgbClr val="000066">
              <a:alpha val="50000"/>
            </a:srgbClr>
          </a:solidFill>
          <a:ln w="12700">
            <a:miter lim="400000"/>
          </a:ln>
        </p:spPr>
        <p:txBody>
          <a:bodyPr lIns="45719" rIns="45719"/>
          <a:lstStyle/>
          <a:p>
            <a:pPr>
              <a:defRPr>
                <a:latin typeface="+mn-lt"/>
                <a:ea typeface="+mn-ea"/>
                <a:cs typeface="+mn-cs"/>
                <a:sym typeface="Arial"/>
              </a:defRPr>
            </a:pPr>
          </a:p>
        </p:txBody>
      </p:sp>
      <p:sp>
        <p:nvSpPr>
          <p:cNvPr id="933" name="Shape 933"/>
          <p:cNvSpPr/>
          <p:nvPr/>
        </p:nvSpPr>
        <p:spPr>
          <a:xfrm>
            <a:off x="2860675" y="3486150"/>
            <a:ext cx="825500"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Ethiopia</a:t>
            </a:r>
          </a:p>
        </p:txBody>
      </p:sp>
      <p:sp>
        <p:nvSpPr>
          <p:cNvPr id="934" name="Shape 934"/>
          <p:cNvSpPr/>
          <p:nvPr/>
        </p:nvSpPr>
        <p:spPr>
          <a:xfrm>
            <a:off x="2184400" y="2744787"/>
            <a:ext cx="1050925" cy="3988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75000"/>
              </a:lnSpc>
              <a:defRPr b="1" sz="1200">
                <a:latin typeface="+mn-lt"/>
                <a:ea typeface="+mn-ea"/>
                <a:cs typeface="+mn-cs"/>
                <a:sym typeface="Arial"/>
              </a:defRPr>
            </a:lvl1pPr>
          </a:lstStyle>
          <a:p>
            <a:pPr/>
            <a:r>
              <a:t>Ayyubid Caliphate</a:t>
            </a:r>
          </a:p>
        </p:txBody>
      </p:sp>
      <p:sp>
        <p:nvSpPr>
          <p:cNvPr id="935" name="Shape 935"/>
          <p:cNvSpPr/>
          <p:nvPr/>
        </p:nvSpPr>
        <p:spPr>
          <a:xfrm>
            <a:off x="1362075" y="2554287"/>
            <a:ext cx="1047750" cy="3988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75000"/>
              </a:lnSpc>
              <a:defRPr b="1" sz="1200">
                <a:latin typeface="+mn-lt"/>
                <a:ea typeface="+mn-ea"/>
                <a:cs typeface="+mn-cs"/>
                <a:sym typeface="Arial"/>
              </a:defRPr>
            </a:lvl1pPr>
          </a:lstStyle>
          <a:p>
            <a:pPr/>
            <a:r>
              <a:t>Almohad Caliphate</a:t>
            </a:r>
          </a:p>
        </p:txBody>
      </p:sp>
      <p:sp>
        <p:nvSpPr>
          <p:cNvPr id="936" name="Shape 936"/>
          <p:cNvSpPr/>
          <p:nvPr/>
        </p:nvSpPr>
        <p:spPr>
          <a:xfrm>
            <a:off x="2036762" y="1706562"/>
            <a:ext cx="750888"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Poland</a:t>
            </a:r>
          </a:p>
        </p:txBody>
      </p:sp>
      <p:sp>
        <p:nvSpPr>
          <p:cNvPr id="937" name="Shape 937"/>
          <p:cNvSpPr/>
          <p:nvPr/>
        </p:nvSpPr>
        <p:spPr>
          <a:xfrm>
            <a:off x="2636837" y="2298700"/>
            <a:ext cx="746126"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Rum</a:t>
            </a:r>
          </a:p>
        </p:txBody>
      </p:sp>
      <p:sp>
        <p:nvSpPr>
          <p:cNvPr id="938" name="Shape 938"/>
          <p:cNvSpPr/>
          <p:nvPr/>
        </p:nvSpPr>
        <p:spPr>
          <a:xfrm>
            <a:off x="1511300" y="1833562"/>
            <a:ext cx="8239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H.R.E.</a:t>
            </a:r>
          </a:p>
        </p:txBody>
      </p:sp>
      <p:sp>
        <p:nvSpPr>
          <p:cNvPr id="939" name="Shape 939"/>
          <p:cNvSpPr/>
          <p:nvPr/>
        </p:nvSpPr>
        <p:spPr>
          <a:xfrm>
            <a:off x="1890712" y="2079625"/>
            <a:ext cx="971551"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Hungary</a:t>
            </a:r>
          </a:p>
        </p:txBody>
      </p:sp>
      <p:sp>
        <p:nvSpPr>
          <p:cNvPr id="940" name="Shape 940"/>
          <p:cNvSpPr/>
          <p:nvPr/>
        </p:nvSpPr>
        <p:spPr>
          <a:xfrm>
            <a:off x="1089671" y="1688354"/>
            <a:ext cx="388454" cy="263174"/>
          </a:xfrm>
          <a:custGeom>
            <a:avLst/>
            <a:gdLst/>
            <a:ahLst/>
            <a:cxnLst>
              <a:cxn ang="0">
                <a:pos x="wd2" y="hd2"/>
              </a:cxn>
              <a:cxn ang="5400000">
                <a:pos x="wd2" y="hd2"/>
              </a:cxn>
              <a:cxn ang="10800000">
                <a:pos x="wd2" y="hd2"/>
              </a:cxn>
              <a:cxn ang="16200000">
                <a:pos x="wd2" y="hd2"/>
              </a:cxn>
            </a:cxnLst>
            <a:rect l="0" t="0" r="r" b="b"/>
            <a:pathLst>
              <a:path w="19796" h="16971" fill="norm" stroke="1" extrusionOk="0">
                <a:moveTo>
                  <a:pt x="8161" y="1225"/>
                </a:moveTo>
                <a:cubicBezTo>
                  <a:pt x="9117" y="1027"/>
                  <a:pt x="10074" y="928"/>
                  <a:pt x="11030" y="630"/>
                </a:cubicBezTo>
                <a:cubicBezTo>
                  <a:pt x="11508" y="531"/>
                  <a:pt x="11987" y="-162"/>
                  <a:pt x="12465" y="36"/>
                </a:cubicBezTo>
                <a:cubicBezTo>
                  <a:pt x="13023" y="333"/>
                  <a:pt x="12943" y="1324"/>
                  <a:pt x="13421" y="1819"/>
                </a:cubicBezTo>
                <a:cubicBezTo>
                  <a:pt x="13820" y="2216"/>
                  <a:pt x="14378" y="2216"/>
                  <a:pt x="14856" y="2414"/>
                </a:cubicBezTo>
                <a:cubicBezTo>
                  <a:pt x="15573" y="5089"/>
                  <a:pt x="16530" y="5287"/>
                  <a:pt x="18682" y="5981"/>
                </a:cubicBezTo>
                <a:cubicBezTo>
                  <a:pt x="19001" y="7170"/>
                  <a:pt x="19319" y="8359"/>
                  <a:pt x="19638" y="9548"/>
                </a:cubicBezTo>
                <a:cubicBezTo>
                  <a:pt x="20515" y="12917"/>
                  <a:pt x="17486" y="13016"/>
                  <a:pt x="16291" y="13709"/>
                </a:cubicBezTo>
                <a:cubicBezTo>
                  <a:pt x="12066" y="16385"/>
                  <a:pt x="19479" y="14403"/>
                  <a:pt x="9117" y="15493"/>
                </a:cubicBezTo>
                <a:cubicBezTo>
                  <a:pt x="8559" y="15988"/>
                  <a:pt x="6646" y="18168"/>
                  <a:pt x="5770" y="16087"/>
                </a:cubicBezTo>
                <a:cubicBezTo>
                  <a:pt x="5212" y="14601"/>
                  <a:pt x="8958" y="12818"/>
                  <a:pt x="9595" y="12520"/>
                </a:cubicBezTo>
                <a:cubicBezTo>
                  <a:pt x="9277" y="11926"/>
                  <a:pt x="9117" y="11133"/>
                  <a:pt x="8639" y="10737"/>
                </a:cubicBezTo>
                <a:cubicBezTo>
                  <a:pt x="6965" y="9350"/>
                  <a:pt x="5530" y="11133"/>
                  <a:pt x="8161" y="8953"/>
                </a:cubicBezTo>
                <a:cubicBezTo>
                  <a:pt x="7204" y="3999"/>
                  <a:pt x="7443" y="8656"/>
                  <a:pt x="9117" y="5386"/>
                </a:cubicBezTo>
                <a:cubicBezTo>
                  <a:pt x="9675" y="4296"/>
                  <a:pt x="11030" y="1423"/>
                  <a:pt x="10074" y="1819"/>
                </a:cubicBezTo>
                <a:cubicBezTo>
                  <a:pt x="9117" y="2216"/>
                  <a:pt x="8161" y="2612"/>
                  <a:pt x="7204" y="3008"/>
                </a:cubicBezTo>
                <a:cubicBezTo>
                  <a:pt x="6726" y="3207"/>
                  <a:pt x="5770" y="3603"/>
                  <a:pt x="5770" y="3603"/>
                </a:cubicBezTo>
                <a:cubicBezTo>
                  <a:pt x="5291" y="3405"/>
                  <a:pt x="4733" y="3405"/>
                  <a:pt x="4335" y="3008"/>
                </a:cubicBezTo>
                <a:cubicBezTo>
                  <a:pt x="3857" y="2513"/>
                  <a:pt x="3936" y="1225"/>
                  <a:pt x="3378" y="1225"/>
                </a:cubicBezTo>
                <a:cubicBezTo>
                  <a:pt x="2821" y="1225"/>
                  <a:pt x="2821" y="2513"/>
                  <a:pt x="2422" y="3008"/>
                </a:cubicBezTo>
                <a:cubicBezTo>
                  <a:pt x="2023" y="3504"/>
                  <a:pt x="1466" y="3801"/>
                  <a:pt x="987" y="4197"/>
                </a:cubicBezTo>
                <a:cubicBezTo>
                  <a:pt x="111" y="7368"/>
                  <a:pt x="-1085" y="8854"/>
                  <a:pt x="1944" y="10142"/>
                </a:cubicBezTo>
                <a:cubicBezTo>
                  <a:pt x="4335" y="9151"/>
                  <a:pt x="3219" y="10142"/>
                  <a:pt x="4335" y="5981"/>
                </a:cubicBezTo>
                <a:cubicBezTo>
                  <a:pt x="4494" y="5386"/>
                  <a:pt x="4813" y="4197"/>
                  <a:pt x="4813" y="4197"/>
                </a:cubicBezTo>
                <a:cubicBezTo>
                  <a:pt x="4255" y="2117"/>
                  <a:pt x="4016" y="2810"/>
                  <a:pt x="4813" y="1819"/>
                </a:cubicBezTo>
                <a:cubicBezTo>
                  <a:pt x="5929" y="1621"/>
                  <a:pt x="8161" y="-162"/>
                  <a:pt x="8161" y="1225"/>
                </a:cubicBezTo>
                <a:cubicBezTo>
                  <a:pt x="8161" y="2711"/>
                  <a:pt x="5690" y="1918"/>
                  <a:pt x="4813" y="3008"/>
                </a:cubicBezTo>
                <a:cubicBezTo>
                  <a:pt x="4494" y="3405"/>
                  <a:pt x="5291" y="4792"/>
                  <a:pt x="5291" y="4792"/>
                </a:cubicBezTo>
                <a:cubicBezTo>
                  <a:pt x="11907" y="-3432"/>
                  <a:pt x="7443" y="3107"/>
                  <a:pt x="5770" y="2414"/>
                </a:cubicBezTo>
                <a:cubicBezTo>
                  <a:pt x="5212" y="2216"/>
                  <a:pt x="6407" y="1225"/>
                  <a:pt x="6726" y="630"/>
                </a:cubicBezTo>
                <a:cubicBezTo>
                  <a:pt x="8400" y="1324"/>
                  <a:pt x="10552" y="1423"/>
                  <a:pt x="10552" y="4197"/>
                </a:cubicBezTo>
              </a:path>
            </a:pathLst>
          </a:custGeom>
          <a:solidFill>
            <a:srgbClr val="FF0000">
              <a:alpha val="50000"/>
            </a:srgbClr>
          </a:solidFill>
          <a:ln w="12700">
            <a:miter lim="400000"/>
          </a:ln>
        </p:spPr>
        <p:txBody>
          <a:bodyPr lIns="45719" rIns="45719"/>
          <a:lstStyle/>
          <a:p>
            <a:pPr>
              <a:defRPr>
                <a:latin typeface="+mn-lt"/>
                <a:ea typeface="+mn-ea"/>
                <a:cs typeface="+mn-cs"/>
                <a:sym typeface="Arial"/>
              </a:defRPr>
            </a:pPr>
          </a:p>
        </p:txBody>
      </p:sp>
      <p:sp>
        <p:nvSpPr>
          <p:cNvPr id="941" name="Shape 941"/>
          <p:cNvSpPr/>
          <p:nvPr/>
        </p:nvSpPr>
        <p:spPr>
          <a:xfrm>
            <a:off x="468312" y="1484312"/>
            <a:ext cx="895351"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England</a:t>
            </a:r>
          </a:p>
        </p:txBody>
      </p:sp>
      <p:sp>
        <p:nvSpPr>
          <p:cNvPr id="942" name="Shape 942"/>
          <p:cNvSpPr/>
          <p:nvPr/>
        </p:nvSpPr>
        <p:spPr>
          <a:xfrm>
            <a:off x="614362" y="2435225"/>
            <a:ext cx="898526"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Portugal</a:t>
            </a:r>
          </a:p>
        </p:txBody>
      </p:sp>
      <p:sp>
        <p:nvSpPr>
          <p:cNvPr id="943" name="Shape 943"/>
          <p:cNvSpPr/>
          <p:nvPr/>
        </p:nvSpPr>
        <p:spPr>
          <a:xfrm>
            <a:off x="614362" y="2106612"/>
            <a:ext cx="6715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sz="1200">
                <a:latin typeface="+mn-lt"/>
                <a:ea typeface="+mn-ea"/>
                <a:cs typeface="+mn-cs"/>
                <a:sym typeface="Arial"/>
              </a:defRPr>
            </a:lvl1pPr>
          </a:lstStyle>
          <a:p>
            <a:pPr/>
            <a:r>
              <a:t>Spain</a:t>
            </a:r>
          </a:p>
        </p:txBody>
      </p:sp>
      <p:sp>
        <p:nvSpPr>
          <p:cNvPr id="944" name="Shape 944"/>
          <p:cNvSpPr/>
          <p:nvPr/>
        </p:nvSpPr>
        <p:spPr>
          <a:xfrm>
            <a:off x="457200" y="4848225"/>
            <a:ext cx="8229600" cy="5239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600"/>
              </a:spcBef>
              <a:defRPr b="1" sz="2800">
                <a:solidFill>
                  <a:srgbClr val="CD7C11"/>
                </a:solidFill>
                <a:effectLst>
                  <a:outerShdw sx="100000" sy="100000" kx="0" ky="0" algn="b" rotWithShape="0" blurRad="12700" dist="25400" dir="2700000">
                    <a:srgbClr val="DDDDDD"/>
                  </a:outerShdw>
                </a:effectLst>
                <a:latin typeface="+mn-lt"/>
                <a:ea typeface="+mn-ea"/>
                <a:cs typeface="+mn-cs"/>
                <a:sym typeface="Arial"/>
              </a:defRPr>
            </a:pPr>
            <a:r>
              <a:t> </a:t>
            </a:r>
            <a:r>
              <a:rPr>
                <a:latin typeface="Verdana"/>
                <a:ea typeface="Verdana"/>
                <a:cs typeface="Verdana"/>
                <a:sym typeface="Verdana"/>
              </a:rPr>
              <a:t>States and Empires in 1237 CE</a:t>
            </a:r>
          </a:p>
        </p:txBody>
      </p:sp>
      <p:sp>
        <p:nvSpPr>
          <p:cNvPr id="945" name="Shape 945"/>
          <p:cNvSpPr/>
          <p:nvPr/>
        </p:nvSpPr>
        <p:spPr>
          <a:xfrm>
            <a:off x="5410200" y="3352800"/>
            <a:ext cx="637540"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200">
                <a:latin typeface="+mn-lt"/>
                <a:ea typeface="+mn-ea"/>
                <a:cs typeface="+mn-cs"/>
                <a:sym typeface="Arial"/>
              </a:defRPr>
            </a:lvl1pPr>
          </a:lstStyle>
          <a:p>
            <a:pPr/>
            <a:r>
              <a:t>Angkor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944"/>
                                        </p:tgtEl>
                                        <p:attrNameLst>
                                          <p:attrName>style.visibility</p:attrName>
                                        </p:attrNameLst>
                                      </p:cBhvr>
                                      <p:to>
                                        <p:strVal val="visible"/>
                                      </p:to>
                                    </p:set>
                                    <p:animEffect filter="dissolve" transition="in">
                                      <p:cBhvr>
                                        <p:cTn id="7" dur="1000"/>
                                        <p:tgtEl>
                                          <p:spTgt spid="9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44"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7" name="Shape 947"/>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48" name="image.png"/>
          <p:cNvPicPr>
            <a:picLocks noChangeAspect="1"/>
          </p:cNvPicPr>
          <p:nvPr/>
        </p:nvPicPr>
        <p:blipFill>
          <a:blip r:embed="rId2">
            <a:extLst/>
          </a:blip>
          <a:srcRect l="0" t="0" r="0" b="9135"/>
          <a:stretch>
            <a:fillRect/>
          </a:stretch>
        </p:blipFill>
        <p:spPr>
          <a:xfrm>
            <a:off x="457200" y="457199"/>
            <a:ext cx="8232775" cy="5257802"/>
          </a:xfrm>
          <a:prstGeom prst="rect">
            <a:avLst/>
          </a:prstGeom>
          <a:ln w="12700">
            <a:miter lim="400000"/>
          </a:ln>
        </p:spPr>
      </p:pic>
      <p:sp>
        <p:nvSpPr>
          <p:cNvPr id="949" name="Shape 949"/>
          <p:cNvSpPr/>
          <p:nvPr/>
        </p:nvSpPr>
        <p:spPr>
          <a:xfrm>
            <a:off x="1041176" y="3298824"/>
            <a:ext cx="438374" cy="315328"/>
          </a:xfrm>
          <a:custGeom>
            <a:avLst/>
            <a:gdLst/>
            <a:ahLst/>
            <a:cxnLst>
              <a:cxn ang="0">
                <a:pos x="wd2" y="hd2"/>
              </a:cxn>
              <a:cxn ang="5400000">
                <a:pos x="wd2" y="hd2"/>
              </a:cxn>
              <a:cxn ang="10800000">
                <a:pos x="wd2" y="hd2"/>
              </a:cxn>
              <a:cxn ang="16200000">
                <a:pos x="wd2" y="hd2"/>
              </a:cxn>
            </a:cxnLst>
            <a:rect l="0" t="0" r="r" b="b"/>
            <a:pathLst>
              <a:path w="21379" h="20238" fill="norm" stroke="1" extrusionOk="0">
                <a:moveTo>
                  <a:pt x="16053" y="778"/>
                </a:moveTo>
                <a:cubicBezTo>
                  <a:pt x="15239" y="486"/>
                  <a:pt x="14500" y="0"/>
                  <a:pt x="13686" y="0"/>
                </a:cubicBezTo>
                <a:cubicBezTo>
                  <a:pt x="12576" y="0"/>
                  <a:pt x="6363" y="4865"/>
                  <a:pt x="4809" y="6227"/>
                </a:cubicBezTo>
                <a:cubicBezTo>
                  <a:pt x="3552" y="8757"/>
                  <a:pt x="1924" y="10703"/>
                  <a:pt x="667" y="13232"/>
                </a:cubicBezTo>
                <a:cubicBezTo>
                  <a:pt x="445" y="14497"/>
                  <a:pt x="-221" y="15859"/>
                  <a:pt x="75" y="17124"/>
                </a:cubicBezTo>
                <a:cubicBezTo>
                  <a:pt x="593" y="19557"/>
                  <a:pt x="5401" y="20238"/>
                  <a:pt x="5401" y="20238"/>
                </a:cubicBezTo>
                <a:cubicBezTo>
                  <a:pt x="11393" y="17611"/>
                  <a:pt x="2146" y="21600"/>
                  <a:pt x="9543" y="18681"/>
                </a:cubicBezTo>
                <a:cubicBezTo>
                  <a:pt x="10727" y="18195"/>
                  <a:pt x="13094" y="17124"/>
                  <a:pt x="13094" y="17124"/>
                </a:cubicBezTo>
                <a:cubicBezTo>
                  <a:pt x="13464" y="16346"/>
                  <a:pt x="13686" y="15276"/>
                  <a:pt x="14278" y="14789"/>
                </a:cubicBezTo>
                <a:cubicBezTo>
                  <a:pt x="15313" y="13914"/>
                  <a:pt x="17828" y="13232"/>
                  <a:pt x="17828" y="13232"/>
                </a:cubicBezTo>
                <a:cubicBezTo>
                  <a:pt x="19604" y="10897"/>
                  <a:pt x="20565" y="9341"/>
                  <a:pt x="21379" y="6227"/>
                </a:cubicBezTo>
                <a:cubicBezTo>
                  <a:pt x="20343" y="2141"/>
                  <a:pt x="19382" y="778"/>
                  <a:pt x="16053" y="778"/>
                </a:cubicBezTo>
                <a:close/>
              </a:path>
            </a:pathLst>
          </a:custGeom>
          <a:solidFill>
            <a:srgbClr val="FF3300">
              <a:alpha val="50000"/>
            </a:srgbClr>
          </a:solidFill>
          <a:ln w="12700">
            <a:miter lim="400000"/>
          </a:ln>
        </p:spPr>
        <p:txBody>
          <a:bodyPr lIns="45719" rIns="45719"/>
          <a:lstStyle/>
          <a:p>
            <a:pPr>
              <a:defRPr>
                <a:latin typeface="+mn-lt"/>
                <a:ea typeface="+mn-ea"/>
                <a:cs typeface="+mn-cs"/>
                <a:sym typeface="Arial"/>
              </a:defRPr>
            </a:pPr>
          </a:p>
        </p:txBody>
      </p:sp>
      <p:sp>
        <p:nvSpPr>
          <p:cNvPr id="950" name="Shape 950"/>
          <p:cNvSpPr/>
          <p:nvPr/>
        </p:nvSpPr>
        <p:spPr>
          <a:xfrm>
            <a:off x="1328737" y="3225800"/>
            <a:ext cx="582613"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Mali</a:t>
            </a:r>
          </a:p>
        </p:txBody>
      </p:sp>
      <p:sp>
        <p:nvSpPr>
          <p:cNvPr id="951" name="Shape 951"/>
          <p:cNvSpPr/>
          <p:nvPr/>
        </p:nvSpPr>
        <p:spPr>
          <a:xfrm>
            <a:off x="1352901" y="3694112"/>
            <a:ext cx="236187" cy="230188"/>
          </a:xfrm>
          <a:custGeom>
            <a:avLst/>
            <a:gdLst/>
            <a:ahLst/>
            <a:cxnLst>
              <a:cxn ang="0">
                <a:pos x="wd2" y="hd2"/>
              </a:cxn>
              <a:cxn ang="5400000">
                <a:pos x="wd2" y="hd2"/>
              </a:cxn>
              <a:cxn ang="10800000">
                <a:pos x="wd2" y="hd2"/>
              </a:cxn>
              <a:cxn ang="16200000">
                <a:pos x="wd2" y="hd2"/>
              </a:cxn>
            </a:cxnLst>
            <a:rect l="0" t="0" r="r" b="b"/>
            <a:pathLst>
              <a:path w="21004" h="21600" fill="norm" stroke="1" extrusionOk="0">
                <a:moveTo>
                  <a:pt x="4804" y="21032"/>
                </a:moveTo>
                <a:cubicBezTo>
                  <a:pt x="3184" y="19326"/>
                  <a:pt x="2644" y="17621"/>
                  <a:pt x="1024" y="15916"/>
                </a:cubicBezTo>
                <a:cubicBezTo>
                  <a:pt x="-596" y="10658"/>
                  <a:pt x="-461" y="6537"/>
                  <a:pt x="2644" y="1705"/>
                </a:cubicBezTo>
                <a:cubicBezTo>
                  <a:pt x="3184" y="711"/>
                  <a:pt x="6964" y="426"/>
                  <a:pt x="8044" y="0"/>
                </a:cubicBezTo>
                <a:cubicBezTo>
                  <a:pt x="9529" y="142"/>
                  <a:pt x="10879" y="284"/>
                  <a:pt x="12364" y="568"/>
                </a:cubicBezTo>
                <a:cubicBezTo>
                  <a:pt x="13444" y="853"/>
                  <a:pt x="15604" y="1705"/>
                  <a:pt x="15604" y="1705"/>
                </a:cubicBezTo>
                <a:cubicBezTo>
                  <a:pt x="17494" y="4689"/>
                  <a:pt x="19924" y="6821"/>
                  <a:pt x="21004" y="10232"/>
                </a:cubicBezTo>
                <a:cubicBezTo>
                  <a:pt x="20059" y="20321"/>
                  <a:pt x="19519" y="18189"/>
                  <a:pt x="10204" y="19326"/>
                </a:cubicBezTo>
                <a:cubicBezTo>
                  <a:pt x="9124" y="19753"/>
                  <a:pt x="8044" y="20037"/>
                  <a:pt x="6964" y="20463"/>
                </a:cubicBezTo>
                <a:cubicBezTo>
                  <a:pt x="6289" y="20747"/>
                  <a:pt x="6019" y="21458"/>
                  <a:pt x="5344" y="21600"/>
                </a:cubicBezTo>
                <a:cubicBezTo>
                  <a:pt x="5074" y="21600"/>
                  <a:pt x="4939" y="21174"/>
                  <a:pt x="4804" y="21032"/>
                </a:cubicBezTo>
                <a:close/>
              </a:path>
            </a:pathLst>
          </a:custGeom>
          <a:solidFill>
            <a:srgbClr val="CC0066">
              <a:alpha val="50000"/>
            </a:srgbClr>
          </a:solidFill>
          <a:ln w="12700">
            <a:miter lim="400000"/>
          </a:ln>
        </p:spPr>
        <p:txBody>
          <a:bodyPr lIns="45719" rIns="45719"/>
          <a:lstStyle/>
          <a:p>
            <a:pPr>
              <a:defRPr>
                <a:latin typeface="+mn-lt"/>
                <a:ea typeface="+mn-ea"/>
                <a:cs typeface="+mn-cs"/>
                <a:sym typeface="Arial"/>
              </a:defRPr>
            </a:pPr>
          </a:p>
        </p:txBody>
      </p:sp>
      <p:sp>
        <p:nvSpPr>
          <p:cNvPr id="952" name="Shape 952"/>
          <p:cNvSpPr/>
          <p:nvPr/>
        </p:nvSpPr>
        <p:spPr>
          <a:xfrm>
            <a:off x="1565275" y="3717925"/>
            <a:ext cx="163513" cy="255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086"/>
                </a:moveTo>
                <a:cubicBezTo>
                  <a:pt x="2000" y="1286"/>
                  <a:pt x="3600" y="1157"/>
                  <a:pt x="6400" y="0"/>
                </a:cubicBezTo>
                <a:cubicBezTo>
                  <a:pt x="7200" y="129"/>
                  <a:pt x="8000" y="257"/>
                  <a:pt x="8800" y="514"/>
                </a:cubicBezTo>
                <a:cubicBezTo>
                  <a:pt x="9600" y="771"/>
                  <a:pt x="10400" y="1286"/>
                  <a:pt x="11200" y="1543"/>
                </a:cubicBezTo>
                <a:cubicBezTo>
                  <a:pt x="12800" y="1929"/>
                  <a:pt x="16000" y="2571"/>
                  <a:pt x="16000" y="2571"/>
                </a:cubicBezTo>
                <a:cubicBezTo>
                  <a:pt x="18200" y="4629"/>
                  <a:pt x="20400" y="7843"/>
                  <a:pt x="21600" y="10286"/>
                </a:cubicBezTo>
                <a:lnTo>
                  <a:pt x="14400" y="21600"/>
                </a:lnTo>
                <a:cubicBezTo>
                  <a:pt x="14400" y="21600"/>
                  <a:pt x="7200" y="20057"/>
                  <a:pt x="7200" y="20057"/>
                </a:cubicBezTo>
                <a:cubicBezTo>
                  <a:pt x="6400" y="19929"/>
                  <a:pt x="4800" y="19543"/>
                  <a:pt x="4800" y="19543"/>
                </a:cubicBezTo>
                <a:cubicBezTo>
                  <a:pt x="0" y="14786"/>
                  <a:pt x="2400" y="15043"/>
                  <a:pt x="4000" y="9771"/>
                </a:cubicBezTo>
                <a:cubicBezTo>
                  <a:pt x="3200" y="7457"/>
                  <a:pt x="2800" y="6043"/>
                  <a:pt x="800" y="4114"/>
                </a:cubicBezTo>
                <a:cubicBezTo>
                  <a:pt x="1800" y="2186"/>
                  <a:pt x="2400" y="2314"/>
                  <a:pt x="0" y="3086"/>
                </a:cubicBezTo>
                <a:close/>
              </a:path>
            </a:pathLst>
          </a:custGeom>
          <a:solidFill>
            <a:srgbClr val="0033CC">
              <a:alpha val="50000"/>
            </a:srgbClr>
          </a:solidFill>
          <a:ln w="12700">
            <a:miter lim="400000"/>
          </a:ln>
        </p:spPr>
        <p:txBody>
          <a:bodyPr lIns="45719" rIns="45719"/>
          <a:lstStyle/>
          <a:p>
            <a:pPr>
              <a:defRPr>
                <a:latin typeface="+mn-lt"/>
                <a:ea typeface="+mn-ea"/>
                <a:cs typeface="+mn-cs"/>
                <a:sym typeface="Arial"/>
              </a:defRPr>
            </a:pPr>
          </a:p>
        </p:txBody>
      </p:sp>
      <p:sp>
        <p:nvSpPr>
          <p:cNvPr id="953" name="Shape 953"/>
          <p:cNvSpPr/>
          <p:nvPr/>
        </p:nvSpPr>
        <p:spPr>
          <a:xfrm>
            <a:off x="1109662" y="3517900"/>
            <a:ext cx="1165226"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Oyo  Benin</a:t>
            </a:r>
          </a:p>
        </p:txBody>
      </p:sp>
      <p:sp>
        <p:nvSpPr>
          <p:cNvPr id="954" name="Shape 954"/>
          <p:cNvSpPr/>
          <p:nvPr/>
        </p:nvSpPr>
        <p:spPr>
          <a:xfrm>
            <a:off x="2408237" y="4670425"/>
            <a:ext cx="325152" cy="292100"/>
          </a:xfrm>
          <a:custGeom>
            <a:avLst/>
            <a:gdLst/>
            <a:ahLst/>
            <a:cxnLst>
              <a:cxn ang="0">
                <a:pos x="wd2" y="hd2"/>
              </a:cxn>
              <a:cxn ang="5400000">
                <a:pos x="wd2" y="hd2"/>
              </a:cxn>
              <a:cxn ang="10800000">
                <a:pos x="wd2" y="hd2"/>
              </a:cxn>
              <a:cxn ang="16200000">
                <a:pos x="wd2" y="hd2"/>
              </a:cxn>
            </a:cxnLst>
            <a:rect l="0" t="0" r="r" b="b"/>
            <a:pathLst>
              <a:path w="21270" h="21600" fill="norm" stroke="1" extrusionOk="0">
                <a:moveTo>
                  <a:pt x="17121" y="18450"/>
                </a:moveTo>
                <a:cubicBezTo>
                  <a:pt x="19211" y="14850"/>
                  <a:pt x="16424" y="19237"/>
                  <a:pt x="19112" y="16200"/>
                </a:cubicBezTo>
                <a:cubicBezTo>
                  <a:pt x="20107" y="15075"/>
                  <a:pt x="20406" y="13387"/>
                  <a:pt x="21102" y="12150"/>
                </a:cubicBezTo>
                <a:cubicBezTo>
                  <a:pt x="21600" y="10013"/>
                  <a:pt x="21003" y="6413"/>
                  <a:pt x="19112" y="4950"/>
                </a:cubicBezTo>
                <a:cubicBezTo>
                  <a:pt x="18315" y="4388"/>
                  <a:pt x="17519" y="3713"/>
                  <a:pt x="16723" y="3150"/>
                </a:cubicBezTo>
                <a:cubicBezTo>
                  <a:pt x="16324" y="2813"/>
                  <a:pt x="15528" y="2250"/>
                  <a:pt x="15528" y="2250"/>
                </a:cubicBezTo>
                <a:cubicBezTo>
                  <a:pt x="14334" y="338"/>
                  <a:pt x="13139" y="450"/>
                  <a:pt x="11148" y="0"/>
                </a:cubicBezTo>
                <a:cubicBezTo>
                  <a:pt x="9456" y="675"/>
                  <a:pt x="8162" y="1575"/>
                  <a:pt x="6371" y="2250"/>
                </a:cubicBezTo>
                <a:cubicBezTo>
                  <a:pt x="5475" y="2588"/>
                  <a:pt x="3982" y="4050"/>
                  <a:pt x="3982" y="4050"/>
                </a:cubicBezTo>
                <a:cubicBezTo>
                  <a:pt x="2688" y="6300"/>
                  <a:pt x="2090" y="8550"/>
                  <a:pt x="796" y="10800"/>
                </a:cubicBezTo>
                <a:cubicBezTo>
                  <a:pt x="299" y="11587"/>
                  <a:pt x="0" y="13500"/>
                  <a:pt x="0" y="13500"/>
                </a:cubicBezTo>
                <a:cubicBezTo>
                  <a:pt x="398" y="15412"/>
                  <a:pt x="697" y="18337"/>
                  <a:pt x="1991" y="19800"/>
                </a:cubicBezTo>
                <a:cubicBezTo>
                  <a:pt x="2887" y="20812"/>
                  <a:pt x="5574" y="21600"/>
                  <a:pt x="5574" y="21600"/>
                </a:cubicBezTo>
                <a:cubicBezTo>
                  <a:pt x="8859" y="21262"/>
                  <a:pt x="11646" y="20700"/>
                  <a:pt x="14732" y="19800"/>
                </a:cubicBezTo>
                <a:cubicBezTo>
                  <a:pt x="16026" y="19462"/>
                  <a:pt x="18315" y="17550"/>
                  <a:pt x="18315" y="17550"/>
                </a:cubicBezTo>
                <a:cubicBezTo>
                  <a:pt x="18813" y="15862"/>
                  <a:pt x="18514" y="16650"/>
                  <a:pt x="19112" y="15300"/>
                </a:cubicBezTo>
              </a:path>
            </a:pathLst>
          </a:custGeom>
          <a:solidFill>
            <a:srgbClr val="FF9900">
              <a:alpha val="50000"/>
            </a:srgbClr>
          </a:solidFill>
          <a:ln w="12700">
            <a:miter lim="400000"/>
          </a:ln>
        </p:spPr>
        <p:txBody>
          <a:bodyPr lIns="45719" rIns="45719"/>
          <a:lstStyle/>
          <a:p>
            <a:pPr>
              <a:defRPr>
                <a:latin typeface="+mn-lt"/>
                <a:ea typeface="+mn-ea"/>
                <a:cs typeface="+mn-cs"/>
                <a:sym typeface="Arial"/>
              </a:defRPr>
            </a:pPr>
          </a:p>
        </p:txBody>
      </p:sp>
      <p:sp>
        <p:nvSpPr>
          <p:cNvPr id="955" name="Shape 955"/>
          <p:cNvSpPr/>
          <p:nvPr/>
        </p:nvSpPr>
        <p:spPr>
          <a:xfrm>
            <a:off x="1619250" y="4610100"/>
            <a:ext cx="1166813"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Zimbabwe</a:t>
            </a:r>
          </a:p>
        </p:txBody>
      </p:sp>
      <p:sp>
        <p:nvSpPr>
          <p:cNvPr id="956" name="Shape 956"/>
          <p:cNvSpPr/>
          <p:nvPr/>
        </p:nvSpPr>
        <p:spPr>
          <a:xfrm>
            <a:off x="2863849" y="4076700"/>
            <a:ext cx="255655" cy="515938"/>
          </a:xfrm>
          <a:custGeom>
            <a:avLst/>
            <a:gdLst/>
            <a:ahLst/>
            <a:cxnLst>
              <a:cxn ang="0">
                <a:pos x="wd2" y="hd2"/>
              </a:cxn>
              <a:cxn ang="5400000">
                <a:pos x="wd2" y="hd2"/>
              </a:cxn>
              <a:cxn ang="10800000">
                <a:pos x="wd2" y="hd2"/>
              </a:cxn>
              <a:cxn ang="16200000">
                <a:pos x="wd2" y="hd2"/>
              </a:cxn>
            </a:cxnLst>
            <a:rect l="0" t="0" r="r" b="b"/>
            <a:pathLst>
              <a:path w="21472" h="21600" fill="norm" stroke="1" extrusionOk="0">
                <a:moveTo>
                  <a:pt x="21472" y="254"/>
                </a:moveTo>
                <a:cubicBezTo>
                  <a:pt x="20322" y="1144"/>
                  <a:pt x="18916" y="1525"/>
                  <a:pt x="17382" y="2287"/>
                </a:cubicBezTo>
                <a:cubicBezTo>
                  <a:pt x="16104" y="4193"/>
                  <a:pt x="18021" y="1906"/>
                  <a:pt x="15337" y="3558"/>
                </a:cubicBezTo>
                <a:cubicBezTo>
                  <a:pt x="14954" y="3748"/>
                  <a:pt x="15082" y="4066"/>
                  <a:pt x="14826" y="4320"/>
                </a:cubicBezTo>
                <a:cubicBezTo>
                  <a:pt x="13804" y="5400"/>
                  <a:pt x="13037" y="5336"/>
                  <a:pt x="10736" y="6099"/>
                </a:cubicBezTo>
                <a:cubicBezTo>
                  <a:pt x="9714" y="6416"/>
                  <a:pt x="7669" y="7115"/>
                  <a:pt x="7669" y="7115"/>
                </a:cubicBezTo>
                <a:cubicBezTo>
                  <a:pt x="6902" y="8322"/>
                  <a:pt x="5112" y="9847"/>
                  <a:pt x="3579" y="10927"/>
                </a:cubicBezTo>
                <a:cubicBezTo>
                  <a:pt x="5496" y="13722"/>
                  <a:pt x="2428" y="17788"/>
                  <a:pt x="7669" y="19567"/>
                </a:cubicBezTo>
                <a:cubicBezTo>
                  <a:pt x="8308" y="20584"/>
                  <a:pt x="9714" y="21155"/>
                  <a:pt x="7157" y="21600"/>
                </a:cubicBezTo>
                <a:cubicBezTo>
                  <a:pt x="4857" y="21219"/>
                  <a:pt x="4729" y="20012"/>
                  <a:pt x="2556" y="19313"/>
                </a:cubicBezTo>
                <a:cubicBezTo>
                  <a:pt x="1789" y="18169"/>
                  <a:pt x="1534" y="17852"/>
                  <a:pt x="1022" y="16772"/>
                </a:cubicBezTo>
                <a:cubicBezTo>
                  <a:pt x="639" y="15946"/>
                  <a:pt x="0" y="14231"/>
                  <a:pt x="0" y="14231"/>
                </a:cubicBezTo>
                <a:cubicBezTo>
                  <a:pt x="639" y="11499"/>
                  <a:pt x="128" y="7242"/>
                  <a:pt x="5112" y="5591"/>
                </a:cubicBezTo>
                <a:cubicBezTo>
                  <a:pt x="6135" y="4828"/>
                  <a:pt x="9202" y="3812"/>
                  <a:pt x="9202" y="3812"/>
                </a:cubicBezTo>
                <a:cubicBezTo>
                  <a:pt x="9586" y="3558"/>
                  <a:pt x="9841" y="3240"/>
                  <a:pt x="10225" y="3049"/>
                </a:cubicBezTo>
                <a:cubicBezTo>
                  <a:pt x="10608" y="2859"/>
                  <a:pt x="11375" y="2795"/>
                  <a:pt x="11759" y="2541"/>
                </a:cubicBezTo>
                <a:cubicBezTo>
                  <a:pt x="12142" y="2351"/>
                  <a:pt x="11886" y="1969"/>
                  <a:pt x="12270" y="1779"/>
                </a:cubicBezTo>
                <a:cubicBezTo>
                  <a:pt x="13804" y="1016"/>
                  <a:pt x="16232" y="381"/>
                  <a:pt x="18405" y="0"/>
                </a:cubicBezTo>
                <a:cubicBezTo>
                  <a:pt x="21600" y="508"/>
                  <a:pt x="19427" y="1779"/>
                  <a:pt x="21472" y="254"/>
                </a:cubicBezTo>
                <a:close/>
              </a:path>
            </a:pathLst>
          </a:custGeom>
          <a:solidFill>
            <a:srgbClr val="66FF33">
              <a:alpha val="50000"/>
            </a:srgbClr>
          </a:solidFill>
          <a:ln w="12700">
            <a:miter lim="400000"/>
          </a:ln>
        </p:spPr>
        <p:txBody>
          <a:bodyPr lIns="45719" rIns="45719"/>
          <a:lstStyle/>
          <a:p>
            <a:pPr>
              <a:defRPr>
                <a:latin typeface="+mn-lt"/>
                <a:ea typeface="+mn-ea"/>
                <a:cs typeface="+mn-cs"/>
                <a:sym typeface="Arial"/>
              </a:defRPr>
            </a:pPr>
          </a:p>
        </p:txBody>
      </p:sp>
      <p:sp>
        <p:nvSpPr>
          <p:cNvPr id="957" name="Shape 957"/>
          <p:cNvSpPr/>
          <p:nvPr/>
        </p:nvSpPr>
        <p:spPr>
          <a:xfrm>
            <a:off x="2857500" y="4173537"/>
            <a:ext cx="1603375"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Zanj City-States</a:t>
            </a:r>
          </a:p>
        </p:txBody>
      </p:sp>
      <p:sp>
        <p:nvSpPr>
          <p:cNvPr id="958" name="Shape 958"/>
          <p:cNvSpPr/>
          <p:nvPr/>
        </p:nvSpPr>
        <p:spPr>
          <a:xfrm>
            <a:off x="2719085" y="3524733"/>
            <a:ext cx="247953" cy="264522"/>
          </a:xfrm>
          <a:custGeom>
            <a:avLst/>
            <a:gdLst/>
            <a:ahLst/>
            <a:cxnLst>
              <a:cxn ang="0">
                <a:pos x="wd2" y="hd2"/>
              </a:cxn>
              <a:cxn ang="5400000">
                <a:pos x="wd2" y="hd2"/>
              </a:cxn>
              <a:cxn ang="10800000">
                <a:pos x="wd2" y="hd2"/>
              </a:cxn>
              <a:cxn ang="16200000">
                <a:pos x="wd2" y="hd2"/>
              </a:cxn>
            </a:cxnLst>
            <a:rect l="0" t="0" r="r" b="b"/>
            <a:pathLst>
              <a:path w="21086" h="20450" fill="norm" stroke="1" extrusionOk="0">
                <a:moveTo>
                  <a:pt x="11829" y="646"/>
                </a:moveTo>
                <a:cubicBezTo>
                  <a:pt x="8743" y="-58"/>
                  <a:pt x="7843" y="-528"/>
                  <a:pt x="5143" y="1115"/>
                </a:cubicBezTo>
                <a:cubicBezTo>
                  <a:pt x="4500" y="2994"/>
                  <a:pt x="3857" y="3815"/>
                  <a:pt x="2057" y="4872"/>
                </a:cubicBezTo>
                <a:cubicBezTo>
                  <a:pt x="1543" y="6398"/>
                  <a:pt x="515" y="7572"/>
                  <a:pt x="0" y="9098"/>
                </a:cubicBezTo>
                <a:cubicBezTo>
                  <a:pt x="386" y="12385"/>
                  <a:pt x="-514" y="17668"/>
                  <a:pt x="3600" y="18959"/>
                </a:cubicBezTo>
                <a:cubicBezTo>
                  <a:pt x="3986" y="19429"/>
                  <a:pt x="3986" y="20250"/>
                  <a:pt x="4629" y="20368"/>
                </a:cubicBezTo>
                <a:cubicBezTo>
                  <a:pt x="8357" y="21072"/>
                  <a:pt x="15943" y="17081"/>
                  <a:pt x="19029" y="15202"/>
                </a:cubicBezTo>
                <a:cubicBezTo>
                  <a:pt x="19543" y="13676"/>
                  <a:pt x="20572" y="12502"/>
                  <a:pt x="21086" y="10976"/>
                </a:cubicBezTo>
                <a:cubicBezTo>
                  <a:pt x="20443" y="7220"/>
                  <a:pt x="20315" y="6633"/>
                  <a:pt x="18000" y="3463"/>
                </a:cubicBezTo>
                <a:cubicBezTo>
                  <a:pt x="17743" y="2994"/>
                  <a:pt x="17872" y="2289"/>
                  <a:pt x="17486" y="2055"/>
                </a:cubicBezTo>
                <a:cubicBezTo>
                  <a:pt x="17486" y="2055"/>
                  <a:pt x="13629" y="881"/>
                  <a:pt x="12857" y="646"/>
                </a:cubicBezTo>
                <a:cubicBezTo>
                  <a:pt x="11057" y="59"/>
                  <a:pt x="10929" y="-176"/>
                  <a:pt x="11829" y="646"/>
                </a:cubicBezTo>
                <a:close/>
              </a:path>
            </a:pathLst>
          </a:custGeom>
          <a:solidFill>
            <a:srgbClr val="FFFF00">
              <a:alpha val="50000"/>
            </a:srgbClr>
          </a:solidFill>
          <a:ln w="12700">
            <a:miter lim="400000"/>
          </a:ln>
        </p:spPr>
        <p:txBody>
          <a:bodyPr lIns="45719" rIns="45719"/>
          <a:lstStyle/>
          <a:p>
            <a:pPr>
              <a:defRPr>
                <a:latin typeface="+mn-lt"/>
                <a:ea typeface="+mn-ea"/>
                <a:cs typeface="+mn-cs"/>
                <a:sym typeface="Arial"/>
              </a:defRPr>
            </a:pPr>
          </a:p>
        </p:txBody>
      </p:sp>
      <p:sp>
        <p:nvSpPr>
          <p:cNvPr id="959" name="Shape 959"/>
          <p:cNvSpPr/>
          <p:nvPr/>
        </p:nvSpPr>
        <p:spPr>
          <a:xfrm>
            <a:off x="2713037" y="3444875"/>
            <a:ext cx="1019176" cy="318426"/>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spcBef>
                <a:spcPts val="600"/>
              </a:spcBef>
              <a:defRPr b="1" sz="1000">
                <a:latin typeface="+mn-lt"/>
                <a:ea typeface="+mn-ea"/>
                <a:cs typeface="+mn-cs"/>
                <a:sym typeface="Arial"/>
              </a:defRPr>
            </a:lvl1pPr>
          </a:lstStyle>
          <a:p>
            <a:pPr/>
            <a:r>
              <a:t>Ethiopia</a:t>
            </a:r>
          </a:p>
        </p:txBody>
      </p:sp>
      <p:sp>
        <p:nvSpPr>
          <p:cNvPr id="960" name="Shape 960"/>
          <p:cNvSpPr/>
          <p:nvPr/>
        </p:nvSpPr>
        <p:spPr>
          <a:xfrm>
            <a:off x="4278312" y="3498850"/>
            <a:ext cx="249238" cy="322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7" y="5298"/>
                </a:moveTo>
                <a:cubicBezTo>
                  <a:pt x="3820" y="3566"/>
                  <a:pt x="8034" y="2955"/>
                  <a:pt x="11590" y="1630"/>
                </a:cubicBezTo>
                <a:cubicBezTo>
                  <a:pt x="13171" y="1019"/>
                  <a:pt x="16332" y="0"/>
                  <a:pt x="16332" y="0"/>
                </a:cubicBezTo>
                <a:cubicBezTo>
                  <a:pt x="18571" y="611"/>
                  <a:pt x="19756" y="509"/>
                  <a:pt x="21073" y="2038"/>
                </a:cubicBezTo>
                <a:cubicBezTo>
                  <a:pt x="18307" y="3464"/>
                  <a:pt x="20020" y="5094"/>
                  <a:pt x="21600" y="6928"/>
                </a:cubicBezTo>
                <a:cubicBezTo>
                  <a:pt x="20283" y="9883"/>
                  <a:pt x="20283" y="8558"/>
                  <a:pt x="21073" y="11004"/>
                </a:cubicBezTo>
                <a:cubicBezTo>
                  <a:pt x="20678" y="11819"/>
                  <a:pt x="20415" y="12634"/>
                  <a:pt x="20020" y="13449"/>
                </a:cubicBezTo>
                <a:cubicBezTo>
                  <a:pt x="19888" y="13857"/>
                  <a:pt x="19493" y="14672"/>
                  <a:pt x="19493" y="14672"/>
                </a:cubicBezTo>
                <a:cubicBezTo>
                  <a:pt x="19624" y="15079"/>
                  <a:pt x="20283" y="15487"/>
                  <a:pt x="20020" y="15894"/>
                </a:cubicBezTo>
                <a:cubicBezTo>
                  <a:pt x="19756" y="16302"/>
                  <a:pt x="18834" y="16404"/>
                  <a:pt x="18439" y="16709"/>
                </a:cubicBezTo>
                <a:cubicBezTo>
                  <a:pt x="17385" y="17525"/>
                  <a:pt x="17254" y="18136"/>
                  <a:pt x="16859" y="19155"/>
                </a:cubicBezTo>
                <a:cubicBezTo>
                  <a:pt x="13698" y="18340"/>
                  <a:pt x="13829" y="20479"/>
                  <a:pt x="11590" y="21600"/>
                </a:cubicBezTo>
                <a:cubicBezTo>
                  <a:pt x="8956" y="20887"/>
                  <a:pt x="9483" y="20174"/>
                  <a:pt x="8429" y="18340"/>
                </a:cubicBezTo>
                <a:cubicBezTo>
                  <a:pt x="6849" y="15589"/>
                  <a:pt x="4873" y="11921"/>
                  <a:pt x="2107" y="9781"/>
                </a:cubicBezTo>
                <a:cubicBezTo>
                  <a:pt x="1580" y="8457"/>
                  <a:pt x="527" y="7438"/>
                  <a:pt x="0" y="6113"/>
                </a:cubicBezTo>
                <a:cubicBezTo>
                  <a:pt x="527" y="4789"/>
                  <a:pt x="527" y="4483"/>
                  <a:pt x="527" y="5298"/>
                </a:cubicBezTo>
                <a:close/>
              </a:path>
            </a:pathLst>
          </a:custGeom>
          <a:solidFill>
            <a:srgbClr val="FF3300">
              <a:alpha val="50000"/>
            </a:srgbClr>
          </a:solidFill>
          <a:ln w="12700">
            <a:miter lim="400000"/>
          </a:ln>
        </p:spPr>
        <p:txBody>
          <a:bodyPr lIns="45719" rIns="45719"/>
          <a:lstStyle/>
          <a:p>
            <a:pPr>
              <a:defRPr>
                <a:latin typeface="+mn-lt"/>
                <a:ea typeface="+mn-ea"/>
                <a:cs typeface="+mn-cs"/>
                <a:sym typeface="Arial"/>
              </a:defRPr>
            </a:pPr>
          </a:p>
        </p:txBody>
      </p:sp>
      <p:sp>
        <p:nvSpPr>
          <p:cNvPr id="961" name="Shape 961"/>
          <p:cNvSpPr/>
          <p:nvPr/>
        </p:nvSpPr>
        <p:spPr>
          <a:xfrm>
            <a:off x="3732212" y="3517900"/>
            <a:ext cx="1311276"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Vijayanagara</a:t>
            </a:r>
          </a:p>
        </p:txBody>
      </p:sp>
      <p:sp>
        <p:nvSpPr>
          <p:cNvPr id="962" name="Shape 962"/>
          <p:cNvSpPr/>
          <p:nvPr/>
        </p:nvSpPr>
        <p:spPr>
          <a:xfrm>
            <a:off x="5208587" y="3487664"/>
            <a:ext cx="251260" cy="260424"/>
          </a:xfrm>
          <a:custGeom>
            <a:avLst/>
            <a:gdLst/>
            <a:ahLst/>
            <a:cxnLst>
              <a:cxn ang="0">
                <a:pos x="wd2" y="hd2"/>
              </a:cxn>
              <a:cxn ang="5400000">
                <a:pos x="wd2" y="hd2"/>
              </a:cxn>
              <a:cxn ang="10800000">
                <a:pos x="wd2" y="hd2"/>
              </a:cxn>
              <a:cxn ang="16200000">
                <a:pos x="wd2" y="hd2"/>
              </a:cxn>
            </a:cxnLst>
            <a:rect l="0" t="0" r="r" b="b"/>
            <a:pathLst>
              <a:path w="20974" h="21475" fill="norm" stroke="1" extrusionOk="0">
                <a:moveTo>
                  <a:pt x="4547" y="21475"/>
                </a:moveTo>
                <a:cubicBezTo>
                  <a:pt x="2400" y="20726"/>
                  <a:pt x="758" y="21350"/>
                  <a:pt x="0" y="18978"/>
                </a:cubicBezTo>
                <a:cubicBezTo>
                  <a:pt x="2400" y="17355"/>
                  <a:pt x="1263" y="18603"/>
                  <a:pt x="2526" y="14983"/>
                </a:cubicBezTo>
                <a:cubicBezTo>
                  <a:pt x="2653" y="14483"/>
                  <a:pt x="3032" y="13484"/>
                  <a:pt x="3032" y="13484"/>
                </a:cubicBezTo>
                <a:cubicBezTo>
                  <a:pt x="2021" y="10363"/>
                  <a:pt x="1895" y="7241"/>
                  <a:pt x="0" y="4495"/>
                </a:cubicBezTo>
                <a:cubicBezTo>
                  <a:pt x="884" y="1248"/>
                  <a:pt x="2779" y="2122"/>
                  <a:pt x="6063" y="999"/>
                </a:cubicBezTo>
                <a:cubicBezTo>
                  <a:pt x="7074" y="624"/>
                  <a:pt x="9095" y="0"/>
                  <a:pt x="9095" y="0"/>
                </a:cubicBezTo>
                <a:cubicBezTo>
                  <a:pt x="12884" y="624"/>
                  <a:pt x="17053" y="-125"/>
                  <a:pt x="20211" y="1998"/>
                </a:cubicBezTo>
                <a:cubicBezTo>
                  <a:pt x="21474" y="5868"/>
                  <a:pt x="21600" y="6492"/>
                  <a:pt x="17179" y="7991"/>
                </a:cubicBezTo>
                <a:cubicBezTo>
                  <a:pt x="12000" y="6742"/>
                  <a:pt x="13895" y="9863"/>
                  <a:pt x="10611" y="11986"/>
                </a:cubicBezTo>
                <a:cubicBezTo>
                  <a:pt x="8716" y="11362"/>
                  <a:pt x="8463" y="10113"/>
                  <a:pt x="6568" y="9489"/>
                </a:cubicBezTo>
                <a:cubicBezTo>
                  <a:pt x="4547" y="12485"/>
                  <a:pt x="4926" y="13859"/>
                  <a:pt x="4547" y="17979"/>
                </a:cubicBezTo>
                <a:cubicBezTo>
                  <a:pt x="4674" y="18603"/>
                  <a:pt x="5053" y="19352"/>
                  <a:pt x="5053" y="19977"/>
                </a:cubicBezTo>
                <a:cubicBezTo>
                  <a:pt x="5053" y="20476"/>
                  <a:pt x="4547" y="21475"/>
                  <a:pt x="4547" y="21475"/>
                </a:cubicBezTo>
                <a:close/>
              </a:path>
            </a:pathLst>
          </a:custGeom>
          <a:solidFill>
            <a:srgbClr val="000099">
              <a:alpha val="50000"/>
            </a:srgbClr>
          </a:solidFill>
          <a:ln w="12700">
            <a:miter lim="400000"/>
          </a:ln>
        </p:spPr>
        <p:txBody>
          <a:bodyPr lIns="45719" rIns="45719"/>
          <a:lstStyle/>
          <a:p>
            <a:pPr>
              <a:defRPr>
                <a:latin typeface="+mn-lt"/>
                <a:ea typeface="+mn-ea"/>
                <a:cs typeface="+mn-cs"/>
                <a:sym typeface="Arial"/>
              </a:defRPr>
            </a:pPr>
          </a:p>
        </p:txBody>
      </p:sp>
      <p:sp>
        <p:nvSpPr>
          <p:cNvPr id="963" name="Shape 963"/>
          <p:cNvSpPr/>
          <p:nvPr/>
        </p:nvSpPr>
        <p:spPr>
          <a:xfrm>
            <a:off x="5335587" y="3444875"/>
            <a:ext cx="582613"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Siam</a:t>
            </a:r>
          </a:p>
        </p:txBody>
      </p:sp>
      <p:sp>
        <p:nvSpPr>
          <p:cNvPr id="964" name="Shape 964"/>
          <p:cNvSpPr/>
          <p:nvPr/>
        </p:nvSpPr>
        <p:spPr>
          <a:xfrm>
            <a:off x="5486400" y="4270375"/>
            <a:ext cx="358775" cy="212725"/>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137" y="9188"/>
                </a:moveTo>
                <a:cubicBezTo>
                  <a:pt x="1422" y="9833"/>
                  <a:pt x="1895" y="10316"/>
                  <a:pt x="1895" y="11122"/>
                </a:cubicBezTo>
                <a:cubicBezTo>
                  <a:pt x="1895" y="14024"/>
                  <a:pt x="-189" y="12251"/>
                  <a:pt x="2179" y="13540"/>
                </a:cubicBezTo>
                <a:cubicBezTo>
                  <a:pt x="3411" y="16442"/>
                  <a:pt x="2464" y="15152"/>
                  <a:pt x="5116" y="16603"/>
                </a:cubicBezTo>
                <a:cubicBezTo>
                  <a:pt x="5874" y="17087"/>
                  <a:pt x="7295" y="17893"/>
                  <a:pt x="7295" y="17893"/>
                </a:cubicBezTo>
                <a:cubicBezTo>
                  <a:pt x="8053" y="17409"/>
                  <a:pt x="8716" y="16281"/>
                  <a:pt x="9474" y="16603"/>
                </a:cubicBezTo>
                <a:cubicBezTo>
                  <a:pt x="10137" y="17087"/>
                  <a:pt x="10895" y="17409"/>
                  <a:pt x="11653" y="17893"/>
                </a:cubicBezTo>
                <a:cubicBezTo>
                  <a:pt x="12032" y="18054"/>
                  <a:pt x="12695" y="18537"/>
                  <a:pt x="12695" y="18537"/>
                </a:cubicBezTo>
                <a:cubicBezTo>
                  <a:pt x="13074" y="18054"/>
                  <a:pt x="13358" y="17087"/>
                  <a:pt x="13832" y="17248"/>
                </a:cubicBezTo>
                <a:cubicBezTo>
                  <a:pt x="14211" y="17409"/>
                  <a:pt x="17527" y="20955"/>
                  <a:pt x="18190" y="21600"/>
                </a:cubicBezTo>
                <a:cubicBezTo>
                  <a:pt x="20653" y="20149"/>
                  <a:pt x="19611" y="19827"/>
                  <a:pt x="21411" y="20955"/>
                </a:cubicBezTo>
                <a:cubicBezTo>
                  <a:pt x="21316" y="20310"/>
                  <a:pt x="21316" y="19666"/>
                  <a:pt x="21032" y="19182"/>
                </a:cubicBezTo>
                <a:cubicBezTo>
                  <a:pt x="20748" y="18699"/>
                  <a:pt x="20369" y="18860"/>
                  <a:pt x="19990" y="18537"/>
                </a:cubicBezTo>
                <a:cubicBezTo>
                  <a:pt x="17811" y="16442"/>
                  <a:pt x="15822" y="13701"/>
                  <a:pt x="13453" y="12412"/>
                </a:cubicBezTo>
                <a:cubicBezTo>
                  <a:pt x="12695" y="12734"/>
                  <a:pt x="12032" y="13057"/>
                  <a:pt x="11274" y="13540"/>
                </a:cubicBezTo>
                <a:cubicBezTo>
                  <a:pt x="10895" y="13701"/>
                  <a:pt x="10137" y="14185"/>
                  <a:pt x="10137" y="14185"/>
                </a:cubicBezTo>
                <a:cubicBezTo>
                  <a:pt x="9285" y="13863"/>
                  <a:pt x="8243" y="13701"/>
                  <a:pt x="7674" y="12412"/>
                </a:cubicBezTo>
                <a:cubicBezTo>
                  <a:pt x="7390" y="11928"/>
                  <a:pt x="7579" y="10800"/>
                  <a:pt x="7295" y="10478"/>
                </a:cubicBezTo>
                <a:cubicBezTo>
                  <a:pt x="6632" y="9672"/>
                  <a:pt x="5874" y="9672"/>
                  <a:pt x="5116" y="9188"/>
                </a:cubicBezTo>
                <a:cubicBezTo>
                  <a:pt x="4737" y="9027"/>
                  <a:pt x="3979" y="8704"/>
                  <a:pt x="3979" y="8704"/>
                </a:cubicBezTo>
                <a:cubicBezTo>
                  <a:pt x="2274" y="9349"/>
                  <a:pt x="1611" y="9027"/>
                  <a:pt x="0" y="7415"/>
                </a:cubicBezTo>
                <a:cubicBezTo>
                  <a:pt x="379" y="5481"/>
                  <a:pt x="758" y="3707"/>
                  <a:pt x="1137" y="1934"/>
                </a:cubicBezTo>
                <a:cubicBezTo>
                  <a:pt x="1232" y="1290"/>
                  <a:pt x="1516" y="0"/>
                  <a:pt x="1516" y="0"/>
                </a:cubicBezTo>
                <a:cubicBezTo>
                  <a:pt x="1516" y="1128"/>
                  <a:pt x="1043" y="7415"/>
                  <a:pt x="1137" y="9188"/>
                </a:cubicBezTo>
                <a:close/>
              </a:path>
            </a:pathLst>
          </a:custGeom>
          <a:solidFill>
            <a:srgbClr val="FF9900">
              <a:alpha val="50000"/>
            </a:srgbClr>
          </a:solidFill>
          <a:ln w="12700">
            <a:miter lim="400000"/>
          </a:ln>
        </p:spPr>
        <p:txBody>
          <a:bodyPr lIns="45719" rIns="45719"/>
          <a:lstStyle/>
          <a:p>
            <a:pPr>
              <a:defRPr>
                <a:latin typeface="+mn-lt"/>
                <a:ea typeface="+mn-ea"/>
                <a:cs typeface="+mn-cs"/>
                <a:sym typeface="Arial"/>
              </a:defRPr>
            </a:pPr>
          </a:p>
        </p:txBody>
      </p:sp>
      <p:sp>
        <p:nvSpPr>
          <p:cNvPr id="965" name="Shape 965"/>
          <p:cNvSpPr/>
          <p:nvPr/>
        </p:nvSpPr>
        <p:spPr>
          <a:xfrm>
            <a:off x="5699125" y="4246562"/>
            <a:ext cx="1457325"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Majapahit</a:t>
            </a:r>
          </a:p>
        </p:txBody>
      </p:sp>
      <p:sp>
        <p:nvSpPr>
          <p:cNvPr id="966" name="Shape 966"/>
          <p:cNvSpPr/>
          <p:nvPr/>
        </p:nvSpPr>
        <p:spPr>
          <a:xfrm>
            <a:off x="6239714" y="2436597"/>
            <a:ext cx="188074" cy="322652"/>
          </a:xfrm>
          <a:custGeom>
            <a:avLst/>
            <a:gdLst/>
            <a:ahLst/>
            <a:cxnLst>
              <a:cxn ang="0">
                <a:pos x="wd2" y="hd2"/>
              </a:cxn>
              <a:cxn ang="5400000">
                <a:pos x="wd2" y="hd2"/>
              </a:cxn>
              <a:cxn ang="10800000">
                <a:pos x="wd2" y="hd2"/>
              </a:cxn>
              <a:cxn ang="16200000">
                <a:pos x="wd2" y="hd2"/>
              </a:cxn>
            </a:cxnLst>
            <a:rect l="0" t="0" r="r" b="b"/>
            <a:pathLst>
              <a:path w="21504" h="20708" fill="norm" stroke="1" extrusionOk="0">
                <a:moveTo>
                  <a:pt x="77" y="4281"/>
                </a:moveTo>
                <a:cubicBezTo>
                  <a:pt x="768" y="3989"/>
                  <a:pt x="1632" y="3892"/>
                  <a:pt x="2150" y="3503"/>
                </a:cubicBezTo>
                <a:cubicBezTo>
                  <a:pt x="3187" y="2822"/>
                  <a:pt x="3360" y="1459"/>
                  <a:pt x="4915" y="1167"/>
                </a:cubicBezTo>
                <a:cubicBezTo>
                  <a:pt x="9926" y="194"/>
                  <a:pt x="7680" y="584"/>
                  <a:pt x="11827" y="0"/>
                </a:cubicBezTo>
                <a:cubicBezTo>
                  <a:pt x="15629" y="681"/>
                  <a:pt x="16147" y="-292"/>
                  <a:pt x="20122" y="1167"/>
                </a:cubicBezTo>
                <a:cubicBezTo>
                  <a:pt x="18912" y="3113"/>
                  <a:pt x="20122" y="2238"/>
                  <a:pt x="15283" y="3113"/>
                </a:cubicBezTo>
                <a:cubicBezTo>
                  <a:pt x="14592" y="3211"/>
                  <a:pt x="13210" y="3503"/>
                  <a:pt x="13210" y="3503"/>
                </a:cubicBezTo>
                <a:cubicBezTo>
                  <a:pt x="12173" y="5254"/>
                  <a:pt x="12691" y="5643"/>
                  <a:pt x="15283" y="6616"/>
                </a:cubicBezTo>
                <a:lnTo>
                  <a:pt x="18739" y="9730"/>
                </a:lnTo>
                <a:cubicBezTo>
                  <a:pt x="18739" y="9730"/>
                  <a:pt x="20813" y="13232"/>
                  <a:pt x="20813" y="13232"/>
                </a:cubicBezTo>
                <a:cubicBezTo>
                  <a:pt x="20986" y="13622"/>
                  <a:pt x="21504" y="14400"/>
                  <a:pt x="21504" y="14400"/>
                </a:cubicBezTo>
                <a:cubicBezTo>
                  <a:pt x="19603" y="17611"/>
                  <a:pt x="17875" y="17124"/>
                  <a:pt x="14592" y="19849"/>
                </a:cubicBezTo>
                <a:cubicBezTo>
                  <a:pt x="13382" y="19751"/>
                  <a:pt x="12346" y="19265"/>
                  <a:pt x="11136" y="19459"/>
                </a:cubicBezTo>
                <a:cubicBezTo>
                  <a:pt x="5779" y="20335"/>
                  <a:pt x="13555" y="21308"/>
                  <a:pt x="7680" y="20238"/>
                </a:cubicBezTo>
                <a:cubicBezTo>
                  <a:pt x="8717" y="17416"/>
                  <a:pt x="8717" y="18389"/>
                  <a:pt x="7680" y="14789"/>
                </a:cubicBezTo>
                <a:cubicBezTo>
                  <a:pt x="7334" y="13524"/>
                  <a:pt x="6298" y="10897"/>
                  <a:pt x="6298" y="10897"/>
                </a:cubicBezTo>
                <a:cubicBezTo>
                  <a:pt x="595" y="11967"/>
                  <a:pt x="2323" y="9049"/>
                  <a:pt x="3533" y="7005"/>
                </a:cubicBezTo>
                <a:cubicBezTo>
                  <a:pt x="2496" y="5351"/>
                  <a:pt x="1459" y="5546"/>
                  <a:pt x="77" y="3892"/>
                </a:cubicBezTo>
                <a:cubicBezTo>
                  <a:pt x="-96" y="3794"/>
                  <a:pt x="77" y="4184"/>
                  <a:pt x="77" y="4281"/>
                </a:cubicBezTo>
                <a:close/>
              </a:path>
            </a:pathLst>
          </a:custGeom>
          <a:solidFill>
            <a:srgbClr val="009900">
              <a:alpha val="50000"/>
            </a:srgbClr>
          </a:solidFill>
          <a:ln w="12700">
            <a:miter lim="400000"/>
          </a:ln>
        </p:spPr>
        <p:txBody>
          <a:bodyPr lIns="45719" rIns="45719"/>
          <a:lstStyle/>
          <a:p>
            <a:pPr>
              <a:defRPr>
                <a:latin typeface="+mn-lt"/>
                <a:ea typeface="+mn-ea"/>
                <a:cs typeface="+mn-cs"/>
                <a:sym typeface="Arial"/>
              </a:defRPr>
            </a:pPr>
          </a:p>
        </p:txBody>
      </p:sp>
      <p:sp>
        <p:nvSpPr>
          <p:cNvPr id="967" name="Shape 967"/>
          <p:cNvSpPr/>
          <p:nvPr/>
        </p:nvSpPr>
        <p:spPr>
          <a:xfrm>
            <a:off x="6462313" y="2441685"/>
            <a:ext cx="436213" cy="431690"/>
          </a:xfrm>
          <a:custGeom>
            <a:avLst/>
            <a:gdLst/>
            <a:ahLst/>
            <a:cxnLst>
              <a:cxn ang="0">
                <a:pos x="wd2" y="hd2"/>
              </a:cxn>
              <a:cxn ang="5400000">
                <a:pos x="wd2" y="hd2"/>
              </a:cxn>
              <a:cxn ang="10800000">
                <a:pos x="wd2" y="hd2"/>
              </a:cxn>
              <a:cxn ang="16200000">
                <a:pos x="wd2" y="hd2"/>
              </a:cxn>
            </a:cxnLst>
            <a:rect l="0" t="0" r="r" b="b"/>
            <a:pathLst>
              <a:path w="20973" h="21437" fill="norm" stroke="1" extrusionOk="0">
                <a:moveTo>
                  <a:pt x="19056" y="364"/>
                </a:moveTo>
                <a:cubicBezTo>
                  <a:pt x="18765" y="289"/>
                  <a:pt x="18402" y="-163"/>
                  <a:pt x="18183" y="63"/>
                </a:cubicBezTo>
                <a:cubicBezTo>
                  <a:pt x="17747" y="514"/>
                  <a:pt x="17602" y="1869"/>
                  <a:pt x="17602" y="1869"/>
                </a:cubicBezTo>
                <a:cubicBezTo>
                  <a:pt x="18256" y="3976"/>
                  <a:pt x="17020" y="6987"/>
                  <a:pt x="15274" y="8191"/>
                </a:cubicBezTo>
                <a:cubicBezTo>
                  <a:pt x="14620" y="4804"/>
                  <a:pt x="14620" y="8191"/>
                  <a:pt x="14111" y="9094"/>
                </a:cubicBezTo>
                <a:cubicBezTo>
                  <a:pt x="13820" y="9546"/>
                  <a:pt x="12802" y="9847"/>
                  <a:pt x="12365" y="9997"/>
                </a:cubicBezTo>
                <a:cubicBezTo>
                  <a:pt x="12656" y="8944"/>
                  <a:pt x="13747" y="7288"/>
                  <a:pt x="12074" y="8492"/>
                </a:cubicBezTo>
                <a:cubicBezTo>
                  <a:pt x="11493" y="10223"/>
                  <a:pt x="11638" y="10900"/>
                  <a:pt x="10329" y="11804"/>
                </a:cubicBezTo>
                <a:cubicBezTo>
                  <a:pt x="10111" y="12481"/>
                  <a:pt x="10183" y="13158"/>
                  <a:pt x="9165" y="13008"/>
                </a:cubicBezTo>
                <a:cubicBezTo>
                  <a:pt x="8583" y="12932"/>
                  <a:pt x="7420" y="12406"/>
                  <a:pt x="7420" y="12406"/>
                </a:cubicBezTo>
                <a:cubicBezTo>
                  <a:pt x="6329" y="12707"/>
                  <a:pt x="5311" y="13008"/>
                  <a:pt x="4220" y="13309"/>
                </a:cubicBezTo>
                <a:cubicBezTo>
                  <a:pt x="3420" y="14513"/>
                  <a:pt x="2256" y="14889"/>
                  <a:pt x="1020" y="15717"/>
                </a:cubicBezTo>
                <a:cubicBezTo>
                  <a:pt x="729" y="15943"/>
                  <a:pt x="147" y="16319"/>
                  <a:pt x="147" y="16319"/>
                </a:cubicBezTo>
                <a:cubicBezTo>
                  <a:pt x="-362" y="17975"/>
                  <a:pt x="511" y="20459"/>
                  <a:pt x="1893" y="21437"/>
                </a:cubicBezTo>
                <a:cubicBezTo>
                  <a:pt x="2620" y="19254"/>
                  <a:pt x="2111" y="20158"/>
                  <a:pt x="3056" y="18728"/>
                </a:cubicBezTo>
                <a:cubicBezTo>
                  <a:pt x="2693" y="17599"/>
                  <a:pt x="1965" y="17448"/>
                  <a:pt x="1602" y="16319"/>
                </a:cubicBezTo>
                <a:cubicBezTo>
                  <a:pt x="2838" y="15491"/>
                  <a:pt x="2983" y="16244"/>
                  <a:pt x="4220" y="15416"/>
                </a:cubicBezTo>
                <a:cubicBezTo>
                  <a:pt x="4656" y="16771"/>
                  <a:pt x="3783" y="16771"/>
                  <a:pt x="4220" y="18126"/>
                </a:cubicBezTo>
                <a:cubicBezTo>
                  <a:pt x="5165" y="17448"/>
                  <a:pt x="6038" y="17298"/>
                  <a:pt x="7129" y="16921"/>
                </a:cubicBezTo>
                <a:cubicBezTo>
                  <a:pt x="7202" y="16620"/>
                  <a:pt x="7565" y="16319"/>
                  <a:pt x="7420" y="16018"/>
                </a:cubicBezTo>
                <a:cubicBezTo>
                  <a:pt x="7274" y="15717"/>
                  <a:pt x="6693" y="15717"/>
                  <a:pt x="6547" y="15416"/>
                </a:cubicBezTo>
                <a:cubicBezTo>
                  <a:pt x="6111" y="14362"/>
                  <a:pt x="7638" y="14287"/>
                  <a:pt x="8002" y="14212"/>
                </a:cubicBezTo>
                <a:cubicBezTo>
                  <a:pt x="8293" y="14287"/>
                  <a:pt x="8874" y="14212"/>
                  <a:pt x="8874" y="14513"/>
                </a:cubicBezTo>
                <a:cubicBezTo>
                  <a:pt x="8874" y="14889"/>
                  <a:pt x="8147" y="14814"/>
                  <a:pt x="8002" y="15115"/>
                </a:cubicBezTo>
                <a:cubicBezTo>
                  <a:pt x="7856" y="15416"/>
                  <a:pt x="8947" y="17599"/>
                  <a:pt x="9165" y="17824"/>
                </a:cubicBezTo>
                <a:cubicBezTo>
                  <a:pt x="9383" y="18050"/>
                  <a:pt x="9747" y="18050"/>
                  <a:pt x="10038" y="18126"/>
                </a:cubicBezTo>
                <a:cubicBezTo>
                  <a:pt x="10838" y="16846"/>
                  <a:pt x="11856" y="16394"/>
                  <a:pt x="12365" y="14814"/>
                </a:cubicBezTo>
                <a:cubicBezTo>
                  <a:pt x="12293" y="14513"/>
                  <a:pt x="11856" y="14137"/>
                  <a:pt x="12074" y="13911"/>
                </a:cubicBezTo>
                <a:cubicBezTo>
                  <a:pt x="12874" y="13083"/>
                  <a:pt x="13238" y="15115"/>
                  <a:pt x="13238" y="15115"/>
                </a:cubicBezTo>
                <a:cubicBezTo>
                  <a:pt x="13456" y="15341"/>
                  <a:pt x="13820" y="15341"/>
                  <a:pt x="14111" y="15416"/>
                </a:cubicBezTo>
                <a:cubicBezTo>
                  <a:pt x="15420" y="14965"/>
                  <a:pt x="15493" y="14212"/>
                  <a:pt x="16729" y="15115"/>
                </a:cubicBezTo>
                <a:cubicBezTo>
                  <a:pt x="16947" y="14438"/>
                  <a:pt x="16656" y="13234"/>
                  <a:pt x="17311" y="13008"/>
                </a:cubicBezTo>
                <a:cubicBezTo>
                  <a:pt x="17893" y="12857"/>
                  <a:pt x="19056" y="13610"/>
                  <a:pt x="19056" y="13610"/>
                </a:cubicBezTo>
                <a:cubicBezTo>
                  <a:pt x="20583" y="13083"/>
                  <a:pt x="21165" y="11503"/>
                  <a:pt x="19347" y="10900"/>
                </a:cubicBezTo>
                <a:cubicBezTo>
                  <a:pt x="18911" y="9546"/>
                  <a:pt x="19565" y="9169"/>
                  <a:pt x="20511" y="8191"/>
                </a:cubicBezTo>
                <a:cubicBezTo>
                  <a:pt x="20729" y="6761"/>
                  <a:pt x="21238" y="5557"/>
                  <a:pt x="20802" y="4277"/>
                </a:cubicBezTo>
                <a:cubicBezTo>
                  <a:pt x="21020" y="2998"/>
                  <a:pt x="21093" y="364"/>
                  <a:pt x="19056" y="364"/>
                </a:cubicBezTo>
                <a:close/>
              </a:path>
            </a:pathLst>
          </a:custGeom>
          <a:solidFill>
            <a:srgbClr val="FF9999">
              <a:alpha val="50000"/>
            </a:srgbClr>
          </a:solidFill>
          <a:ln w="12700">
            <a:miter lim="400000"/>
          </a:ln>
        </p:spPr>
        <p:txBody>
          <a:bodyPr lIns="45719" rIns="45719"/>
          <a:lstStyle/>
          <a:p>
            <a:pPr>
              <a:defRPr>
                <a:latin typeface="+mn-lt"/>
                <a:ea typeface="+mn-ea"/>
                <a:cs typeface="+mn-cs"/>
                <a:sym typeface="Arial"/>
              </a:defRPr>
            </a:pPr>
          </a:p>
        </p:txBody>
      </p:sp>
      <p:sp>
        <p:nvSpPr>
          <p:cNvPr id="968" name="Shape 968"/>
          <p:cNvSpPr/>
          <p:nvPr/>
        </p:nvSpPr>
        <p:spPr>
          <a:xfrm>
            <a:off x="6719887" y="2497137"/>
            <a:ext cx="1019176" cy="3666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Ashikaga Japan</a:t>
            </a:r>
          </a:p>
        </p:txBody>
      </p:sp>
      <p:sp>
        <p:nvSpPr>
          <p:cNvPr id="969" name="Shape 969"/>
          <p:cNvSpPr/>
          <p:nvPr/>
        </p:nvSpPr>
        <p:spPr>
          <a:xfrm>
            <a:off x="6064250" y="2424112"/>
            <a:ext cx="728663"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Korea</a:t>
            </a:r>
          </a:p>
        </p:txBody>
      </p:sp>
      <p:sp>
        <p:nvSpPr>
          <p:cNvPr id="970" name="Shape 970"/>
          <p:cNvSpPr/>
          <p:nvPr/>
        </p:nvSpPr>
        <p:spPr>
          <a:xfrm>
            <a:off x="1009512" y="2636837"/>
            <a:ext cx="452576" cy="333376"/>
          </a:xfrm>
          <a:custGeom>
            <a:avLst/>
            <a:gdLst/>
            <a:ahLst/>
            <a:cxnLst>
              <a:cxn ang="0">
                <a:pos x="wd2" y="hd2"/>
              </a:cxn>
              <a:cxn ang="5400000">
                <a:pos x="wd2" y="hd2"/>
              </a:cxn>
              <a:cxn ang="10800000">
                <a:pos x="wd2" y="hd2"/>
              </a:cxn>
              <a:cxn ang="16200000">
                <a:pos x="wd2" y="hd2"/>
              </a:cxn>
            </a:cxnLst>
            <a:rect l="0" t="0" r="r" b="b"/>
            <a:pathLst>
              <a:path w="21456" h="21600" fill="norm" stroke="1" extrusionOk="0">
                <a:moveTo>
                  <a:pt x="432" y="20029"/>
                </a:moveTo>
                <a:cubicBezTo>
                  <a:pt x="-144" y="16789"/>
                  <a:pt x="-144" y="16789"/>
                  <a:pt x="432" y="13745"/>
                </a:cubicBezTo>
                <a:cubicBezTo>
                  <a:pt x="576" y="13156"/>
                  <a:pt x="648" y="11095"/>
                  <a:pt x="1296" y="10604"/>
                </a:cubicBezTo>
                <a:cubicBezTo>
                  <a:pt x="1800" y="10211"/>
                  <a:pt x="2448" y="10309"/>
                  <a:pt x="3024" y="10211"/>
                </a:cubicBezTo>
                <a:cubicBezTo>
                  <a:pt x="3528" y="9720"/>
                  <a:pt x="4320" y="9622"/>
                  <a:pt x="4752" y="9033"/>
                </a:cubicBezTo>
                <a:cubicBezTo>
                  <a:pt x="5184" y="8444"/>
                  <a:pt x="5256" y="7364"/>
                  <a:pt x="5616" y="6676"/>
                </a:cubicBezTo>
                <a:cubicBezTo>
                  <a:pt x="5976" y="4713"/>
                  <a:pt x="5832" y="3044"/>
                  <a:pt x="7344" y="2356"/>
                </a:cubicBezTo>
                <a:cubicBezTo>
                  <a:pt x="8568" y="4909"/>
                  <a:pt x="7128" y="2749"/>
                  <a:pt x="8784" y="3142"/>
                </a:cubicBezTo>
                <a:cubicBezTo>
                  <a:pt x="9144" y="3240"/>
                  <a:pt x="9360" y="3731"/>
                  <a:pt x="9648" y="3927"/>
                </a:cubicBezTo>
                <a:cubicBezTo>
                  <a:pt x="10224" y="4222"/>
                  <a:pt x="11376" y="4713"/>
                  <a:pt x="11376" y="4713"/>
                </a:cubicBezTo>
                <a:cubicBezTo>
                  <a:pt x="13896" y="4320"/>
                  <a:pt x="15192" y="3731"/>
                  <a:pt x="17424" y="2749"/>
                </a:cubicBezTo>
                <a:cubicBezTo>
                  <a:pt x="18072" y="1375"/>
                  <a:pt x="18000" y="491"/>
                  <a:pt x="19152" y="0"/>
                </a:cubicBezTo>
                <a:cubicBezTo>
                  <a:pt x="20736" y="687"/>
                  <a:pt x="20160" y="2749"/>
                  <a:pt x="20592" y="4713"/>
                </a:cubicBezTo>
                <a:cubicBezTo>
                  <a:pt x="20736" y="5498"/>
                  <a:pt x="20952" y="6284"/>
                  <a:pt x="21168" y="7069"/>
                </a:cubicBezTo>
                <a:cubicBezTo>
                  <a:pt x="21240" y="7462"/>
                  <a:pt x="21456" y="8247"/>
                  <a:pt x="21456" y="8247"/>
                </a:cubicBezTo>
                <a:cubicBezTo>
                  <a:pt x="21240" y="9229"/>
                  <a:pt x="21240" y="10407"/>
                  <a:pt x="20880" y="11389"/>
                </a:cubicBezTo>
                <a:cubicBezTo>
                  <a:pt x="20376" y="12567"/>
                  <a:pt x="15840" y="13942"/>
                  <a:pt x="14544" y="14531"/>
                </a:cubicBezTo>
                <a:cubicBezTo>
                  <a:pt x="12960" y="17673"/>
                  <a:pt x="14688" y="14924"/>
                  <a:pt x="9072" y="16102"/>
                </a:cubicBezTo>
                <a:cubicBezTo>
                  <a:pt x="8352" y="16200"/>
                  <a:pt x="7848" y="17673"/>
                  <a:pt x="7344" y="18065"/>
                </a:cubicBezTo>
                <a:cubicBezTo>
                  <a:pt x="6840" y="18458"/>
                  <a:pt x="6120" y="18360"/>
                  <a:pt x="5616" y="18851"/>
                </a:cubicBezTo>
                <a:cubicBezTo>
                  <a:pt x="4392" y="19931"/>
                  <a:pt x="3456" y="21011"/>
                  <a:pt x="2160" y="21600"/>
                </a:cubicBezTo>
                <a:cubicBezTo>
                  <a:pt x="1872" y="21305"/>
                  <a:pt x="1584" y="21011"/>
                  <a:pt x="1296" y="20815"/>
                </a:cubicBezTo>
                <a:cubicBezTo>
                  <a:pt x="1008" y="20618"/>
                  <a:pt x="432" y="20815"/>
                  <a:pt x="432" y="20422"/>
                </a:cubicBezTo>
                <a:cubicBezTo>
                  <a:pt x="432" y="19931"/>
                  <a:pt x="2664" y="20029"/>
                  <a:pt x="432" y="20029"/>
                </a:cubicBezTo>
                <a:close/>
              </a:path>
            </a:pathLst>
          </a:custGeom>
          <a:solidFill>
            <a:srgbClr val="FFFF00">
              <a:alpha val="50000"/>
            </a:srgbClr>
          </a:solidFill>
          <a:ln w="12700">
            <a:miter lim="400000"/>
          </a:ln>
        </p:spPr>
        <p:txBody>
          <a:bodyPr lIns="45719" rIns="45719"/>
          <a:lstStyle/>
          <a:p>
            <a:pPr>
              <a:defRPr>
                <a:latin typeface="+mn-lt"/>
                <a:ea typeface="+mn-ea"/>
                <a:cs typeface="+mn-cs"/>
                <a:sym typeface="Arial"/>
              </a:defRPr>
            </a:pPr>
          </a:p>
        </p:txBody>
      </p:sp>
      <p:sp>
        <p:nvSpPr>
          <p:cNvPr id="971" name="Shape 971"/>
          <p:cNvSpPr/>
          <p:nvPr/>
        </p:nvSpPr>
        <p:spPr>
          <a:xfrm>
            <a:off x="1431925" y="2599874"/>
            <a:ext cx="737539" cy="395739"/>
          </a:xfrm>
          <a:custGeom>
            <a:avLst/>
            <a:gdLst/>
            <a:ahLst/>
            <a:cxnLst>
              <a:cxn ang="0">
                <a:pos x="wd2" y="hd2"/>
              </a:cxn>
              <a:cxn ang="5400000">
                <a:pos x="wd2" y="hd2"/>
              </a:cxn>
              <a:cxn ang="10800000">
                <a:pos x="wd2" y="hd2"/>
              </a:cxn>
              <a:cxn ang="16200000">
                <a:pos x="wd2" y="hd2"/>
              </a:cxn>
            </a:cxnLst>
            <a:rect l="0" t="0" r="r" b="b"/>
            <a:pathLst>
              <a:path w="21351" h="21452" fill="norm" stroke="1" extrusionOk="0">
                <a:moveTo>
                  <a:pt x="0" y="2655"/>
                </a:moveTo>
                <a:cubicBezTo>
                  <a:pt x="307" y="2573"/>
                  <a:pt x="571" y="2490"/>
                  <a:pt x="878" y="2325"/>
                </a:cubicBezTo>
                <a:cubicBezTo>
                  <a:pt x="1229" y="2160"/>
                  <a:pt x="1932" y="1666"/>
                  <a:pt x="1932" y="1666"/>
                </a:cubicBezTo>
                <a:cubicBezTo>
                  <a:pt x="2985" y="2160"/>
                  <a:pt x="2415" y="2160"/>
                  <a:pt x="3688" y="1336"/>
                </a:cubicBezTo>
                <a:cubicBezTo>
                  <a:pt x="3863" y="1254"/>
                  <a:pt x="4215" y="1006"/>
                  <a:pt x="4215" y="1006"/>
                </a:cubicBezTo>
                <a:cubicBezTo>
                  <a:pt x="4346" y="1418"/>
                  <a:pt x="4610" y="2655"/>
                  <a:pt x="5093" y="2325"/>
                </a:cubicBezTo>
                <a:cubicBezTo>
                  <a:pt x="5488" y="2078"/>
                  <a:pt x="6146" y="1006"/>
                  <a:pt x="6146" y="1006"/>
                </a:cubicBezTo>
                <a:cubicBezTo>
                  <a:pt x="6980" y="1254"/>
                  <a:pt x="7683" y="841"/>
                  <a:pt x="8429" y="1336"/>
                </a:cubicBezTo>
                <a:cubicBezTo>
                  <a:pt x="8605" y="1254"/>
                  <a:pt x="8824" y="1254"/>
                  <a:pt x="8956" y="1006"/>
                </a:cubicBezTo>
                <a:cubicBezTo>
                  <a:pt x="9088" y="759"/>
                  <a:pt x="8956" y="182"/>
                  <a:pt x="9132" y="17"/>
                </a:cubicBezTo>
                <a:cubicBezTo>
                  <a:pt x="9351" y="-148"/>
                  <a:pt x="10098" y="924"/>
                  <a:pt x="10185" y="1006"/>
                </a:cubicBezTo>
                <a:cubicBezTo>
                  <a:pt x="10361" y="924"/>
                  <a:pt x="10537" y="676"/>
                  <a:pt x="10712" y="676"/>
                </a:cubicBezTo>
                <a:cubicBezTo>
                  <a:pt x="11063" y="759"/>
                  <a:pt x="11766" y="1336"/>
                  <a:pt x="11766" y="1336"/>
                </a:cubicBezTo>
                <a:cubicBezTo>
                  <a:pt x="11502" y="2820"/>
                  <a:pt x="11151" y="2160"/>
                  <a:pt x="10888" y="3644"/>
                </a:cubicBezTo>
                <a:cubicBezTo>
                  <a:pt x="11063" y="4716"/>
                  <a:pt x="11239" y="5870"/>
                  <a:pt x="11415" y="6942"/>
                </a:cubicBezTo>
                <a:cubicBezTo>
                  <a:pt x="11195" y="8261"/>
                  <a:pt x="10800" y="8179"/>
                  <a:pt x="10185" y="8921"/>
                </a:cubicBezTo>
                <a:cubicBezTo>
                  <a:pt x="10537" y="10817"/>
                  <a:pt x="10098" y="9415"/>
                  <a:pt x="10888" y="9580"/>
                </a:cubicBezTo>
                <a:cubicBezTo>
                  <a:pt x="11239" y="9663"/>
                  <a:pt x="11941" y="10240"/>
                  <a:pt x="11941" y="10240"/>
                </a:cubicBezTo>
                <a:cubicBezTo>
                  <a:pt x="12161" y="10899"/>
                  <a:pt x="12293" y="11641"/>
                  <a:pt x="12820" y="11559"/>
                </a:cubicBezTo>
                <a:cubicBezTo>
                  <a:pt x="13171" y="11476"/>
                  <a:pt x="13873" y="10899"/>
                  <a:pt x="13873" y="10899"/>
                </a:cubicBezTo>
                <a:cubicBezTo>
                  <a:pt x="14224" y="11147"/>
                  <a:pt x="14576" y="11312"/>
                  <a:pt x="14927" y="11559"/>
                </a:cubicBezTo>
                <a:cubicBezTo>
                  <a:pt x="15102" y="11641"/>
                  <a:pt x="15454" y="11889"/>
                  <a:pt x="15454" y="11889"/>
                </a:cubicBezTo>
                <a:cubicBezTo>
                  <a:pt x="16244" y="14197"/>
                  <a:pt x="15761" y="13620"/>
                  <a:pt x="16683" y="14197"/>
                </a:cubicBezTo>
                <a:cubicBezTo>
                  <a:pt x="16727" y="14527"/>
                  <a:pt x="16683" y="15021"/>
                  <a:pt x="16859" y="15186"/>
                </a:cubicBezTo>
                <a:cubicBezTo>
                  <a:pt x="17034" y="15351"/>
                  <a:pt x="17210" y="14857"/>
                  <a:pt x="17385" y="14857"/>
                </a:cubicBezTo>
                <a:cubicBezTo>
                  <a:pt x="17737" y="14939"/>
                  <a:pt x="18088" y="15269"/>
                  <a:pt x="18439" y="15516"/>
                </a:cubicBezTo>
                <a:cubicBezTo>
                  <a:pt x="19449" y="16176"/>
                  <a:pt x="19976" y="17165"/>
                  <a:pt x="21073" y="17495"/>
                </a:cubicBezTo>
                <a:cubicBezTo>
                  <a:pt x="21249" y="19144"/>
                  <a:pt x="21600" y="20050"/>
                  <a:pt x="21073" y="21452"/>
                </a:cubicBezTo>
                <a:cubicBezTo>
                  <a:pt x="20766" y="21370"/>
                  <a:pt x="19493" y="21370"/>
                  <a:pt x="18966" y="20792"/>
                </a:cubicBezTo>
                <a:cubicBezTo>
                  <a:pt x="17824" y="19556"/>
                  <a:pt x="17780" y="19308"/>
                  <a:pt x="16507" y="18814"/>
                </a:cubicBezTo>
                <a:cubicBezTo>
                  <a:pt x="15849" y="17989"/>
                  <a:pt x="14751" y="15599"/>
                  <a:pt x="14049" y="15186"/>
                </a:cubicBezTo>
                <a:cubicBezTo>
                  <a:pt x="13083" y="14609"/>
                  <a:pt x="11546" y="13620"/>
                  <a:pt x="10712" y="12548"/>
                </a:cubicBezTo>
                <a:cubicBezTo>
                  <a:pt x="10185" y="11064"/>
                  <a:pt x="9790" y="11229"/>
                  <a:pt x="8780" y="10899"/>
                </a:cubicBezTo>
                <a:cubicBezTo>
                  <a:pt x="7288" y="11312"/>
                  <a:pt x="6761" y="10734"/>
                  <a:pt x="5444" y="9910"/>
                </a:cubicBezTo>
                <a:cubicBezTo>
                  <a:pt x="4566" y="10487"/>
                  <a:pt x="3732" y="10734"/>
                  <a:pt x="2810" y="11229"/>
                </a:cubicBezTo>
                <a:cubicBezTo>
                  <a:pt x="2459" y="11394"/>
                  <a:pt x="1756" y="11889"/>
                  <a:pt x="1756" y="11889"/>
                </a:cubicBezTo>
                <a:cubicBezTo>
                  <a:pt x="1361" y="11806"/>
                  <a:pt x="746" y="12218"/>
                  <a:pt x="527" y="11559"/>
                </a:cubicBezTo>
                <a:cubicBezTo>
                  <a:pt x="307" y="10982"/>
                  <a:pt x="878" y="9580"/>
                  <a:pt x="878" y="9580"/>
                </a:cubicBezTo>
                <a:cubicBezTo>
                  <a:pt x="702" y="7189"/>
                  <a:pt x="307" y="4963"/>
                  <a:pt x="0" y="2655"/>
                </a:cubicBezTo>
                <a:close/>
              </a:path>
            </a:pathLst>
          </a:custGeom>
          <a:solidFill>
            <a:schemeClr val="accent2">
              <a:alpha val="50000"/>
            </a:schemeClr>
          </a:solidFill>
          <a:ln w="12700">
            <a:miter lim="400000"/>
          </a:ln>
        </p:spPr>
        <p:txBody>
          <a:bodyPr lIns="45719" rIns="45719"/>
          <a:lstStyle/>
          <a:p>
            <a:pPr>
              <a:defRPr>
                <a:latin typeface="+mn-lt"/>
                <a:ea typeface="+mn-ea"/>
                <a:cs typeface="+mn-cs"/>
                <a:sym typeface="Arial"/>
              </a:defRPr>
            </a:pPr>
          </a:p>
        </p:txBody>
      </p:sp>
      <p:sp>
        <p:nvSpPr>
          <p:cNvPr id="972" name="Shape 972"/>
          <p:cNvSpPr/>
          <p:nvPr/>
        </p:nvSpPr>
        <p:spPr>
          <a:xfrm>
            <a:off x="527050" y="2789237"/>
            <a:ext cx="1820863"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Marinids  Hafsids</a:t>
            </a:r>
          </a:p>
        </p:txBody>
      </p:sp>
      <p:sp>
        <p:nvSpPr>
          <p:cNvPr id="973" name="Shape 973"/>
          <p:cNvSpPr/>
          <p:nvPr/>
        </p:nvSpPr>
        <p:spPr>
          <a:xfrm>
            <a:off x="2160072" y="2619375"/>
            <a:ext cx="845011" cy="709613"/>
          </a:xfrm>
          <a:custGeom>
            <a:avLst/>
            <a:gdLst/>
            <a:ahLst/>
            <a:cxnLst>
              <a:cxn ang="0">
                <a:pos x="wd2" y="hd2"/>
              </a:cxn>
              <a:cxn ang="5400000">
                <a:pos x="wd2" y="hd2"/>
              </a:cxn>
              <a:cxn ang="10800000">
                <a:pos x="wd2" y="hd2"/>
              </a:cxn>
              <a:cxn ang="16200000">
                <a:pos x="wd2" y="hd2"/>
              </a:cxn>
            </a:cxnLst>
            <a:rect l="0" t="0" r="r" b="b"/>
            <a:pathLst>
              <a:path w="21292" h="21600" fill="norm" stroke="1" extrusionOk="0">
                <a:moveTo>
                  <a:pt x="11" y="9046"/>
                </a:moveTo>
                <a:cubicBezTo>
                  <a:pt x="126" y="8862"/>
                  <a:pt x="317" y="8723"/>
                  <a:pt x="317" y="8492"/>
                </a:cubicBezTo>
                <a:cubicBezTo>
                  <a:pt x="317" y="8262"/>
                  <a:pt x="11" y="8169"/>
                  <a:pt x="11" y="7938"/>
                </a:cubicBezTo>
                <a:cubicBezTo>
                  <a:pt x="-27" y="7662"/>
                  <a:pt x="11" y="6231"/>
                  <a:pt x="470" y="5908"/>
                </a:cubicBezTo>
                <a:cubicBezTo>
                  <a:pt x="891" y="5585"/>
                  <a:pt x="1388" y="5538"/>
                  <a:pt x="1846" y="5354"/>
                </a:cubicBezTo>
                <a:cubicBezTo>
                  <a:pt x="1999" y="5308"/>
                  <a:pt x="2305" y="5169"/>
                  <a:pt x="2305" y="5169"/>
                </a:cubicBezTo>
                <a:cubicBezTo>
                  <a:pt x="3070" y="5769"/>
                  <a:pt x="3796" y="6323"/>
                  <a:pt x="4599" y="6831"/>
                </a:cubicBezTo>
                <a:cubicBezTo>
                  <a:pt x="5058" y="7108"/>
                  <a:pt x="5975" y="7569"/>
                  <a:pt x="5975" y="7569"/>
                </a:cubicBezTo>
                <a:cubicBezTo>
                  <a:pt x="6778" y="6923"/>
                  <a:pt x="7198" y="7523"/>
                  <a:pt x="7963" y="7938"/>
                </a:cubicBezTo>
                <a:cubicBezTo>
                  <a:pt x="8269" y="8077"/>
                  <a:pt x="8575" y="8169"/>
                  <a:pt x="8881" y="8308"/>
                </a:cubicBezTo>
                <a:cubicBezTo>
                  <a:pt x="9034" y="8354"/>
                  <a:pt x="9339" y="8492"/>
                  <a:pt x="9339" y="8492"/>
                </a:cubicBezTo>
                <a:cubicBezTo>
                  <a:pt x="9989" y="7985"/>
                  <a:pt x="10486" y="7477"/>
                  <a:pt x="11174" y="7200"/>
                </a:cubicBezTo>
                <a:cubicBezTo>
                  <a:pt x="11327" y="7246"/>
                  <a:pt x="11480" y="7292"/>
                  <a:pt x="11633" y="7385"/>
                </a:cubicBezTo>
                <a:cubicBezTo>
                  <a:pt x="11786" y="7477"/>
                  <a:pt x="11939" y="7662"/>
                  <a:pt x="12092" y="7754"/>
                </a:cubicBezTo>
                <a:cubicBezTo>
                  <a:pt x="12398" y="7892"/>
                  <a:pt x="13009" y="8123"/>
                  <a:pt x="13009" y="8123"/>
                </a:cubicBezTo>
                <a:cubicBezTo>
                  <a:pt x="13736" y="7846"/>
                  <a:pt x="14233" y="7662"/>
                  <a:pt x="14845" y="7200"/>
                </a:cubicBezTo>
                <a:cubicBezTo>
                  <a:pt x="15227" y="6554"/>
                  <a:pt x="15380" y="6323"/>
                  <a:pt x="15150" y="5538"/>
                </a:cubicBezTo>
                <a:cubicBezTo>
                  <a:pt x="15533" y="4200"/>
                  <a:pt x="15265" y="4754"/>
                  <a:pt x="15762" y="3877"/>
                </a:cubicBezTo>
                <a:cubicBezTo>
                  <a:pt x="15036" y="1292"/>
                  <a:pt x="17100" y="1015"/>
                  <a:pt x="18362" y="0"/>
                </a:cubicBezTo>
                <a:cubicBezTo>
                  <a:pt x="18400" y="185"/>
                  <a:pt x="18515" y="369"/>
                  <a:pt x="18515" y="554"/>
                </a:cubicBezTo>
                <a:cubicBezTo>
                  <a:pt x="18476" y="923"/>
                  <a:pt x="18209" y="1662"/>
                  <a:pt x="18209" y="1662"/>
                </a:cubicBezTo>
                <a:cubicBezTo>
                  <a:pt x="18515" y="2769"/>
                  <a:pt x="19126" y="2354"/>
                  <a:pt x="20044" y="2215"/>
                </a:cubicBezTo>
                <a:cubicBezTo>
                  <a:pt x="20655" y="2446"/>
                  <a:pt x="20923" y="2769"/>
                  <a:pt x="21114" y="3508"/>
                </a:cubicBezTo>
                <a:cubicBezTo>
                  <a:pt x="20808" y="4062"/>
                  <a:pt x="19891" y="4800"/>
                  <a:pt x="19891" y="4800"/>
                </a:cubicBezTo>
                <a:cubicBezTo>
                  <a:pt x="19738" y="5077"/>
                  <a:pt x="18171" y="7292"/>
                  <a:pt x="18056" y="7385"/>
                </a:cubicBezTo>
                <a:cubicBezTo>
                  <a:pt x="17788" y="7569"/>
                  <a:pt x="17138" y="7754"/>
                  <a:pt x="17138" y="7754"/>
                </a:cubicBezTo>
                <a:cubicBezTo>
                  <a:pt x="16718" y="8538"/>
                  <a:pt x="16488" y="9231"/>
                  <a:pt x="16068" y="9969"/>
                </a:cubicBezTo>
                <a:cubicBezTo>
                  <a:pt x="16335" y="11262"/>
                  <a:pt x="16794" y="12508"/>
                  <a:pt x="17750" y="13292"/>
                </a:cubicBezTo>
                <a:cubicBezTo>
                  <a:pt x="18094" y="13938"/>
                  <a:pt x="18132" y="14308"/>
                  <a:pt x="18668" y="14769"/>
                </a:cubicBezTo>
                <a:cubicBezTo>
                  <a:pt x="19547" y="16338"/>
                  <a:pt x="18362" y="14492"/>
                  <a:pt x="19432" y="15508"/>
                </a:cubicBezTo>
                <a:cubicBezTo>
                  <a:pt x="19853" y="15923"/>
                  <a:pt x="19661" y="16154"/>
                  <a:pt x="19891" y="16615"/>
                </a:cubicBezTo>
                <a:cubicBezTo>
                  <a:pt x="20350" y="17631"/>
                  <a:pt x="20388" y="17585"/>
                  <a:pt x="20961" y="18277"/>
                </a:cubicBezTo>
                <a:cubicBezTo>
                  <a:pt x="21191" y="19062"/>
                  <a:pt x="21573" y="20308"/>
                  <a:pt x="20961" y="21046"/>
                </a:cubicBezTo>
                <a:cubicBezTo>
                  <a:pt x="20732" y="21323"/>
                  <a:pt x="20311" y="21369"/>
                  <a:pt x="20044" y="21600"/>
                </a:cubicBezTo>
                <a:cubicBezTo>
                  <a:pt x="19203" y="21415"/>
                  <a:pt x="18935" y="21277"/>
                  <a:pt x="18668" y="20308"/>
                </a:cubicBezTo>
                <a:cubicBezTo>
                  <a:pt x="18820" y="19477"/>
                  <a:pt x="18629" y="19015"/>
                  <a:pt x="18820" y="18277"/>
                </a:cubicBezTo>
                <a:cubicBezTo>
                  <a:pt x="18668" y="17262"/>
                  <a:pt x="18591" y="17031"/>
                  <a:pt x="17750" y="17354"/>
                </a:cubicBezTo>
                <a:cubicBezTo>
                  <a:pt x="17215" y="16338"/>
                  <a:pt x="17100" y="15277"/>
                  <a:pt x="16527" y="14215"/>
                </a:cubicBezTo>
                <a:cubicBezTo>
                  <a:pt x="16335" y="13846"/>
                  <a:pt x="15609" y="13477"/>
                  <a:pt x="15609" y="13477"/>
                </a:cubicBezTo>
                <a:cubicBezTo>
                  <a:pt x="15265" y="12831"/>
                  <a:pt x="15189" y="12185"/>
                  <a:pt x="14997" y="11446"/>
                </a:cubicBezTo>
                <a:cubicBezTo>
                  <a:pt x="15227" y="10662"/>
                  <a:pt x="15189" y="10431"/>
                  <a:pt x="14539" y="10154"/>
                </a:cubicBezTo>
                <a:cubicBezTo>
                  <a:pt x="14653" y="11169"/>
                  <a:pt x="15036" y="12369"/>
                  <a:pt x="14080" y="12738"/>
                </a:cubicBezTo>
                <a:cubicBezTo>
                  <a:pt x="13621" y="11954"/>
                  <a:pt x="13774" y="11215"/>
                  <a:pt x="13009" y="10892"/>
                </a:cubicBezTo>
                <a:cubicBezTo>
                  <a:pt x="12818" y="10569"/>
                  <a:pt x="12436" y="9831"/>
                  <a:pt x="12245" y="10154"/>
                </a:cubicBezTo>
                <a:cubicBezTo>
                  <a:pt x="11939" y="10708"/>
                  <a:pt x="12895" y="11631"/>
                  <a:pt x="13162" y="11815"/>
                </a:cubicBezTo>
                <a:cubicBezTo>
                  <a:pt x="13736" y="13846"/>
                  <a:pt x="12780" y="10846"/>
                  <a:pt x="13774" y="12738"/>
                </a:cubicBezTo>
                <a:cubicBezTo>
                  <a:pt x="14233" y="13615"/>
                  <a:pt x="14424" y="15046"/>
                  <a:pt x="14692" y="16062"/>
                </a:cubicBezTo>
                <a:cubicBezTo>
                  <a:pt x="14959" y="17031"/>
                  <a:pt x="15647" y="17862"/>
                  <a:pt x="15915" y="18831"/>
                </a:cubicBezTo>
                <a:cubicBezTo>
                  <a:pt x="14806" y="19292"/>
                  <a:pt x="13621" y="19062"/>
                  <a:pt x="12551" y="18646"/>
                </a:cubicBezTo>
                <a:cubicBezTo>
                  <a:pt x="12168" y="18000"/>
                  <a:pt x="11863" y="17954"/>
                  <a:pt x="11327" y="17538"/>
                </a:cubicBezTo>
                <a:cubicBezTo>
                  <a:pt x="11098" y="16708"/>
                  <a:pt x="10180" y="16154"/>
                  <a:pt x="9492" y="15877"/>
                </a:cubicBezTo>
                <a:cubicBezTo>
                  <a:pt x="9186" y="15738"/>
                  <a:pt x="8881" y="15646"/>
                  <a:pt x="8575" y="15508"/>
                </a:cubicBezTo>
                <a:cubicBezTo>
                  <a:pt x="8422" y="15462"/>
                  <a:pt x="8116" y="15323"/>
                  <a:pt x="8116" y="15323"/>
                </a:cubicBezTo>
                <a:cubicBezTo>
                  <a:pt x="7390" y="13985"/>
                  <a:pt x="7198" y="12554"/>
                  <a:pt x="6281" y="11446"/>
                </a:cubicBezTo>
                <a:cubicBezTo>
                  <a:pt x="6090" y="10800"/>
                  <a:pt x="5746" y="10615"/>
                  <a:pt x="5211" y="10338"/>
                </a:cubicBezTo>
                <a:cubicBezTo>
                  <a:pt x="4905" y="10200"/>
                  <a:pt x="4293" y="9969"/>
                  <a:pt x="4293" y="9969"/>
                </a:cubicBezTo>
                <a:cubicBezTo>
                  <a:pt x="2802" y="10569"/>
                  <a:pt x="1120" y="10385"/>
                  <a:pt x="11" y="9046"/>
                </a:cubicBezTo>
                <a:close/>
              </a:path>
            </a:pathLst>
          </a:custGeom>
          <a:solidFill>
            <a:srgbClr val="33CC33">
              <a:alpha val="50000"/>
            </a:srgbClr>
          </a:solidFill>
          <a:ln w="12700">
            <a:miter lim="400000"/>
          </a:ln>
        </p:spPr>
        <p:txBody>
          <a:bodyPr lIns="45719" rIns="45719"/>
          <a:lstStyle/>
          <a:p>
            <a:pPr>
              <a:defRPr>
                <a:latin typeface="+mn-lt"/>
                <a:ea typeface="+mn-ea"/>
                <a:cs typeface="+mn-cs"/>
                <a:sym typeface="Arial"/>
              </a:defRPr>
            </a:pPr>
          </a:p>
        </p:txBody>
      </p:sp>
      <p:sp>
        <p:nvSpPr>
          <p:cNvPr id="974" name="Shape 974"/>
          <p:cNvSpPr/>
          <p:nvPr/>
        </p:nvSpPr>
        <p:spPr>
          <a:xfrm>
            <a:off x="2128837" y="2935287"/>
            <a:ext cx="1239838"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Mamluk Sultanate</a:t>
            </a:r>
          </a:p>
        </p:txBody>
      </p:sp>
      <p:sp>
        <p:nvSpPr>
          <p:cNvPr id="975" name="Shape 975"/>
          <p:cNvSpPr/>
          <p:nvPr/>
        </p:nvSpPr>
        <p:spPr>
          <a:xfrm>
            <a:off x="1120030" y="2593975"/>
            <a:ext cx="99170" cy="66675"/>
          </a:xfrm>
          <a:custGeom>
            <a:avLst/>
            <a:gdLst/>
            <a:ahLst/>
            <a:cxnLst>
              <a:cxn ang="0">
                <a:pos x="wd2" y="hd2"/>
              </a:cxn>
              <a:cxn ang="5400000">
                <a:pos x="wd2" y="hd2"/>
              </a:cxn>
              <a:cxn ang="10800000">
                <a:pos x="wd2" y="hd2"/>
              </a:cxn>
              <a:cxn ang="16200000">
                <a:pos x="wd2" y="hd2"/>
              </a:cxn>
            </a:cxnLst>
            <a:rect l="0" t="0" r="r" b="b"/>
            <a:pathLst>
              <a:path w="20139" h="21600" fill="norm" stroke="1" extrusionOk="0">
                <a:moveTo>
                  <a:pt x="390" y="11782"/>
                </a:moveTo>
                <a:cubicBezTo>
                  <a:pt x="3168" y="4909"/>
                  <a:pt x="5328" y="2455"/>
                  <a:pt x="10265" y="0"/>
                </a:cubicBezTo>
                <a:cubicBezTo>
                  <a:pt x="15819" y="2455"/>
                  <a:pt x="18288" y="2945"/>
                  <a:pt x="20139" y="11782"/>
                </a:cubicBezTo>
                <a:cubicBezTo>
                  <a:pt x="8413" y="15709"/>
                  <a:pt x="18288" y="18164"/>
                  <a:pt x="5328" y="21600"/>
                </a:cubicBezTo>
                <a:cubicBezTo>
                  <a:pt x="3785" y="20618"/>
                  <a:pt x="-1461" y="19636"/>
                  <a:pt x="390" y="13745"/>
                </a:cubicBezTo>
                <a:cubicBezTo>
                  <a:pt x="1316" y="11291"/>
                  <a:pt x="9339" y="11782"/>
                  <a:pt x="390" y="11782"/>
                </a:cubicBezTo>
                <a:close/>
              </a:path>
            </a:pathLst>
          </a:custGeom>
          <a:solidFill>
            <a:srgbClr val="FFFF00"/>
          </a:solidFill>
          <a:ln w="12700">
            <a:miter lim="400000"/>
          </a:ln>
        </p:spPr>
        <p:txBody>
          <a:bodyPr lIns="45719" rIns="45719"/>
          <a:lstStyle/>
          <a:p>
            <a:pPr>
              <a:defRPr>
                <a:latin typeface="+mn-lt"/>
                <a:ea typeface="+mn-ea"/>
                <a:cs typeface="+mn-cs"/>
                <a:sym typeface="Arial"/>
              </a:defRPr>
            </a:pPr>
          </a:p>
        </p:txBody>
      </p:sp>
      <p:sp>
        <p:nvSpPr>
          <p:cNvPr id="976" name="Shape 976"/>
          <p:cNvSpPr/>
          <p:nvPr/>
        </p:nvSpPr>
        <p:spPr>
          <a:xfrm>
            <a:off x="527050" y="2570162"/>
            <a:ext cx="801688"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Granada</a:t>
            </a:r>
          </a:p>
        </p:txBody>
      </p:sp>
      <p:sp>
        <p:nvSpPr>
          <p:cNvPr id="977" name="Shape 977"/>
          <p:cNvSpPr/>
          <p:nvPr/>
        </p:nvSpPr>
        <p:spPr>
          <a:xfrm>
            <a:off x="1023937" y="2436738"/>
            <a:ext cx="95224" cy="193750"/>
          </a:xfrm>
          <a:custGeom>
            <a:avLst/>
            <a:gdLst/>
            <a:ahLst/>
            <a:cxnLst>
              <a:cxn ang="0">
                <a:pos x="wd2" y="hd2"/>
              </a:cxn>
              <a:cxn ang="5400000">
                <a:pos x="wd2" y="hd2"/>
              </a:cxn>
              <a:cxn ang="10800000">
                <a:pos x="wd2" y="hd2"/>
              </a:cxn>
              <a:cxn ang="16200000">
                <a:pos x="wd2" y="hd2"/>
              </a:cxn>
            </a:cxnLst>
            <a:rect l="0" t="0" r="r" b="b"/>
            <a:pathLst>
              <a:path w="19053" h="21433" fill="norm" stroke="1" extrusionOk="0">
                <a:moveTo>
                  <a:pt x="4868" y="0"/>
                </a:moveTo>
                <a:cubicBezTo>
                  <a:pt x="9431" y="838"/>
                  <a:pt x="11256" y="-167"/>
                  <a:pt x="15820" y="670"/>
                </a:cubicBezTo>
                <a:cubicBezTo>
                  <a:pt x="20687" y="3349"/>
                  <a:pt x="19166" y="4019"/>
                  <a:pt x="17037" y="7368"/>
                </a:cubicBezTo>
                <a:cubicBezTo>
                  <a:pt x="18558" y="10047"/>
                  <a:pt x="21600" y="19089"/>
                  <a:pt x="14603" y="20763"/>
                </a:cubicBezTo>
                <a:cubicBezTo>
                  <a:pt x="11865" y="21433"/>
                  <a:pt x="8823" y="21266"/>
                  <a:pt x="6085" y="21433"/>
                </a:cubicBezTo>
                <a:cubicBezTo>
                  <a:pt x="304" y="20428"/>
                  <a:pt x="4259" y="18754"/>
                  <a:pt x="2434" y="15405"/>
                </a:cubicBezTo>
                <a:cubicBezTo>
                  <a:pt x="1825" y="14066"/>
                  <a:pt x="0" y="11386"/>
                  <a:pt x="0" y="11386"/>
                </a:cubicBezTo>
                <a:cubicBezTo>
                  <a:pt x="2434" y="7535"/>
                  <a:pt x="4868" y="4186"/>
                  <a:pt x="4868" y="0"/>
                </a:cubicBezTo>
                <a:close/>
              </a:path>
            </a:pathLst>
          </a:custGeom>
          <a:solidFill>
            <a:srgbClr val="FF3300">
              <a:alpha val="50000"/>
            </a:srgbClr>
          </a:solidFill>
          <a:ln w="12700">
            <a:miter lim="400000"/>
          </a:ln>
        </p:spPr>
        <p:txBody>
          <a:bodyPr lIns="45719" rIns="45719"/>
          <a:lstStyle/>
          <a:p>
            <a:pPr>
              <a:defRPr>
                <a:latin typeface="+mn-lt"/>
                <a:ea typeface="+mn-ea"/>
                <a:cs typeface="+mn-cs"/>
                <a:sym typeface="Arial"/>
              </a:defRPr>
            </a:pPr>
          </a:p>
        </p:txBody>
      </p:sp>
      <p:sp>
        <p:nvSpPr>
          <p:cNvPr id="978" name="Shape 978"/>
          <p:cNvSpPr/>
          <p:nvPr/>
        </p:nvSpPr>
        <p:spPr>
          <a:xfrm>
            <a:off x="381000" y="2351087"/>
            <a:ext cx="874713"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Portugal</a:t>
            </a:r>
          </a:p>
        </p:txBody>
      </p:sp>
      <p:sp>
        <p:nvSpPr>
          <p:cNvPr id="979" name="Shape 979"/>
          <p:cNvSpPr/>
          <p:nvPr/>
        </p:nvSpPr>
        <p:spPr>
          <a:xfrm>
            <a:off x="1023937" y="2289265"/>
            <a:ext cx="334963" cy="347573"/>
          </a:xfrm>
          <a:custGeom>
            <a:avLst/>
            <a:gdLst/>
            <a:ahLst/>
            <a:cxnLst>
              <a:cxn ang="0">
                <a:pos x="wd2" y="hd2"/>
              </a:cxn>
              <a:cxn ang="5400000">
                <a:pos x="wd2" y="hd2"/>
              </a:cxn>
              <a:cxn ang="10800000">
                <a:pos x="wd2" y="hd2"/>
              </a:cxn>
              <a:cxn ang="16200000">
                <a:pos x="wd2" y="hd2"/>
              </a:cxn>
            </a:cxnLst>
            <a:rect l="0" t="0" r="r" b="b"/>
            <a:pathLst>
              <a:path w="21600" h="21303" fill="norm" stroke="1" extrusionOk="0">
                <a:moveTo>
                  <a:pt x="1964" y="8641"/>
                </a:moveTo>
                <a:cubicBezTo>
                  <a:pt x="1375" y="6965"/>
                  <a:pt x="1964" y="5569"/>
                  <a:pt x="0" y="4917"/>
                </a:cubicBezTo>
                <a:cubicBezTo>
                  <a:pt x="98" y="4544"/>
                  <a:pt x="98" y="3986"/>
                  <a:pt x="393" y="3800"/>
                </a:cubicBezTo>
                <a:cubicBezTo>
                  <a:pt x="491" y="3706"/>
                  <a:pt x="5695" y="1751"/>
                  <a:pt x="6284" y="1565"/>
                </a:cubicBezTo>
                <a:cubicBezTo>
                  <a:pt x="6676" y="1658"/>
                  <a:pt x="7069" y="1937"/>
                  <a:pt x="7462" y="1937"/>
                </a:cubicBezTo>
                <a:cubicBezTo>
                  <a:pt x="8247" y="1844"/>
                  <a:pt x="9818" y="1193"/>
                  <a:pt x="9818" y="1193"/>
                </a:cubicBezTo>
                <a:cubicBezTo>
                  <a:pt x="12665" y="2124"/>
                  <a:pt x="11684" y="1286"/>
                  <a:pt x="12960" y="3055"/>
                </a:cubicBezTo>
                <a:cubicBezTo>
                  <a:pt x="15807" y="2124"/>
                  <a:pt x="14629" y="1844"/>
                  <a:pt x="16495" y="3055"/>
                </a:cubicBezTo>
                <a:cubicBezTo>
                  <a:pt x="18949" y="2310"/>
                  <a:pt x="17771" y="4172"/>
                  <a:pt x="20029" y="2682"/>
                </a:cubicBezTo>
                <a:cubicBezTo>
                  <a:pt x="20127" y="1844"/>
                  <a:pt x="20029" y="820"/>
                  <a:pt x="20422" y="75"/>
                </a:cubicBezTo>
                <a:cubicBezTo>
                  <a:pt x="20618" y="-297"/>
                  <a:pt x="20815" y="820"/>
                  <a:pt x="20815" y="1193"/>
                </a:cubicBezTo>
                <a:cubicBezTo>
                  <a:pt x="20815" y="1844"/>
                  <a:pt x="20618" y="2403"/>
                  <a:pt x="20422" y="3055"/>
                </a:cubicBezTo>
                <a:cubicBezTo>
                  <a:pt x="19931" y="4824"/>
                  <a:pt x="19047" y="5848"/>
                  <a:pt x="18458" y="7524"/>
                </a:cubicBezTo>
                <a:cubicBezTo>
                  <a:pt x="19538" y="10596"/>
                  <a:pt x="17967" y="5848"/>
                  <a:pt x="19244" y="12737"/>
                </a:cubicBezTo>
                <a:cubicBezTo>
                  <a:pt x="19636" y="14879"/>
                  <a:pt x="20913" y="16369"/>
                  <a:pt x="21600" y="18324"/>
                </a:cubicBezTo>
                <a:cubicBezTo>
                  <a:pt x="20815" y="18882"/>
                  <a:pt x="19636" y="18882"/>
                  <a:pt x="18851" y="19441"/>
                </a:cubicBezTo>
                <a:cubicBezTo>
                  <a:pt x="18556" y="19720"/>
                  <a:pt x="18753" y="20279"/>
                  <a:pt x="18458" y="20558"/>
                </a:cubicBezTo>
                <a:cubicBezTo>
                  <a:pt x="18164" y="20931"/>
                  <a:pt x="17673" y="21024"/>
                  <a:pt x="17280" y="21303"/>
                </a:cubicBezTo>
                <a:cubicBezTo>
                  <a:pt x="15807" y="20837"/>
                  <a:pt x="14924" y="20465"/>
                  <a:pt x="13353" y="20931"/>
                </a:cubicBezTo>
                <a:cubicBezTo>
                  <a:pt x="11684" y="19906"/>
                  <a:pt x="10407" y="18882"/>
                  <a:pt x="8640" y="18324"/>
                </a:cubicBezTo>
                <a:cubicBezTo>
                  <a:pt x="7364" y="19162"/>
                  <a:pt x="6775" y="20093"/>
                  <a:pt x="5498" y="20931"/>
                </a:cubicBezTo>
                <a:cubicBezTo>
                  <a:pt x="5793" y="19627"/>
                  <a:pt x="6676" y="17206"/>
                  <a:pt x="6676" y="17206"/>
                </a:cubicBezTo>
                <a:cubicBezTo>
                  <a:pt x="6284" y="15810"/>
                  <a:pt x="5891" y="14506"/>
                  <a:pt x="5498" y="13110"/>
                </a:cubicBezTo>
                <a:cubicBezTo>
                  <a:pt x="7364" y="10503"/>
                  <a:pt x="7855" y="11341"/>
                  <a:pt x="5891" y="10131"/>
                </a:cubicBezTo>
                <a:cubicBezTo>
                  <a:pt x="5105" y="7989"/>
                  <a:pt x="6087" y="9572"/>
                  <a:pt x="2749" y="8641"/>
                </a:cubicBezTo>
                <a:cubicBezTo>
                  <a:pt x="2258" y="8548"/>
                  <a:pt x="2062" y="7896"/>
                  <a:pt x="1571" y="7896"/>
                </a:cubicBezTo>
                <a:cubicBezTo>
                  <a:pt x="1276" y="7896"/>
                  <a:pt x="1865" y="8362"/>
                  <a:pt x="1964" y="8641"/>
                </a:cubicBezTo>
                <a:close/>
              </a:path>
            </a:pathLst>
          </a:custGeom>
          <a:solidFill>
            <a:srgbClr val="CC00CC">
              <a:alpha val="50000"/>
            </a:srgbClr>
          </a:solidFill>
          <a:ln w="12700">
            <a:miter lim="400000"/>
          </a:ln>
        </p:spPr>
        <p:txBody>
          <a:bodyPr lIns="45719" rIns="45719"/>
          <a:lstStyle/>
          <a:p>
            <a:pPr>
              <a:defRPr>
                <a:latin typeface="+mn-lt"/>
                <a:ea typeface="+mn-ea"/>
                <a:cs typeface="+mn-cs"/>
                <a:sym typeface="Arial"/>
              </a:defRPr>
            </a:pPr>
          </a:p>
        </p:txBody>
      </p:sp>
      <p:sp>
        <p:nvSpPr>
          <p:cNvPr id="980" name="Shape 980"/>
          <p:cNvSpPr/>
          <p:nvPr/>
        </p:nvSpPr>
        <p:spPr>
          <a:xfrm>
            <a:off x="1109662" y="2351087"/>
            <a:ext cx="728663"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Castile</a:t>
            </a:r>
          </a:p>
        </p:txBody>
      </p:sp>
      <p:sp>
        <p:nvSpPr>
          <p:cNvPr id="981" name="Shape 981"/>
          <p:cNvSpPr/>
          <p:nvPr/>
        </p:nvSpPr>
        <p:spPr>
          <a:xfrm>
            <a:off x="1202917" y="1944687"/>
            <a:ext cx="422817" cy="468314"/>
          </a:xfrm>
          <a:custGeom>
            <a:avLst/>
            <a:gdLst/>
            <a:ahLst/>
            <a:cxnLst>
              <a:cxn ang="0">
                <a:pos x="wd2" y="hd2"/>
              </a:cxn>
              <a:cxn ang="5400000">
                <a:pos x="wd2" y="hd2"/>
              </a:cxn>
              <a:cxn ang="10800000">
                <a:pos x="wd2" y="hd2"/>
              </a:cxn>
              <a:cxn ang="16200000">
                <a:pos x="wd2" y="hd2"/>
              </a:cxn>
            </a:cxnLst>
            <a:rect l="0" t="0" r="r" b="b"/>
            <a:pathLst>
              <a:path w="21073" h="21600" fill="norm" stroke="1" extrusionOk="0">
                <a:moveTo>
                  <a:pt x="7128" y="18514"/>
                </a:moveTo>
                <a:cubicBezTo>
                  <a:pt x="7583" y="17322"/>
                  <a:pt x="7583" y="17743"/>
                  <a:pt x="7128" y="16270"/>
                </a:cubicBezTo>
                <a:cubicBezTo>
                  <a:pt x="6977" y="15709"/>
                  <a:pt x="6522" y="14587"/>
                  <a:pt x="6522" y="14587"/>
                </a:cubicBezTo>
                <a:cubicBezTo>
                  <a:pt x="6825" y="13114"/>
                  <a:pt x="7583" y="12623"/>
                  <a:pt x="6219" y="11782"/>
                </a:cubicBezTo>
                <a:cubicBezTo>
                  <a:pt x="5688" y="11010"/>
                  <a:pt x="5461" y="9958"/>
                  <a:pt x="4703" y="9257"/>
                </a:cubicBezTo>
                <a:cubicBezTo>
                  <a:pt x="3566" y="8205"/>
                  <a:pt x="1520" y="7855"/>
                  <a:pt x="156" y="7013"/>
                </a:cubicBezTo>
                <a:cubicBezTo>
                  <a:pt x="-375" y="5610"/>
                  <a:pt x="534" y="5821"/>
                  <a:pt x="1671" y="6171"/>
                </a:cubicBezTo>
                <a:cubicBezTo>
                  <a:pt x="2202" y="4629"/>
                  <a:pt x="3111" y="5470"/>
                  <a:pt x="3793" y="6452"/>
                </a:cubicBezTo>
                <a:cubicBezTo>
                  <a:pt x="5006" y="6101"/>
                  <a:pt x="5537" y="5751"/>
                  <a:pt x="6219" y="4769"/>
                </a:cubicBezTo>
                <a:cubicBezTo>
                  <a:pt x="6143" y="4488"/>
                  <a:pt x="5764" y="4208"/>
                  <a:pt x="5916" y="3927"/>
                </a:cubicBezTo>
                <a:cubicBezTo>
                  <a:pt x="6067" y="3647"/>
                  <a:pt x="6522" y="3506"/>
                  <a:pt x="6825" y="3647"/>
                </a:cubicBezTo>
                <a:cubicBezTo>
                  <a:pt x="7128" y="3787"/>
                  <a:pt x="6901" y="4278"/>
                  <a:pt x="7128" y="4488"/>
                </a:cubicBezTo>
                <a:cubicBezTo>
                  <a:pt x="7356" y="4769"/>
                  <a:pt x="7734" y="4839"/>
                  <a:pt x="8038" y="5049"/>
                </a:cubicBezTo>
                <a:cubicBezTo>
                  <a:pt x="8644" y="4699"/>
                  <a:pt x="9250" y="4278"/>
                  <a:pt x="9857" y="3927"/>
                </a:cubicBezTo>
                <a:cubicBezTo>
                  <a:pt x="10160" y="3717"/>
                  <a:pt x="10766" y="3366"/>
                  <a:pt x="10766" y="3366"/>
                </a:cubicBezTo>
                <a:cubicBezTo>
                  <a:pt x="11145" y="2875"/>
                  <a:pt x="11221" y="2174"/>
                  <a:pt x="11676" y="1683"/>
                </a:cubicBezTo>
                <a:cubicBezTo>
                  <a:pt x="12282" y="912"/>
                  <a:pt x="14328" y="281"/>
                  <a:pt x="15313" y="0"/>
                </a:cubicBezTo>
                <a:cubicBezTo>
                  <a:pt x="17284" y="631"/>
                  <a:pt x="18042" y="2805"/>
                  <a:pt x="18648" y="4488"/>
                </a:cubicBezTo>
                <a:cubicBezTo>
                  <a:pt x="18876" y="5049"/>
                  <a:pt x="19254" y="6171"/>
                  <a:pt x="19254" y="6171"/>
                </a:cubicBezTo>
                <a:cubicBezTo>
                  <a:pt x="19558" y="9888"/>
                  <a:pt x="20088" y="13535"/>
                  <a:pt x="21073" y="17112"/>
                </a:cubicBezTo>
                <a:cubicBezTo>
                  <a:pt x="20998" y="17673"/>
                  <a:pt x="21225" y="18374"/>
                  <a:pt x="20770" y="18795"/>
                </a:cubicBezTo>
                <a:cubicBezTo>
                  <a:pt x="20316" y="19216"/>
                  <a:pt x="18042" y="17883"/>
                  <a:pt x="17739" y="17673"/>
                </a:cubicBezTo>
                <a:cubicBezTo>
                  <a:pt x="16602" y="18023"/>
                  <a:pt x="16450" y="18725"/>
                  <a:pt x="15313" y="19075"/>
                </a:cubicBezTo>
                <a:cubicBezTo>
                  <a:pt x="14404" y="21530"/>
                  <a:pt x="15162" y="18514"/>
                  <a:pt x="15920" y="20197"/>
                </a:cubicBezTo>
                <a:cubicBezTo>
                  <a:pt x="16450" y="21460"/>
                  <a:pt x="15086" y="21460"/>
                  <a:pt x="14404" y="21600"/>
                </a:cubicBezTo>
                <a:cubicBezTo>
                  <a:pt x="12585" y="20478"/>
                  <a:pt x="10993" y="19987"/>
                  <a:pt x="8947" y="19356"/>
                </a:cubicBezTo>
                <a:cubicBezTo>
                  <a:pt x="7052" y="18795"/>
                  <a:pt x="7128" y="17462"/>
                  <a:pt x="7128" y="18514"/>
                </a:cubicBezTo>
                <a:close/>
              </a:path>
            </a:pathLst>
          </a:custGeom>
          <a:solidFill>
            <a:srgbClr val="FF9900">
              <a:alpha val="50000"/>
            </a:srgbClr>
          </a:solidFill>
          <a:ln w="12700">
            <a:miter lim="400000"/>
          </a:ln>
        </p:spPr>
        <p:txBody>
          <a:bodyPr lIns="45719" rIns="45719"/>
          <a:lstStyle/>
          <a:p>
            <a:pPr>
              <a:defRPr>
                <a:latin typeface="+mn-lt"/>
                <a:ea typeface="+mn-ea"/>
                <a:cs typeface="+mn-cs"/>
                <a:sym typeface="Arial"/>
              </a:defRPr>
            </a:pPr>
          </a:p>
        </p:txBody>
      </p:sp>
      <p:sp>
        <p:nvSpPr>
          <p:cNvPr id="982" name="Shape 982"/>
          <p:cNvSpPr/>
          <p:nvPr/>
        </p:nvSpPr>
        <p:spPr>
          <a:xfrm>
            <a:off x="817562" y="2060575"/>
            <a:ext cx="728663"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France</a:t>
            </a:r>
          </a:p>
        </p:txBody>
      </p:sp>
      <p:sp>
        <p:nvSpPr>
          <p:cNvPr id="983" name="Shape 983"/>
          <p:cNvSpPr/>
          <p:nvPr/>
        </p:nvSpPr>
        <p:spPr>
          <a:xfrm>
            <a:off x="1176236" y="1720850"/>
            <a:ext cx="262863" cy="296863"/>
          </a:xfrm>
          <a:custGeom>
            <a:avLst/>
            <a:gdLst/>
            <a:ahLst/>
            <a:cxnLst>
              <a:cxn ang="0">
                <a:pos x="wd2" y="hd2"/>
              </a:cxn>
              <a:cxn ang="5400000">
                <a:pos x="wd2" y="hd2"/>
              </a:cxn>
              <a:cxn ang="10800000">
                <a:pos x="wd2" y="hd2"/>
              </a:cxn>
              <a:cxn ang="16200000">
                <a:pos x="wd2" y="hd2"/>
              </a:cxn>
            </a:cxnLst>
            <a:rect l="0" t="0" r="r" b="b"/>
            <a:pathLst>
              <a:path w="19981" h="21600" fill="norm" stroke="1" extrusionOk="0">
                <a:moveTo>
                  <a:pt x="6887" y="3086"/>
                </a:moveTo>
                <a:cubicBezTo>
                  <a:pt x="7580" y="1212"/>
                  <a:pt x="8504" y="1653"/>
                  <a:pt x="9659" y="0"/>
                </a:cubicBezTo>
                <a:cubicBezTo>
                  <a:pt x="11622" y="661"/>
                  <a:pt x="11160" y="1543"/>
                  <a:pt x="12893" y="2645"/>
                </a:cubicBezTo>
                <a:cubicBezTo>
                  <a:pt x="14048" y="4298"/>
                  <a:pt x="14972" y="3857"/>
                  <a:pt x="15665" y="5731"/>
                </a:cubicBezTo>
                <a:cubicBezTo>
                  <a:pt x="15550" y="6502"/>
                  <a:pt x="14972" y="7273"/>
                  <a:pt x="15203" y="7935"/>
                </a:cubicBezTo>
                <a:cubicBezTo>
                  <a:pt x="15203" y="8045"/>
                  <a:pt x="18553" y="9478"/>
                  <a:pt x="19361" y="9698"/>
                </a:cubicBezTo>
                <a:cubicBezTo>
                  <a:pt x="20401" y="12784"/>
                  <a:pt x="20054" y="13114"/>
                  <a:pt x="18899" y="16310"/>
                </a:cubicBezTo>
                <a:cubicBezTo>
                  <a:pt x="18437" y="17743"/>
                  <a:pt x="15203" y="19396"/>
                  <a:pt x="15203" y="19396"/>
                </a:cubicBezTo>
                <a:cubicBezTo>
                  <a:pt x="12893" y="19286"/>
                  <a:pt x="10583" y="19176"/>
                  <a:pt x="8273" y="18955"/>
                </a:cubicBezTo>
                <a:cubicBezTo>
                  <a:pt x="7811" y="18955"/>
                  <a:pt x="7349" y="18294"/>
                  <a:pt x="6887" y="18514"/>
                </a:cubicBezTo>
                <a:cubicBezTo>
                  <a:pt x="5962" y="18955"/>
                  <a:pt x="6078" y="20388"/>
                  <a:pt x="5500" y="21159"/>
                </a:cubicBezTo>
                <a:cubicBezTo>
                  <a:pt x="3537" y="19947"/>
                  <a:pt x="3190" y="20388"/>
                  <a:pt x="1342" y="21600"/>
                </a:cubicBezTo>
                <a:cubicBezTo>
                  <a:pt x="-1199" y="19947"/>
                  <a:pt x="303" y="19727"/>
                  <a:pt x="2266" y="18514"/>
                </a:cubicBezTo>
                <a:cubicBezTo>
                  <a:pt x="2959" y="16531"/>
                  <a:pt x="5154" y="16531"/>
                  <a:pt x="6887" y="15429"/>
                </a:cubicBezTo>
                <a:cubicBezTo>
                  <a:pt x="4230" y="14547"/>
                  <a:pt x="3652" y="15869"/>
                  <a:pt x="880" y="14106"/>
                </a:cubicBezTo>
                <a:cubicBezTo>
                  <a:pt x="2613" y="13004"/>
                  <a:pt x="4576" y="13445"/>
                  <a:pt x="2266" y="11902"/>
                </a:cubicBezTo>
                <a:cubicBezTo>
                  <a:pt x="3190" y="9367"/>
                  <a:pt x="4230" y="9257"/>
                  <a:pt x="6425" y="7935"/>
                </a:cubicBezTo>
                <a:cubicBezTo>
                  <a:pt x="6540" y="7494"/>
                  <a:pt x="6887" y="7053"/>
                  <a:pt x="6887" y="6612"/>
                </a:cubicBezTo>
                <a:cubicBezTo>
                  <a:pt x="6887" y="6171"/>
                  <a:pt x="6425" y="5731"/>
                  <a:pt x="6425" y="5290"/>
                </a:cubicBezTo>
                <a:cubicBezTo>
                  <a:pt x="6656" y="3196"/>
                  <a:pt x="8157" y="1873"/>
                  <a:pt x="6887" y="3086"/>
                </a:cubicBezTo>
                <a:close/>
              </a:path>
            </a:pathLst>
          </a:custGeom>
          <a:solidFill>
            <a:srgbClr val="990099">
              <a:alpha val="50000"/>
            </a:srgbClr>
          </a:solidFill>
          <a:ln w="12700">
            <a:miter lim="400000"/>
          </a:ln>
        </p:spPr>
        <p:txBody>
          <a:bodyPr lIns="45719" rIns="45719"/>
          <a:lstStyle/>
          <a:p>
            <a:pPr>
              <a:defRPr>
                <a:latin typeface="+mn-lt"/>
                <a:ea typeface="+mn-ea"/>
                <a:cs typeface="+mn-cs"/>
                <a:sym typeface="Arial"/>
              </a:defRPr>
            </a:pPr>
          </a:p>
        </p:txBody>
      </p:sp>
      <p:sp>
        <p:nvSpPr>
          <p:cNvPr id="984" name="Shape 984"/>
          <p:cNvSpPr/>
          <p:nvPr/>
        </p:nvSpPr>
        <p:spPr>
          <a:xfrm>
            <a:off x="1036637" y="1780974"/>
            <a:ext cx="127001" cy="146663"/>
          </a:xfrm>
          <a:custGeom>
            <a:avLst/>
            <a:gdLst/>
            <a:ahLst/>
            <a:cxnLst>
              <a:cxn ang="0">
                <a:pos x="wd2" y="hd2"/>
              </a:cxn>
              <a:cxn ang="5400000">
                <a:pos x="wd2" y="hd2"/>
              </a:cxn>
              <a:cxn ang="10800000">
                <a:pos x="wd2" y="hd2"/>
              </a:cxn>
              <a:cxn ang="16200000">
                <a:pos x="wd2" y="hd2"/>
              </a:cxn>
            </a:cxnLst>
            <a:rect l="0" t="0" r="r" b="b"/>
            <a:pathLst>
              <a:path w="21600" h="17505" fill="norm" stroke="1" extrusionOk="0">
                <a:moveTo>
                  <a:pt x="20571" y="0"/>
                </a:moveTo>
                <a:cubicBezTo>
                  <a:pt x="13629" y="1633"/>
                  <a:pt x="21086" y="-545"/>
                  <a:pt x="15429" y="2904"/>
                </a:cubicBezTo>
                <a:cubicBezTo>
                  <a:pt x="13629" y="3993"/>
                  <a:pt x="9257" y="5808"/>
                  <a:pt x="9257" y="5808"/>
                </a:cubicBezTo>
                <a:cubicBezTo>
                  <a:pt x="8486" y="6534"/>
                  <a:pt x="7971" y="7442"/>
                  <a:pt x="7200" y="7986"/>
                </a:cubicBezTo>
                <a:cubicBezTo>
                  <a:pt x="6429" y="8531"/>
                  <a:pt x="4886" y="8712"/>
                  <a:pt x="4114" y="9438"/>
                </a:cubicBezTo>
                <a:cubicBezTo>
                  <a:pt x="2571" y="10709"/>
                  <a:pt x="0" y="13794"/>
                  <a:pt x="0" y="13794"/>
                </a:cubicBezTo>
                <a:cubicBezTo>
                  <a:pt x="2571" y="21055"/>
                  <a:pt x="3857" y="15610"/>
                  <a:pt x="10286" y="14521"/>
                </a:cubicBezTo>
                <a:cubicBezTo>
                  <a:pt x="15943" y="11798"/>
                  <a:pt x="15429" y="15791"/>
                  <a:pt x="17486" y="11616"/>
                </a:cubicBezTo>
                <a:cubicBezTo>
                  <a:pt x="15686" y="7623"/>
                  <a:pt x="14657" y="3811"/>
                  <a:pt x="21600" y="2178"/>
                </a:cubicBezTo>
                <a:cubicBezTo>
                  <a:pt x="21343" y="1452"/>
                  <a:pt x="20571" y="0"/>
                  <a:pt x="20571" y="0"/>
                </a:cubicBezTo>
                <a:close/>
              </a:path>
            </a:pathLst>
          </a:custGeom>
          <a:solidFill>
            <a:srgbClr val="990099">
              <a:alpha val="50000"/>
            </a:srgbClr>
          </a:solidFill>
          <a:ln w="12700">
            <a:miter lim="400000"/>
          </a:ln>
        </p:spPr>
        <p:txBody>
          <a:bodyPr lIns="45719" rIns="45719"/>
          <a:lstStyle/>
          <a:p>
            <a:pPr>
              <a:defRPr>
                <a:latin typeface="+mn-lt"/>
                <a:ea typeface="+mn-ea"/>
                <a:cs typeface="+mn-cs"/>
                <a:sym typeface="Arial"/>
              </a:defRPr>
            </a:pPr>
          </a:p>
        </p:txBody>
      </p:sp>
      <p:sp>
        <p:nvSpPr>
          <p:cNvPr id="985" name="Shape 985"/>
          <p:cNvSpPr/>
          <p:nvPr/>
        </p:nvSpPr>
        <p:spPr>
          <a:xfrm>
            <a:off x="1127124" y="1557775"/>
            <a:ext cx="188293" cy="223400"/>
          </a:xfrm>
          <a:custGeom>
            <a:avLst/>
            <a:gdLst/>
            <a:ahLst/>
            <a:cxnLst>
              <a:cxn ang="0">
                <a:pos x="wd2" y="hd2"/>
              </a:cxn>
              <a:cxn ang="5400000">
                <a:pos x="wd2" y="hd2"/>
              </a:cxn>
              <a:cxn ang="10800000">
                <a:pos x="wd2" y="hd2"/>
              </a:cxn>
              <a:cxn ang="16200000">
                <a:pos x="wd2" y="hd2"/>
              </a:cxn>
            </a:cxnLst>
            <a:rect l="0" t="0" r="r" b="b"/>
            <a:pathLst>
              <a:path w="19409" h="20819" fill="norm" stroke="1" extrusionOk="0">
                <a:moveTo>
                  <a:pt x="1878" y="4903"/>
                </a:moveTo>
                <a:cubicBezTo>
                  <a:pt x="6261" y="2345"/>
                  <a:pt x="6104" y="3908"/>
                  <a:pt x="5009" y="924"/>
                </a:cubicBezTo>
                <a:cubicBezTo>
                  <a:pt x="7513" y="-639"/>
                  <a:pt x="8609" y="72"/>
                  <a:pt x="11270" y="924"/>
                </a:cubicBezTo>
                <a:cubicBezTo>
                  <a:pt x="13774" y="214"/>
                  <a:pt x="16278" y="-781"/>
                  <a:pt x="13774" y="2630"/>
                </a:cubicBezTo>
                <a:cubicBezTo>
                  <a:pt x="15496" y="3624"/>
                  <a:pt x="19409" y="4903"/>
                  <a:pt x="19409" y="4903"/>
                </a:cubicBezTo>
                <a:cubicBezTo>
                  <a:pt x="18626" y="7177"/>
                  <a:pt x="17843" y="8172"/>
                  <a:pt x="15652" y="9451"/>
                </a:cubicBezTo>
                <a:cubicBezTo>
                  <a:pt x="15809" y="10445"/>
                  <a:pt x="15809" y="11440"/>
                  <a:pt x="16278" y="12293"/>
                </a:cubicBezTo>
                <a:cubicBezTo>
                  <a:pt x="17687" y="14424"/>
                  <a:pt x="21600" y="12577"/>
                  <a:pt x="15652" y="16272"/>
                </a:cubicBezTo>
                <a:cubicBezTo>
                  <a:pt x="14557" y="19256"/>
                  <a:pt x="12678" y="19256"/>
                  <a:pt x="9391" y="20251"/>
                </a:cubicBezTo>
                <a:cubicBezTo>
                  <a:pt x="8765" y="20393"/>
                  <a:pt x="7513" y="20819"/>
                  <a:pt x="7513" y="20819"/>
                </a:cubicBezTo>
                <a:cubicBezTo>
                  <a:pt x="6574" y="18403"/>
                  <a:pt x="7200" y="17693"/>
                  <a:pt x="8765" y="15703"/>
                </a:cubicBezTo>
                <a:cubicBezTo>
                  <a:pt x="7357" y="10730"/>
                  <a:pt x="8922" y="16272"/>
                  <a:pt x="4383" y="13430"/>
                </a:cubicBezTo>
                <a:cubicBezTo>
                  <a:pt x="0" y="14708"/>
                  <a:pt x="1096" y="15703"/>
                  <a:pt x="0" y="12861"/>
                </a:cubicBezTo>
                <a:cubicBezTo>
                  <a:pt x="2817" y="8882"/>
                  <a:pt x="2035" y="10730"/>
                  <a:pt x="3130" y="7745"/>
                </a:cubicBezTo>
                <a:cubicBezTo>
                  <a:pt x="2661" y="7177"/>
                  <a:pt x="2035" y="6751"/>
                  <a:pt x="1878" y="6040"/>
                </a:cubicBezTo>
                <a:cubicBezTo>
                  <a:pt x="1722" y="4903"/>
                  <a:pt x="3443" y="3482"/>
                  <a:pt x="1878" y="4903"/>
                </a:cubicBezTo>
                <a:close/>
              </a:path>
            </a:pathLst>
          </a:custGeom>
          <a:solidFill>
            <a:srgbClr val="CC3300">
              <a:alpha val="50000"/>
            </a:srgbClr>
          </a:solidFill>
          <a:ln w="12700">
            <a:miter lim="400000"/>
          </a:ln>
        </p:spPr>
        <p:txBody>
          <a:bodyPr lIns="45719" rIns="45719"/>
          <a:lstStyle/>
          <a:p>
            <a:pPr>
              <a:defRPr>
                <a:latin typeface="+mn-lt"/>
                <a:ea typeface="+mn-ea"/>
                <a:cs typeface="+mn-cs"/>
                <a:sym typeface="Arial"/>
              </a:defRPr>
            </a:pPr>
          </a:p>
        </p:txBody>
      </p:sp>
      <p:sp>
        <p:nvSpPr>
          <p:cNvPr id="986" name="Shape 986"/>
          <p:cNvSpPr/>
          <p:nvPr/>
        </p:nvSpPr>
        <p:spPr>
          <a:xfrm>
            <a:off x="454025" y="1549400"/>
            <a:ext cx="874713" cy="3666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b="1" sz="1000">
                <a:latin typeface="+mn-lt"/>
                <a:ea typeface="+mn-ea"/>
                <a:cs typeface="+mn-cs"/>
                <a:sym typeface="Arial"/>
              </a:defRPr>
            </a:pPr>
            <a:r>
              <a:t>Scotland</a:t>
            </a:r>
            <a:br/>
            <a:r>
              <a:t>England</a:t>
            </a:r>
          </a:p>
        </p:txBody>
      </p:sp>
      <p:sp>
        <p:nvSpPr>
          <p:cNvPr id="987" name="Shape 987"/>
          <p:cNvSpPr/>
          <p:nvPr/>
        </p:nvSpPr>
        <p:spPr>
          <a:xfrm>
            <a:off x="447675" y="1063625"/>
            <a:ext cx="400050" cy="206445"/>
          </a:xfrm>
          <a:custGeom>
            <a:avLst/>
            <a:gdLst/>
            <a:ahLst/>
            <a:cxnLst>
              <a:cxn ang="0">
                <a:pos x="wd2" y="hd2"/>
              </a:cxn>
              <a:cxn ang="5400000">
                <a:pos x="wd2" y="hd2"/>
              </a:cxn>
              <a:cxn ang="10800000">
                <a:pos x="wd2" y="hd2"/>
              </a:cxn>
              <a:cxn ang="16200000">
                <a:pos x="wd2" y="hd2"/>
              </a:cxn>
            </a:cxnLst>
            <a:rect l="0" t="0" r="r" b="b"/>
            <a:pathLst>
              <a:path w="21600" h="21442" fill="norm" stroke="1" extrusionOk="0">
                <a:moveTo>
                  <a:pt x="3273" y="18289"/>
                </a:moveTo>
                <a:cubicBezTo>
                  <a:pt x="3927" y="14347"/>
                  <a:pt x="4909" y="17658"/>
                  <a:pt x="4255" y="13874"/>
                </a:cubicBezTo>
                <a:cubicBezTo>
                  <a:pt x="2782" y="14820"/>
                  <a:pt x="1473" y="13244"/>
                  <a:pt x="0" y="12613"/>
                </a:cubicBezTo>
                <a:cubicBezTo>
                  <a:pt x="1800" y="11509"/>
                  <a:pt x="2045" y="13086"/>
                  <a:pt x="3927" y="10721"/>
                </a:cubicBezTo>
                <a:cubicBezTo>
                  <a:pt x="4582" y="7095"/>
                  <a:pt x="2700" y="8041"/>
                  <a:pt x="1309" y="6307"/>
                </a:cubicBezTo>
                <a:cubicBezTo>
                  <a:pt x="1227" y="5676"/>
                  <a:pt x="736" y="4888"/>
                  <a:pt x="982" y="4415"/>
                </a:cubicBezTo>
                <a:cubicBezTo>
                  <a:pt x="1227" y="3784"/>
                  <a:pt x="1882" y="4099"/>
                  <a:pt x="2291" y="3784"/>
                </a:cubicBezTo>
                <a:cubicBezTo>
                  <a:pt x="2945" y="3469"/>
                  <a:pt x="4255" y="2523"/>
                  <a:pt x="4255" y="2523"/>
                </a:cubicBezTo>
                <a:cubicBezTo>
                  <a:pt x="5727" y="6937"/>
                  <a:pt x="5318" y="4888"/>
                  <a:pt x="5891" y="8199"/>
                </a:cubicBezTo>
                <a:cubicBezTo>
                  <a:pt x="6627" y="5991"/>
                  <a:pt x="7282" y="2680"/>
                  <a:pt x="8509" y="1892"/>
                </a:cubicBezTo>
                <a:cubicBezTo>
                  <a:pt x="8836" y="2050"/>
                  <a:pt x="9245" y="2050"/>
                  <a:pt x="9491" y="2523"/>
                </a:cubicBezTo>
                <a:cubicBezTo>
                  <a:pt x="9818" y="2996"/>
                  <a:pt x="9736" y="4257"/>
                  <a:pt x="10145" y="4415"/>
                </a:cubicBezTo>
                <a:cubicBezTo>
                  <a:pt x="10555" y="4572"/>
                  <a:pt x="10800" y="3469"/>
                  <a:pt x="11127" y="3153"/>
                </a:cubicBezTo>
                <a:cubicBezTo>
                  <a:pt x="11782" y="2680"/>
                  <a:pt x="13091" y="1892"/>
                  <a:pt x="13091" y="1892"/>
                </a:cubicBezTo>
                <a:cubicBezTo>
                  <a:pt x="14482" y="2838"/>
                  <a:pt x="14727" y="1419"/>
                  <a:pt x="16036" y="631"/>
                </a:cubicBezTo>
                <a:cubicBezTo>
                  <a:pt x="16364" y="788"/>
                  <a:pt x="16691" y="1261"/>
                  <a:pt x="17018" y="1261"/>
                </a:cubicBezTo>
                <a:cubicBezTo>
                  <a:pt x="17673" y="1104"/>
                  <a:pt x="18982" y="0"/>
                  <a:pt x="18982" y="0"/>
                </a:cubicBezTo>
                <a:cubicBezTo>
                  <a:pt x="19227" y="1261"/>
                  <a:pt x="19391" y="2523"/>
                  <a:pt x="19636" y="3784"/>
                </a:cubicBezTo>
                <a:cubicBezTo>
                  <a:pt x="19882" y="5045"/>
                  <a:pt x="21600" y="5045"/>
                  <a:pt x="21600" y="5045"/>
                </a:cubicBezTo>
                <a:cubicBezTo>
                  <a:pt x="21436" y="9302"/>
                  <a:pt x="21273" y="16555"/>
                  <a:pt x="18655" y="18289"/>
                </a:cubicBezTo>
                <a:cubicBezTo>
                  <a:pt x="17182" y="17343"/>
                  <a:pt x="17100" y="19393"/>
                  <a:pt x="16036" y="21442"/>
                </a:cubicBezTo>
                <a:cubicBezTo>
                  <a:pt x="14564" y="20496"/>
                  <a:pt x="13255" y="21285"/>
                  <a:pt x="11455" y="20181"/>
                </a:cubicBezTo>
                <a:cubicBezTo>
                  <a:pt x="10064" y="21127"/>
                  <a:pt x="9736" y="21600"/>
                  <a:pt x="7855" y="20181"/>
                </a:cubicBezTo>
                <a:cubicBezTo>
                  <a:pt x="7527" y="19866"/>
                  <a:pt x="7527" y="18762"/>
                  <a:pt x="7200" y="18289"/>
                </a:cubicBezTo>
                <a:cubicBezTo>
                  <a:pt x="6627" y="17658"/>
                  <a:pt x="5236" y="17028"/>
                  <a:pt x="5236" y="17028"/>
                </a:cubicBezTo>
                <a:cubicBezTo>
                  <a:pt x="4909" y="17185"/>
                  <a:pt x="4582" y="17343"/>
                  <a:pt x="4255" y="17658"/>
                </a:cubicBezTo>
                <a:cubicBezTo>
                  <a:pt x="3927" y="17974"/>
                  <a:pt x="3518" y="19393"/>
                  <a:pt x="3273" y="18920"/>
                </a:cubicBezTo>
                <a:cubicBezTo>
                  <a:pt x="3191" y="18762"/>
                  <a:pt x="4173" y="13244"/>
                  <a:pt x="3273" y="18289"/>
                </a:cubicBezTo>
                <a:close/>
              </a:path>
            </a:pathLst>
          </a:custGeom>
          <a:solidFill>
            <a:srgbClr val="99CC00">
              <a:alpha val="50000"/>
            </a:srgbClr>
          </a:solidFill>
          <a:ln w="12700">
            <a:miter lim="400000"/>
          </a:ln>
        </p:spPr>
        <p:txBody>
          <a:bodyPr lIns="45719" rIns="45719"/>
          <a:lstStyle/>
          <a:p>
            <a:pPr>
              <a:defRPr>
                <a:latin typeface="+mn-lt"/>
                <a:ea typeface="+mn-ea"/>
                <a:cs typeface="+mn-cs"/>
                <a:sym typeface="Arial"/>
              </a:defRPr>
            </a:pPr>
          </a:p>
        </p:txBody>
      </p:sp>
      <p:sp>
        <p:nvSpPr>
          <p:cNvPr id="988" name="Shape 988"/>
          <p:cNvSpPr/>
          <p:nvPr/>
        </p:nvSpPr>
        <p:spPr>
          <a:xfrm>
            <a:off x="1573052" y="768980"/>
            <a:ext cx="1093752" cy="1005846"/>
          </a:xfrm>
          <a:custGeom>
            <a:avLst/>
            <a:gdLst/>
            <a:ahLst/>
            <a:cxnLst>
              <a:cxn ang="0">
                <a:pos x="wd2" y="hd2"/>
              </a:cxn>
              <a:cxn ang="5400000">
                <a:pos x="wd2" y="hd2"/>
              </a:cxn>
              <a:cxn ang="10800000">
                <a:pos x="wd2" y="hd2"/>
              </a:cxn>
              <a:cxn ang="16200000">
                <a:pos x="wd2" y="hd2"/>
              </a:cxn>
            </a:cxnLst>
            <a:rect l="0" t="0" r="r" b="b"/>
            <a:pathLst>
              <a:path w="21260" h="21384" fill="norm" stroke="1" extrusionOk="0">
                <a:moveTo>
                  <a:pt x="19209" y="14539"/>
                </a:moveTo>
                <a:cubicBezTo>
                  <a:pt x="19416" y="13248"/>
                  <a:pt x="19622" y="11472"/>
                  <a:pt x="18501" y="10665"/>
                </a:cubicBezTo>
                <a:cubicBezTo>
                  <a:pt x="18118" y="10051"/>
                  <a:pt x="18324" y="10439"/>
                  <a:pt x="18029" y="9502"/>
                </a:cubicBezTo>
                <a:cubicBezTo>
                  <a:pt x="17941" y="9244"/>
                  <a:pt x="17793" y="8727"/>
                  <a:pt x="17793" y="8727"/>
                </a:cubicBezTo>
                <a:cubicBezTo>
                  <a:pt x="17970" y="5886"/>
                  <a:pt x="18265" y="3529"/>
                  <a:pt x="20980" y="2528"/>
                </a:cubicBezTo>
                <a:cubicBezTo>
                  <a:pt x="21009" y="2496"/>
                  <a:pt x="21511" y="1883"/>
                  <a:pt x="21098" y="1754"/>
                </a:cubicBezTo>
                <a:cubicBezTo>
                  <a:pt x="20862" y="1689"/>
                  <a:pt x="20626" y="1818"/>
                  <a:pt x="20390" y="1883"/>
                </a:cubicBezTo>
                <a:cubicBezTo>
                  <a:pt x="20154" y="1947"/>
                  <a:pt x="19681" y="2141"/>
                  <a:pt x="19681" y="2141"/>
                </a:cubicBezTo>
                <a:cubicBezTo>
                  <a:pt x="19563" y="2044"/>
                  <a:pt x="19298" y="2044"/>
                  <a:pt x="19327" y="1883"/>
                </a:cubicBezTo>
                <a:cubicBezTo>
                  <a:pt x="19357" y="1560"/>
                  <a:pt x="19800" y="1108"/>
                  <a:pt x="19800" y="1108"/>
                </a:cubicBezTo>
                <a:cubicBezTo>
                  <a:pt x="19180" y="882"/>
                  <a:pt x="19563" y="1043"/>
                  <a:pt x="18737" y="462"/>
                </a:cubicBezTo>
                <a:cubicBezTo>
                  <a:pt x="18619" y="365"/>
                  <a:pt x="18383" y="204"/>
                  <a:pt x="18383" y="204"/>
                </a:cubicBezTo>
                <a:cubicBezTo>
                  <a:pt x="17527" y="527"/>
                  <a:pt x="17822" y="688"/>
                  <a:pt x="17439" y="75"/>
                </a:cubicBezTo>
                <a:cubicBezTo>
                  <a:pt x="15521" y="785"/>
                  <a:pt x="16554" y="430"/>
                  <a:pt x="15432" y="1237"/>
                </a:cubicBezTo>
                <a:cubicBezTo>
                  <a:pt x="15255" y="656"/>
                  <a:pt x="15344" y="527"/>
                  <a:pt x="15786" y="204"/>
                </a:cubicBezTo>
                <a:cubicBezTo>
                  <a:pt x="15196" y="-216"/>
                  <a:pt x="14783" y="107"/>
                  <a:pt x="14134" y="333"/>
                </a:cubicBezTo>
                <a:cubicBezTo>
                  <a:pt x="13898" y="430"/>
                  <a:pt x="13426" y="591"/>
                  <a:pt x="13426" y="591"/>
                </a:cubicBezTo>
                <a:cubicBezTo>
                  <a:pt x="14134" y="1108"/>
                  <a:pt x="13455" y="979"/>
                  <a:pt x="12954" y="1108"/>
                </a:cubicBezTo>
                <a:cubicBezTo>
                  <a:pt x="12718" y="1850"/>
                  <a:pt x="12245" y="1269"/>
                  <a:pt x="12009" y="2012"/>
                </a:cubicBezTo>
                <a:cubicBezTo>
                  <a:pt x="11596" y="1721"/>
                  <a:pt x="11390" y="1366"/>
                  <a:pt x="11183" y="2012"/>
                </a:cubicBezTo>
                <a:cubicBezTo>
                  <a:pt x="12098" y="2173"/>
                  <a:pt x="12186" y="2206"/>
                  <a:pt x="11419" y="2787"/>
                </a:cubicBezTo>
                <a:cubicBezTo>
                  <a:pt x="11065" y="2206"/>
                  <a:pt x="11036" y="2593"/>
                  <a:pt x="10475" y="2399"/>
                </a:cubicBezTo>
                <a:cubicBezTo>
                  <a:pt x="10239" y="1592"/>
                  <a:pt x="10534" y="2238"/>
                  <a:pt x="10121" y="2399"/>
                </a:cubicBezTo>
                <a:cubicBezTo>
                  <a:pt x="10003" y="2464"/>
                  <a:pt x="9885" y="2302"/>
                  <a:pt x="9767" y="2270"/>
                </a:cubicBezTo>
                <a:cubicBezTo>
                  <a:pt x="9354" y="2593"/>
                  <a:pt x="9354" y="2851"/>
                  <a:pt x="8941" y="3174"/>
                </a:cubicBezTo>
                <a:cubicBezTo>
                  <a:pt x="8675" y="4078"/>
                  <a:pt x="8645" y="2787"/>
                  <a:pt x="8586" y="2528"/>
                </a:cubicBezTo>
                <a:cubicBezTo>
                  <a:pt x="7996" y="2754"/>
                  <a:pt x="8232" y="3045"/>
                  <a:pt x="7878" y="3432"/>
                </a:cubicBezTo>
                <a:cubicBezTo>
                  <a:pt x="7790" y="3529"/>
                  <a:pt x="7642" y="3497"/>
                  <a:pt x="7524" y="3562"/>
                </a:cubicBezTo>
                <a:cubicBezTo>
                  <a:pt x="7288" y="3723"/>
                  <a:pt x="6816" y="4078"/>
                  <a:pt x="6816" y="4078"/>
                </a:cubicBezTo>
                <a:cubicBezTo>
                  <a:pt x="7052" y="4853"/>
                  <a:pt x="7141" y="4110"/>
                  <a:pt x="7524" y="3691"/>
                </a:cubicBezTo>
                <a:cubicBezTo>
                  <a:pt x="7642" y="3723"/>
                  <a:pt x="7819" y="3723"/>
                  <a:pt x="7878" y="3820"/>
                </a:cubicBezTo>
                <a:cubicBezTo>
                  <a:pt x="8026" y="4046"/>
                  <a:pt x="8114" y="4595"/>
                  <a:pt x="8114" y="4595"/>
                </a:cubicBezTo>
                <a:cubicBezTo>
                  <a:pt x="7672" y="4918"/>
                  <a:pt x="7583" y="5047"/>
                  <a:pt x="7760" y="5628"/>
                </a:cubicBezTo>
                <a:cubicBezTo>
                  <a:pt x="7524" y="5725"/>
                  <a:pt x="7200" y="5660"/>
                  <a:pt x="7052" y="5886"/>
                </a:cubicBezTo>
                <a:cubicBezTo>
                  <a:pt x="6757" y="6403"/>
                  <a:pt x="6963" y="6209"/>
                  <a:pt x="6462" y="6403"/>
                </a:cubicBezTo>
                <a:cubicBezTo>
                  <a:pt x="6285" y="6952"/>
                  <a:pt x="6137" y="7113"/>
                  <a:pt x="5636" y="6919"/>
                </a:cubicBezTo>
                <a:cubicBezTo>
                  <a:pt x="5547" y="7856"/>
                  <a:pt x="5724" y="8437"/>
                  <a:pt x="4927" y="8727"/>
                </a:cubicBezTo>
                <a:cubicBezTo>
                  <a:pt x="4691" y="9470"/>
                  <a:pt x="4426" y="9502"/>
                  <a:pt x="3865" y="9890"/>
                </a:cubicBezTo>
                <a:cubicBezTo>
                  <a:pt x="3570" y="10342"/>
                  <a:pt x="3334" y="10374"/>
                  <a:pt x="2921" y="10665"/>
                </a:cubicBezTo>
                <a:cubicBezTo>
                  <a:pt x="2773" y="11181"/>
                  <a:pt x="2508" y="11149"/>
                  <a:pt x="2095" y="11440"/>
                </a:cubicBezTo>
                <a:cubicBezTo>
                  <a:pt x="1062" y="11149"/>
                  <a:pt x="2213" y="11310"/>
                  <a:pt x="1150" y="12085"/>
                </a:cubicBezTo>
                <a:cubicBezTo>
                  <a:pt x="826" y="12311"/>
                  <a:pt x="88" y="12602"/>
                  <a:pt x="88" y="12602"/>
                </a:cubicBezTo>
                <a:cubicBezTo>
                  <a:pt x="-89" y="13151"/>
                  <a:pt x="29" y="13603"/>
                  <a:pt x="206" y="14152"/>
                </a:cubicBezTo>
                <a:cubicBezTo>
                  <a:pt x="265" y="14539"/>
                  <a:pt x="501" y="16767"/>
                  <a:pt x="796" y="16993"/>
                </a:cubicBezTo>
                <a:cubicBezTo>
                  <a:pt x="1357" y="17413"/>
                  <a:pt x="1003" y="17187"/>
                  <a:pt x="1859" y="17510"/>
                </a:cubicBezTo>
                <a:cubicBezTo>
                  <a:pt x="1977" y="17542"/>
                  <a:pt x="2213" y="17639"/>
                  <a:pt x="2213" y="17639"/>
                </a:cubicBezTo>
                <a:cubicBezTo>
                  <a:pt x="2567" y="17251"/>
                  <a:pt x="2803" y="17025"/>
                  <a:pt x="3275" y="16864"/>
                </a:cubicBezTo>
                <a:cubicBezTo>
                  <a:pt x="3363" y="16735"/>
                  <a:pt x="3393" y="16573"/>
                  <a:pt x="3511" y="16476"/>
                </a:cubicBezTo>
                <a:cubicBezTo>
                  <a:pt x="3600" y="16380"/>
                  <a:pt x="3777" y="16444"/>
                  <a:pt x="3865" y="16347"/>
                </a:cubicBezTo>
                <a:cubicBezTo>
                  <a:pt x="4485" y="15669"/>
                  <a:pt x="3393" y="16186"/>
                  <a:pt x="4337" y="15831"/>
                </a:cubicBezTo>
                <a:cubicBezTo>
                  <a:pt x="4927" y="14862"/>
                  <a:pt x="4662" y="16315"/>
                  <a:pt x="5045" y="16606"/>
                </a:cubicBezTo>
                <a:cubicBezTo>
                  <a:pt x="5281" y="16767"/>
                  <a:pt x="5754" y="17122"/>
                  <a:pt x="5754" y="17122"/>
                </a:cubicBezTo>
                <a:cubicBezTo>
                  <a:pt x="5783" y="17348"/>
                  <a:pt x="5813" y="17542"/>
                  <a:pt x="5872" y="17768"/>
                </a:cubicBezTo>
                <a:cubicBezTo>
                  <a:pt x="5931" y="18026"/>
                  <a:pt x="6108" y="18543"/>
                  <a:pt x="6108" y="18543"/>
                </a:cubicBezTo>
                <a:cubicBezTo>
                  <a:pt x="5783" y="19608"/>
                  <a:pt x="5488" y="19447"/>
                  <a:pt x="4927" y="20351"/>
                </a:cubicBezTo>
                <a:cubicBezTo>
                  <a:pt x="5222" y="21287"/>
                  <a:pt x="4957" y="20964"/>
                  <a:pt x="5518" y="21384"/>
                </a:cubicBezTo>
                <a:cubicBezTo>
                  <a:pt x="5724" y="20706"/>
                  <a:pt x="5163" y="20093"/>
                  <a:pt x="5872" y="19834"/>
                </a:cubicBezTo>
                <a:cubicBezTo>
                  <a:pt x="6314" y="20157"/>
                  <a:pt x="6639" y="20222"/>
                  <a:pt x="7170" y="20351"/>
                </a:cubicBezTo>
                <a:cubicBezTo>
                  <a:pt x="8291" y="20028"/>
                  <a:pt x="7288" y="20512"/>
                  <a:pt x="7524" y="19834"/>
                </a:cubicBezTo>
                <a:cubicBezTo>
                  <a:pt x="7642" y="19544"/>
                  <a:pt x="8321" y="19479"/>
                  <a:pt x="8468" y="19447"/>
                </a:cubicBezTo>
                <a:cubicBezTo>
                  <a:pt x="8734" y="18995"/>
                  <a:pt x="8941" y="18833"/>
                  <a:pt x="9413" y="18672"/>
                </a:cubicBezTo>
                <a:cubicBezTo>
                  <a:pt x="9383" y="18510"/>
                  <a:pt x="9383" y="18284"/>
                  <a:pt x="9295" y="18155"/>
                </a:cubicBezTo>
                <a:cubicBezTo>
                  <a:pt x="9206" y="18058"/>
                  <a:pt x="8970" y="18155"/>
                  <a:pt x="8941" y="18026"/>
                </a:cubicBezTo>
                <a:cubicBezTo>
                  <a:pt x="8881" y="17768"/>
                  <a:pt x="9000" y="17510"/>
                  <a:pt x="9059" y="17251"/>
                </a:cubicBezTo>
                <a:cubicBezTo>
                  <a:pt x="9324" y="16024"/>
                  <a:pt x="9206" y="16476"/>
                  <a:pt x="10593" y="16347"/>
                </a:cubicBezTo>
                <a:cubicBezTo>
                  <a:pt x="10622" y="16057"/>
                  <a:pt x="10593" y="15734"/>
                  <a:pt x="10711" y="15443"/>
                </a:cubicBezTo>
                <a:cubicBezTo>
                  <a:pt x="10770" y="15314"/>
                  <a:pt x="11006" y="15314"/>
                  <a:pt x="11065" y="15185"/>
                </a:cubicBezTo>
                <a:cubicBezTo>
                  <a:pt x="11183" y="14830"/>
                  <a:pt x="10239" y="14539"/>
                  <a:pt x="10239" y="14539"/>
                </a:cubicBezTo>
                <a:cubicBezTo>
                  <a:pt x="9855" y="14119"/>
                  <a:pt x="9590" y="13958"/>
                  <a:pt x="9767" y="13377"/>
                </a:cubicBezTo>
                <a:cubicBezTo>
                  <a:pt x="9737" y="13215"/>
                  <a:pt x="9649" y="13022"/>
                  <a:pt x="9649" y="12860"/>
                </a:cubicBezTo>
                <a:cubicBezTo>
                  <a:pt x="9649" y="12699"/>
                  <a:pt x="9796" y="12505"/>
                  <a:pt x="9767" y="12344"/>
                </a:cubicBezTo>
                <a:cubicBezTo>
                  <a:pt x="9737" y="12085"/>
                  <a:pt x="9531" y="11569"/>
                  <a:pt x="9531" y="11569"/>
                </a:cubicBezTo>
                <a:cubicBezTo>
                  <a:pt x="9973" y="11407"/>
                  <a:pt x="10327" y="11343"/>
                  <a:pt x="10711" y="11052"/>
                </a:cubicBezTo>
                <a:cubicBezTo>
                  <a:pt x="10800" y="10923"/>
                  <a:pt x="10829" y="10762"/>
                  <a:pt x="10947" y="10665"/>
                </a:cubicBezTo>
                <a:cubicBezTo>
                  <a:pt x="11036" y="10568"/>
                  <a:pt x="11301" y="10406"/>
                  <a:pt x="11301" y="10536"/>
                </a:cubicBezTo>
                <a:cubicBezTo>
                  <a:pt x="11301" y="10697"/>
                  <a:pt x="10947" y="10632"/>
                  <a:pt x="10947" y="10794"/>
                </a:cubicBezTo>
                <a:cubicBezTo>
                  <a:pt x="10947" y="10923"/>
                  <a:pt x="11183" y="10729"/>
                  <a:pt x="11301" y="10665"/>
                </a:cubicBezTo>
                <a:cubicBezTo>
                  <a:pt x="11537" y="10503"/>
                  <a:pt x="12009" y="10148"/>
                  <a:pt x="12009" y="10148"/>
                </a:cubicBezTo>
                <a:cubicBezTo>
                  <a:pt x="12452" y="9406"/>
                  <a:pt x="12629" y="8308"/>
                  <a:pt x="13426" y="7823"/>
                </a:cubicBezTo>
                <a:cubicBezTo>
                  <a:pt x="13780" y="7597"/>
                  <a:pt x="14606" y="7436"/>
                  <a:pt x="14606" y="7436"/>
                </a:cubicBezTo>
                <a:cubicBezTo>
                  <a:pt x="15078" y="7597"/>
                  <a:pt x="15373" y="7501"/>
                  <a:pt x="15550" y="8082"/>
                </a:cubicBezTo>
                <a:cubicBezTo>
                  <a:pt x="15403" y="8598"/>
                  <a:pt x="15255" y="8824"/>
                  <a:pt x="14842" y="9115"/>
                </a:cubicBezTo>
                <a:cubicBezTo>
                  <a:pt x="14636" y="9761"/>
                  <a:pt x="14341" y="9987"/>
                  <a:pt x="13780" y="10277"/>
                </a:cubicBezTo>
                <a:cubicBezTo>
                  <a:pt x="13544" y="10374"/>
                  <a:pt x="13072" y="10536"/>
                  <a:pt x="13072" y="10536"/>
                </a:cubicBezTo>
                <a:cubicBezTo>
                  <a:pt x="12806" y="10955"/>
                  <a:pt x="12747" y="11343"/>
                  <a:pt x="12600" y="11827"/>
                </a:cubicBezTo>
                <a:cubicBezTo>
                  <a:pt x="12836" y="12634"/>
                  <a:pt x="12924" y="12893"/>
                  <a:pt x="12481" y="13635"/>
                </a:cubicBezTo>
                <a:cubicBezTo>
                  <a:pt x="12629" y="14152"/>
                  <a:pt x="12718" y="14378"/>
                  <a:pt x="13190" y="14539"/>
                </a:cubicBezTo>
                <a:cubicBezTo>
                  <a:pt x="13721" y="14345"/>
                  <a:pt x="13691" y="14733"/>
                  <a:pt x="14134" y="15056"/>
                </a:cubicBezTo>
                <a:cubicBezTo>
                  <a:pt x="14665" y="14927"/>
                  <a:pt x="14931" y="14733"/>
                  <a:pt x="15432" y="14539"/>
                </a:cubicBezTo>
                <a:cubicBezTo>
                  <a:pt x="15934" y="14733"/>
                  <a:pt x="15757" y="14733"/>
                  <a:pt x="16377" y="14539"/>
                </a:cubicBezTo>
                <a:cubicBezTo>
                  <a:pt x="16613" y="14475"/>
                  <a:pt x="17085" y="14281"/>
                  <a:pt x="17085" y="14281"/>
                </a:cubicBezTo>
                <a:cubicBezTo>
                  <a:pt x="17675" y="14507"/>
                  <a:pt x="18206" y="14571"/>
                  <a:pt x="18855" y="14668"/>
                </a:cubicBezTo>
                <a:cubicBezTo>
                  <a:pt x="18973" y="14636"/>
                  <a:pt x="19209" y="14539"/>
                  <a:pt x="19209" y="14539"/>
                </a:cubicBezTo>
                <a:close/>
              </a:path>
            </a:pathLst>
          </a:custGeom>
          <a:solidFill>
            <a:srgbClr val="99CC00">
              <a:alpha val="50000"/>
            </a:srgbClr>
          </a:solidFill>
          <a:ln w="12700">
            <a:miter lim="400000"/>
          </a:ln>
        </p:spPr>
        <p:txBody>
          <a:bodyPr lIns="45719" rIns="45719"/>
          <a:lstStyle/>
          <a:p>
            <a:pPr>
              <a:defRPr>
                <a:latin typeface="+mn-lt"/>
                <a:ea typeface="+mn-ea"/>
                <a:cs typeface="+mn-cs"/>
                <a:sym typeface="Arial"/>
              </a:defRPr>
            </a:pPr>
          </a:p>
        </p:txBody>
      </p:sp>
      <p:sp>
        <p:nvSpPr>
          <p:cNvPr id="989" name="Shape 989"/>
          <p:cNvSpPr/>
          <p:nvPr/>
        </p:nvSpPr>
        <p:spPr>
          <a:xfrm>
            <a:off x="1696813" y="1621774"/>
            <a:ext cx="124524" cy="195983"/>
          </a:xfrm>
          <a:custGeom>
            <a:avLst/>
            <a:gdLst/>
            <a:ahLst/>
            <a:cxnLst>
              <a:cxn ang="0">
                <a:pos x="wd2" y="hd2"/>
              </a:cxn>
              <a:cxn ang="5400000">
                <a:pos x="wd2" y="hd2"/>
              </a:cxn>
              <a:cxn ang="10800000">
                <a:pos x="wd2" y="hd2"/>
              </a:cxn>
              <a:cxn ang="16200000">
                <a:pos x="wd2" y="hd2"/>
              </a:cxn>
            </a:cxnLst>
            <a:rect l="0" t="0" r="r" b="b"/>
            <a:pathLst>
              <a:path w="19933" h="20049" fill="norm" stroke="1" extrusionOk="0">
                <a:moveTo>
                  <a:pt x="5075" y="18806"/>
                </a:moveTo>
                <a:cubicBezTo>
                  <a:pt x="-1235" y="20205"/>
                  <a:pt x="464" y="17874"/>
                  <a:pt x="4104" y="16320"/>
                </a:cubicBezTo>
                <a:cubicBezTo>
                  <a:pt x="3862" y="15543"/>
                  <a:pt x="3862" y="14455"/>
                  <a:pt x="3134" y="13834"/>
                </a:cubicBezTo>
                <a:cubicBezTo>
                  <a:pt x="2405" y="13368"/>
                  <a:pt x="707" y="13834"/>
                  <a:pt x="221" y="13212"/>
                </a:cubicBezTo>
                <a:cubicBezTo>
                  <a:pt x="-992" y="11658"/>
                  <a:pt x="3134" y="10415"/>
                  <a:pt x="4104" y="10104"/>
                </a:cubicBezTo>
                <a:cubicBezTo>
                  <a:pt x="2648" y="7307"/>
                  <a:pt x="5803" y="6686"/>
                  <a:pt x="1192" y="5753"/>
                </a:cubicBezTo>
                <a:cubicBezTo>
                  <a:pt x="-750" y="2024"/>
                  <a:pt x="6774" y="3111"/>
                  <a:pt x="11871" y="2024"/>
                </a:cubicBezTo>
                <a:cubicBezTo>
                  <a:pt x="13327" y="625"/>
                  <a:pt x="14055" y="-1395"/>
                  <a:pt x="16725" y="1402"/>
                </a:cubicBezTo>
                <a:cubicBezTo>
                  <a:pt x="17695" y="2490"/>
                  <a:pt x="18666" y="5132"/>
                  <a:pt x="18666" y="5132"/>
                </a:cubicBezTo>
                <a:cubicBezTo>
                  <a:pt x="17938" y="5753"/>
                  <a:pt x="17695" y="6530"/>
                  <a:pt x="16725" y="6996"/>
                </a:cubicBezTo>
                <a:cubicBezTo>
                  <a:pt x="15511" y="7463"/>
                  <a:pt x="13327" y="6841"/>
                  <a:pt x="12841" y="7618"/>
                </a:cubicBezTo>
                <a:cubicBezTo>
                  <a:pt x="12356" y="8395"/>
                  <a:pt x="18181" y="9327"/>
                  <a:pt x="18666" y="9483"/>
                </a:cubicBezTo>
                <a:cubicBezTo>
                  <a:pt x="20365" y="12901"/>
                  <a:pt x="19637" y="13368"/>
                  <a:pt x="13812" y="12591"/>
                </a:cubicBezTo>
                <a:cubicBezTo>
                  <a:pt x="11143" y="15232"/>
                  <a:pt x="12356" y="16009"/>
                  <a:pt x="16725" y="16942"/>
                </a:cubicBezTo>
                <a:cubicBezTo>
                  <a:pt x="17695" y="16786"/>
                  <a:pt x="19152" y="15699"/>
                  <a:pt x="19637" y="16320"/>
                </a:cubicBezTo>
                <a:cubicBezTo>
                  <a:pt x="20365" y="17097"/>
                  <a:pt x="19637" y="18185"/>
                  <a:pt x="18666" y="18806"/>
                </a:cubicBezTo>
                <a:cubicBezTo>
                  <a:pt x="16725" y="19894"/>
                  <a:pt x="13327" y="19583"/>
                  <a:pt x="10900" y="20050"/>
                </a:cubicBezTo>
                <a:cubicBezTo>
                  <a:pt x="8958" y="19583"/>
                  <a:pt x="5075" y="18806"/>
                  <a:pt x="5075" y="18806"/>
                </a:cubicBezTo>
                <a:close/>
              </a:path>
            </a:pathLst>
          </a:custGeom>
          <a:solidFill>
            <a:srgbClr val="99CC00">
              <a:alpha val="50000"/>
            </a:srgbClr>
          </a:solidFill>
          <a:ln w="12700">
            <a:miter lim="400000"/>
          </a:ln>
        </p:spPr>
        <p:txBody>
          <a:bodyPr lIns="45719" rIns="45719"/>
          <a:lstStyle/>
          <a:p>
            <a:pPr>
              <a:defRPr>
                <a:latin typeface="+mn-lt"/>
                <a:ea typeface="+mn-ea"/>
                <a:cs typeface="+mn-cs"/>
                <a:sym typeface="Arial"/>
              </a:defRPr>
            </a:pPr>
          </a:p>
        </p:txBody>
      </p:sp>
      <p:sp>
        <p:nvSpPr>
          <p:cNvPr id="990" name="Shape 990"/>
          <p:cNvSpPr/>
          <p:nvPr/>
        </p:nvSpPr>
        <p:spPr>
          <a:xfrm>
            <a:off x="744537" y="966787"/>
            <a:ext cx="1530351"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Union of Kalmar</a:t>
            </a:r>
          </a:p>
        </p:txBody>
      </p:sp>
      <p:sp>
        <p:nvSpPr>
          <p:cNvPr id="991" name="Shape 991"/>
          <p:cNvSpPr/>
          <p:nvPr/>
        </p:nvSpPr>
        <p:spPr>
          <a:xfrm>
            <a:off x="1531752" y="1761836"/>
            <a:ext cx="573758" cy="578139"/>
          </a:xfrm>
          <a:custGeom>
            <a:avLst/>
            <a:gdLst/>
            <a:ahLst/>
            <a:cxnLst>
              <a:cxn ang="0">
                <a:pos x="wd2" y="hd2"/>
              </a:cxn>
              <a:cxn ang="5400000">
                <a:pos x="wd2" y="hd2"/>
              </a:cxn>
              <a:cxn ang="10800000">
                <a:pos x="wd2" y="hd2"/>
              </a:cxn>
              <a:cxn ang="16200000">
                <a:pos x="wd2" y="hd2"/>
              </a:cxn>
            </a:cxnLst>
            <a:rect l="0" t="0" r="r" b="b"/>
            <a:pathLst>
              <a:path w="20930" h="21318" fill="norm" stroke="1" extrusionOk="0">
                <a:moveTo>
                  <a:pt x="20929" y="54"/>
                </a:moveTo>
                <a:cubicBezTo>
                  <a:pt x="19434" y="557"/>
                  <a:pt x="21317" y="54"/>
                  <a:pt x="19157" y="54"/>
                </a:cubicBezTo>
                <a:cubicBezTo>
                  <a:pt x="18603" y="54"/>
                  <a:pt x="18105" y="390"/>
                  <a:pt x="17606" y="501"/>
                </a:cubicBezTo>
                <a:cubicBezTo>
                  <a:pt x="17385" y="669"/>
                  <a:pt x="17108" y="781"/>
                  <a:pt x="16942" y="949"/>
                </a:cubicBezTo>
                <a:cubicBezTo>
                  <a:pt x="16775" y="1117"/>
                  <a:pt x="16720" y="1453"/>
                  <a:pt x="16499" y="1621"/>
                </a:cubicBezTo>
                <a:cubicBezTo>
                  <a:pt x="16111" y="1956"/>
                  <a:pt x="15557" y="2012"/>
                  <a:pt x="15169" y="2292"/>
                </a:cubicBezTo>
                <a:cubicBezTo>
                  <a:pt x="14782" y="2236"/>
                  <a:pt x="14339" y="2292"/>
                  <a:pt x="14062" y="2068"/>
                </a:cubicBezTo>
                <a:cubicBezTo>
                  <a:pt x="13619" y="1733"/>
                  <a:pt x="13175" y="725"/>
                  <a:pt x="13175" y="725"/>
                </a:cubicBezTo>
                <a:cubicBezTo>
                  <a:pt x="12234" y="949"/>
                  <a:pt x="11902" y="1509"/>
                  <a:pt x="10960" y="1173"/>
                </a:cubicBezTo>
                <a:cubicBezTo>
                  <a:pt x="9299" y="2292"/>
                  <a:pt x="10572" y="2348"/>
                  <a:pt x="7859" y="2068"/>
                </a:cubicBezTo>
                <a:cubicBezTo>
                  <a:pt x="6862" y="1733"/>
                  <a:pt x="5145" y="2964"/>
                  <a:pt x="3871" y="3187"/>
                </a:cubicBezTo>
                <a:cubicBezTo>
                  <a:pt x="3372" y="3971"/>
                  <a:pt x="3428" y="4474"/>
                  <a:pt x="2542" y="4754"/>
                </a:cubicBezTo>
                <a:cubicBezTo>
                  <a:pt x="2209" y="3747"/>
                  <a:pt x="2929" y="3523"/>
                  <a:pt x="1877" y="3187"/>
                </a:cubicBezTo>
                <a:cubicBezTo>
                  <a:pt x="1655" y="3915"/>
                  <a:pt x="1822" y="4810"/>
                  <a:pt x="1434" y="5426"/>
                </a:cubicBezTo>
                <a:cubicBezTo>
                  <a:pt x="1157" y="5873"/>
                  <a:pt x="105" y="6321"/>
                  <a:pt x="105" y="6321"/>
                </a:cubicBezTo>
                <a:cubicBezTo>
                  <a:pt x="-283" y="7440"/>
                  <a:pt x="492" y="7160"/>
                  <a:pt x="991" y="8112"/>
                </a:cubicBezTo>
                <a:cubicBezTo>
                  <a:pt x="1877" y="9846"/>
                  <a:pt x="2320" y="11581"/>
                  <a:pt x="2763" y="13484"/>
                </a:cubicBezTo>
                <a:cubicBezTo>
                  <a:pt x="2819" y="14043"/>
                  <a:pt x="3428" y="17793"/>
                  <a:pt x="2985" y="19080"/>
                </a:cubicBezTo>
                <a:cubicBezTo>
                  <a:pt x="3262" y="19919"/>
                  <a:pt x="3372" y="20591"/>
                  <a:pt x="3871" y="21318"/>
                </a:cubicBezTo>
                <a:cubicBezTo>
                  <a:pt x="5089" y="20926"/>
                  <a:pt x="5975" y="20143"/>
                  <a:pt x="7194" y="19751"/>
                </a:cubicBezTo>
                <a:cubicBezTo>
                  <a:pt x="7692" y="19807"/>
                  <a:pt x="8302" y="19695"/>
                  <a:pt x="8745" y="19975"/>
                </a:cubicBezTo>
                <a:cubicBezTo>
                  <a:pt x="9188" y="20255"/>
                  <a:pt x="9631" y="21318"/>
                  <a:pt x="9631" y="21318"/>
                </a:cubicBezTo>
                <a:cubicBezTo>
                  <a:pt x="10683" y="19751"/>
                  <a:pt x="10074" y="20255"/>
                  <a:pt x="11182" y="19527"/>
                </a:cubicBezTo>
                <a:cubicBezTo>
                  <a:pt x="11514" y="19024"/>
                  <a:pt x="11791" y="17793"/>
                  <a:pt x="12289" y="17513"/>
                </a:cubicBezTo>
                <a:cubicBezTo>
                  <a:pt x="12677" y="17289"/>
                  <a:pt x="13619" y="17065"/>
                  <a:pt x="13619" y="17065"/>
                </a:cubicBezTo>
                <a:cubicBezTo>
                  <a:pt x="13895" y="17960"/>
                  <a:pt x="14283" y="18128"/>
                  <a:pt x="15169" y="18408"/>
                </a:cubicBezTo>
                <a:cubicBezTo>
                  <a:pt x="15945" y="17233"/>
                  <a:pt x="15834" y="16450"/>
                  <a:pt x="15391" y="15051"/>
                </a:cubicBezTo>
                <a:cubicBezTo>
                  <a:pt x="15612" y="12477"/>
                  <a:pt x="15834" y="11525"/>
                  <a:pt x="16942" y="9455"/>
                </a:cubicBezTo>
                <a:cubicBezTo>
                  <a:pt x="17219" y="9007"/>
                  <a:pt x="17551" y="8559"/>
                  <a:pt x="17828" y="8112"/>
                </a:cubicBezTo>
                <a:cubicBezTo>
                  <a:pt x="18105" y="7720"/>
                  <a:pt x="18271" y="6769"/>
                  <a:pt x="18271" y="6769"/>
                </a:cubicBezTo>
                <a:cubicBezTo>
                  <a:pt x="17994" y="5873"/>
                  <a:pt x="17828" y="5482"/>
                  <a:pt x="16942" y="5202"/>
                </a:cubicBezTo>
                <a:cubicBezTo>
                  <a:pt x="16332" y="3411"/>
                  <a:pt x="17440" y="2460"/>
                  <a:pt x="18714" y="1621"/>
                </a:cubicBezTo>
                <a:cubicBezTo>
                  <a:pt x="19157" y="1341"/>
                  <a:pt x="20043" y="725"/>
                  <a:pt x="20043" y="725"/>
                </a:cubicBezTo>
                <a:cubicBezTo>
                  <a:pt x="19711" y="-282"/>
                  <a:pt x="19600" y="54"/>
                  <a:pt x="20929" y="54"/>
                </a:cubicBezTo>
                <a:close/>
              </a:path>
            </a:pathLst>
          </a:custGeom>
          <a:solidFill>
            <a:srgbClr val="0000FF">
              <a:alpha val="50000"/>
            </a:srgbClr>
          </a:solidFill>
          <a:ln w="12700">
            <a:miter lim="400000"/>
          </a:ln>
        </p:spPr>
        <p:txBody>
          <a:bodyPr lIns="45719" rIns="45719"/>
          <a:lstStyle/>
          <a:p>
            <a:pPr>
              <a:defRPr>
                <a:latin typeface="+mn-lt"/>
                <a:ea typeface="+mn-ea"/>
                <a:cs typeface="+mn-cs"/>
                <a:sym typeface="Arial"/>
              </a:defRPr>
            </a:pPr>
          </a:p>
        </p:txBody>
      </p:sp>
      <p:sp>
        <p:nvSpPr>
          <p:cNvPr id="992" name="Shape 992"/>
          <p:cNvSpPr/>
          <p:nvPr/>
        </p:nvSpPr>
        <p:spPr>
          <a:xfrm>
            <a:off x="1473200" y="1768475"/>
            <a:ext cx="889000" cy="3666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Holy Roman Empire</a:t>
            </a:r>
          </a:p>
        </p:txBody>
      </p:sp>
      <p:sp>
        <p:nvSpPr>
          <p:cNvPr id="993" name="Shape 993"/>
          <p:cNvSpPr/>
          <p:nvPr/>
        </p:nvSpPr>
        <p:spPr>
          <a:xfrm>
            <a:off x="1990537" y="1684337"/>
            <a:ext cx="769127" cy="630526"/>
          </a:xfrm>
          <a:custGeom>
            <a:avLst/>
            <a:gdLst/>
            <a:ahLst/>
            <a:cxnLst>
              <a:cxn ang="0">
                <a:pos x="wd2" y="hd2"/>
              </a:cxn>
              <a:cxn ang="5400000">
                <a:pos x="wd2" y="hd2"/>
              </a:cxn>
              <a:cxn ang="10800000">
                <a:pos x="wd2" y="hd2"/>
              </a:cxn>
              <a:cxn ang="16200000">
                <a:pos x="wd2" y="hd2"/>
              </a:cxn>
            </a:cxnLst>
            <a:rect l="0" t="0" r="r" b="b"/>
            <a:pathLst>
              <a:path w="21270" h="21394" fill="norm" stroke="1" extrusionOk="0">
                <a:moveTo>
                  <a:pt x="17786" y="16869"/>
                </a:moveTo>
                <a:cubicBezTo>
                  <a:pt x="17912" y="16663"/>
                  <a:pt x="17912" y="16303"/>
                  <a:pt x="18122" y="16251"/>
                </a:cubicBezTo>
                <a:cubicBezTo>
                  <a:pt x="18457" y="16200"/>
                  <a:pt x="19128" y="16663"/>
                  <a:pt x="19128" y="16663"/>
                </a:cubicBezTo>
                <a:cubicBezTo>
                  <a:pt x="19296" y="16611"/>
                  <a:pt x="19506" y="16611"/>
                  <a:pt x="19632" y="16457"/>
                </a:cubicBezTo>
                <a:cubicBezTo>
                  <a:pt x="19799" y="16303"/>
                  <a:pt x="19799" y="15994"/>
                  <a:pt x="19967" y="15840"/>
                </a:cubicBezTo>
                <a:cubicBezTo>
                  <a:pt x="20261" y="15634"/>
                  <a:pt x="20974" y="15429"/>
                  <a:pt x="20974" y="15429"/>
                </a:cubicBezTo>
                <a:cubicBezTo>
                  <a:pt x="21225" y="14503"/>
                  <a:pt x="21561" y="13731"/>
                  <a:pt x="20806" y="12960"/>
                </a:cubicBezTo>
                <a:cubicBezTo>
                  <a:pt x="20512" y="12651"/>
                  <a:pt x="20135" y="12549"/>
                  <a:pt x="19799" y="12343"/>
                </a:cubicBezTo>
                <a:cubicBezTo>
                  <a:pt x="19464" y="12189"/>
                  <a:pt x="18793" y="11931"/>
                  <a:pt x="18793" y="11931"/>
                </a:cubicBezTo>
                <a:cubicBezTo>
                  <a:pt x="17828" y="10183"/>
                  <a:pt x="19128" y="12240"/>
                  <a:pt x="17954" y="11109"/>
                </a:cubicBezTo>
                <a:cubicBezTo>
                  <a:pt x="17283" y="10440"/>
                  <a:pt x="17115" y="8640"/>
                  <a:pt x="16947" y="7611"/>
                </a:cubicBezTo>
                <a:cubicBezTo>
                  <a:pt x="17325" y="4474"/>
                  <a:pt x="17702" y="5554"/>
                  <a:pt x="16947" y="4114"/>
                </a:cubicBezTo>
                <a:cubicBezTo>
                  <a:pt x="16780" y="3137"/>
                  <a:pt x="16905" y="2571"/>
                  <a:pt x="16109" y="2263"/>
                </a:cubicBezTo>
                <a:cubicBezTo>
                  <a:pt x="15312" y="771"/>
                  <a:pt x="14095" y="257"/>
                  <a:pt x="12753" y="0"/>
                </a:cubicBezTo>
                <a:cubicBezTo>
                  <a:pt x="12124" y="257"/>
                  <a:pt x="12040" y="771"/>
                  <a:pt x="11411" y="1029"/>
                </a:cubicBezTo>
                <a:cubicBezTo>
                  <a:pt x="10866" y="2057"/>
                  <a:pt x="10614" y="3189"/>
                  <a:pt x="9733" y="3909"/>
                </a:cubicBezTo>
                <a:cubicBezTo>
                  <a:pt x="9608" y="4114"/>
                  <a:pt x="9566" y="4371"/>
                  <a:pt x="9398" y="4526"/>
                </a:cubicBezTo>
                <a:cubicBezTo>
                  <a:pt x="9104" y="4731"/>
                  <a:pt x="8391" y="4937"/>
                  <a:pt x="8391" y="4937"/>
                </a:cubicBezTo>
                <a:cubicBezTo>
                  <a:pt x="8056" y="4783"/>
                  <a:pt x="7720" y="4680"/>
                  <a:pt x="7385" y="4526"/>
                </a:cubicBezTo>
                <a:cubicBezTo>
                  <a:pt x="7217" y="4474"/>
                  <a:pt x="6881" y="4320"/>
                  <a:pt x="6881" y="4320"/>
                </a:cubicBezTo>
                <a:cubicBezTo>
                  <a:pt x="6336" y="4783"/>
                  <a:pt x="6168" y="5297"/>
                  <a:pt x="5539" y="5554"/>
                </a:cubicBezTo>
                <a:cubicBezTo>
                  <a:pt x="3442" y="4937"/>
                  <a:pt x="4323" y="5246"/>
                  <a:pt x="3694" y="2880"/>
                </a:cubicBezTo>
                <a:cubicBezTo>
                  <a:pt x="3694" y="2880"/>
                  <a:pt x="2603" y="3189"/>
                  <a:pt x="2519" y="3291"/>
                </a:cubicBezTo>
                <a:cubicBezTo>
                  <a:pt x="2394" y="3446"/>
                  <a:pt x="2478" y="3754"/>
                  <a:pt x="2352" y="3909"/>
                </a:cubicBezTo>
                <a:cubicBezTo>
                  <a:pt x="2100" y="4217"/>
                  <a:pt x="1639" y="4269"/>
                  <a:pt x="1345" y="4526"/>
                </a:cubicBezTo>
                <a:cubicBezTo>
                  <a:pt x="1135" y="4937"/>
                  <a:pt x="884" y="5349"/>
                  <a:pt x="674" y="5760"/>
                </a:cubicBezTo>
                <a:cubicBezTo>
                  <a:pt x="548" y="5966"/>
                  <a:pt x="338" y="6377"/>
                  <a:pt x="338" y="6377"/>
                </a:cubicBezTo>
                <a:cubicBezTo>
                  <a:pt x="506" y="7149"/>
                  <a:pt x="800" y="7663"/>
                  <a:pt x="1010" y="8434"/>
                </a:cubicBezTo>
                <a:cubicBezTo>
                  <a:pt x="171" y="10029"/>
                  <a:pt x="968" y="8126"/>
                  <a:pt x="842" y="9669"/>
                </a:cubicBezTo>
                <a:cubicBezTo>
                  <a:pt x="758" y="10646"/>
                  <a:pt x="255" y="11829"/>
                  <a:pt x="3" y="12754"/>
                </a:cubicBezTo>
                <a:cubicBezTo>
                  <a:pt x="-39" y="12960"/>
                  <a:pt x="338" y="12600"/>
                  <a:pt x="506" y="12549"/>
                </a:cubicBezTo>
                <a:cubicBezTo>
                  <a:pt x="1093" y="12703"/>
                  <a:pt x="2184" y="13166"/>
                  <a:pt x="2184" y="13166"/>
                </a:cubicBezTo>
                <a:cubicBezTo>
                  <a:pt x="2645" y="13989"/>
                  <a:pt x="2897" y="14143"/>
                  <a:pt x="3694" y="14400"/>
                </a:cubicBezTo>
                <a:cubicBezTo>
                  <a:pt x="3862" y="14554"/>
                  <a:pt x="4071" y="14606"/>
                  <a:pt x="4197" y="14811"/>
                </a:cubicBezTo>
                <a:cubicBezTo>
                  <a:pt x="4365" y="15171"/>
                  <a:pt x="4533" y="16046"/>
                  <a:pt x="4533" y="16046"/>
                </a:cubicBezTo>
                <a:cubicBezTo>
                  <a:pt x="3904" y="19080"/>
                  <a:pt x="6881" y="18926"/>
                  <a:pt x="8391" y="20160"/>
                </a:cubicBezTo>
                <a:cubicBezTo>
                  <a:pt x="8853" y="20983"/>
                  <a:pt x="9104" y="21137"/>
                  <a:pt x="9901" y="21394"/>
                </a:cubicBezTo>
                <a:cubicBezTo>
                  <a:pt x="11705" y="21240"/>
                  <a:pt x="12334" y="21600"/>
                  <a:pt x="13592" y="20571"/>
                </a:cubicBezTo>
                <a:cubicBezTo>
                  <a:pt x="14095" y="19697"/>
                  <a:pt x="13928" y="18874"/>
                  <a:pt x="14766" y="18514"/>
                </a:cubicBezTo>
                <a:cubicBezTo>
                  <a:pt x="15941" y="18977"/>
                  <a:pt x="15438" y="19080"/>
                  <a:pt x="16276" y="18720"/>
                </a:cubicBezTo>
                <a:cubicBezTo>
                  <a:pt x="16486" y="17897"/>
                  <a:pt x="16864" y="17949"/>
                  <a:pt x="17451" y="17486"/>
                </a:cubicBezTo>
                <a:cubicBezTo>
                  <a:pt x="17577" y="17280"/>
                  <a:pt x="17786" y="16869"/>
                  <a:pt x="17786" y="16869"/>
                </a:cubicBezTo>
                <a:close/>
              </a:path>
            </a:pathLst>
          </a:custGeom>
          <a:solidFill>
            <a:srgbClr val="CC00CC">
              <a:alpha val="50000"/>
            </a:srgbClr>
          </a:solidFill>
          <a:ln w="12700">
            <a:miter lim="400000"/>
          </a:ln>
        </p:spPr>
        <p:txBody>
          <a:bodyPr lIns="45719" rIns="45719"/>
          <a:lstStyle/>
          <a:p>
            <a:pPr>
              <a:defRPr>
                <a:latin typeface="+mn-lt"/>
                <a:ea typeface="+mn-ea"/>
                <a:cs typeface="+mn-cs"/>
                <a:sym typeface="Arial"/>
              </a:defRPr>
            </a:pPr>
          </a:p>
        </p:txBody>
      </p:sp>
      <p:sp>
        <p:nvSpPr>
          <p:cNvPr id="994" name="Shape 994"/>
          <p:cNvSpPr/>
          <p:nvPr/>
        </p:nvSpPr>
        <p:spPr>
          <a:xfrm>
            <a:off x="1953921" y="2066925"/>
            <a:ext cx="357479" cy="260350"/>
          </a:xfrm>
          <a:custGeom>
            <a:avLst/>
            <a:gdLst/>
            <a:ahLst/>
            <a:cxnLst>
              <a:cxn ang="0">
                <a:pos x="wd2" y="hd2"/>
              </a:cxn>
              <a:cxn ang="5400000">
                <a:pos x="wd2" y="hd2"/>
              </a:cxn>
              <a:cxn ang="10800000">
                <a:pos x="wd2" y="hd2"/>
              </a:cxn>
              <a:cxn ang="16200000">
                <a:pos x="wd2" y="hd2"/>
              </a:cxn>
            </a:cxnLst>
            <a:rect l="0" t="0" r="r" b="b"/>
            <a:pathLst>
              <a:path w="21240" h="21600" fill="norm" stroke="1" extrusionOk="0">
                <a:moveTo>
                  <a:pt x="2520" y="20093"/>
                </a:moveTo>
                <a:cubicBezTo>
                  <a:pt x="2070" y="19088"/>
                  <a:pt x="1530" y="18084"/>
                  <a:pt x="1080" y="17079"/>
                </a:cubicBezTo>
                <a:cubicBezTo>
                  <a:pt x="810" y="16577"/>
                  <a:pt x="360" y="15572"/>
                  <a:pt x="360" y="15572"/>
                </a:cubicBezTo>
                <a:cubicBezTo>
                  <a:pt x="450" y="15070"/>
                  <a:pt x="720" y="14567"/>
                  <a:pt x="720" y="14065"/>
                </a:cubicBezTo>
                <a:cubicBezTo>
                  <a:pt x="630" y="13060"/>
                  <a:pt x="0" y="11051"/>
                  <a:pt x="0" y="11051"/>
                </a:cubicBezTo>
                <a:cubicBezTo>
                  <a:pt x="540" y="7158"/>
                  <a:pt x="-360" y="2386"/>
                  <a:pt x="2160" y="0"/>
                </a:cubicBezTo>
                <a:cubicBezTo>
                  <a:pt x="5040" y="2637"/>
                  <a:pt x="1440" y="0"/>
                  <a:pt x="4320" y="0"/>
                </a:cubicBezTo>
                <a:cubicBezTo>
                  <a:pt x="5580" y="0"/>
                  <a:pt x="6570" y="1130"/>
                  <a:pt x="7560" y="2009"/>
                </a:cubicBezTo>
                <a:cubicBezTo>
                  <a:pt x="8190" y="3391"/>
                  <a:pt x="10080" y="5526"/>
                  <a:pt x="11160" y="6028"/>
                </a:cubicBezTo>
                <a:cubicBezTo>
                  <a:pt x="12240" y="10423"/>
                  <a:pt x="12060" y="9544"/>
                  <a:pt x="14760" y="12056"/>
                </a:cubicBezTo>
                <a:cubicBezTo>
                  <a:pt x="15570" y="15321"/>
                  <a:pt x="14490" y="12056"/>
                  <a:pt x="16200" y="14065"/>
                </a:cubicBezTo>
                <a:cubicBezTo>
                  <a:pt x="16560" y="14442"/>
                  <a:pt x="16560" y="15195"/>
                  <a:pt x="16920" y="15572"/>
                </a:cubicBezTo>
                <a:cubicBezTo>
                  <a:pt x="17550" y="16074"/>
                  <a:pt x="19080" y="16577"/>
                  <a:pt x="19080" y="16577"/>
                </a:cubicBezTo>
                <a:cubicBezTo>
                  <a:pt x="19890" y="18209"/>
                  <a:pt x="20790" y="18712"/>
                  <a:pt x="21240" y="20595"/>
                </a:cubicBezTo>
                <a:cubicBezTo>
                  <a:pt x="20880" y="20972"/>
                  <a:pt x="20610" y="21600"/>
                  <a:pt x="20160" y="21600"/>
                </a:cubicBezTo>
                <a:cubicBezTo>
                  <a:pt x="19440" y="21600"/>
                  <a:pt x="18000" y="20595"/>
                  <a:pt x="18000" y="20595"/>
                </a:cubicBezTo>
                <a:lnTo>
                  <a:pt x="14040" y="21098"/>
                </a:lnTo>
                <a:cubicBezTo>
                  <a:pt x="14040" y="21098"/>
                  <a:pt x="10800" y="19591"/>
                  <a:pt x="10800" y="19591"/>
                </a:cubicBezTo>
                <a:cubicBezTo>
                  <a:pt x="10440" y="19465"/>
                  <a:pt x="9720" y="19088"/>
                  <a:pt x="9720" y="19088"/>
                </a:cubicBezTo>
                <a:cubicBezTo>
                  <a:pt x="7740" y="19967"/>
                  <a:pt x="5850" y="19465"/>
                  <a:pt x="3960" y="18586"/>
                </a:cubicBezTo>
                <a:cubicBezTo>
                  <a:pt x="2610" y="19214"/>
                  <a:pt x="3060" y="18586"/>
                  <a:pt x="2520" y="20093"/>
                </a:cubicBezTo>
                <a:close/>
              </a:path>
            </a:pathLst>
          </a:custGeom>
          <a:solidFill>
            <a:srgbClr val="009900">
              <a:alpha val="50000"/>
            </a:srgbClr>
          </a:solidFill>
          <a:ln w="12700">
            <a:miter lim="400000"/>
          </a:ln>
        </p:spPr>
        <p:txBody>
          <a:bodyPr lIns="45719" rIns="45719"/>
          <a:lstStyle/>
          <a:p>
            <a:pPr>
              <a:defRPr>
                <a:latin typeface="+mn-lt"/>
                <a:ea typeface="+mn-ea"/>
                <a:cs typeface="+mn-cs"/>
                <a:sym typeface="Arial"/>
              </a:defRPr>
            </a:pPr>
          </a:p>
        </p:txBody>
      </p:sp>
      <p:sp>
        <p:nvSpPr>
          <p:cNvPr id="995" name="Shape 995"/>
          <p:cNvSpPr/>
          <p:nvPr/>
        </p:nvSpPr>
        <p:spPr>
          <a:xfrm>
            <a:off x="2117725" y="2296156"/>
            <a:ext cx="862013" cy="380052"/>
          </a:xfrm>
          <a:custGeom>
            <a:avLst/>
            <a:gdLst/>
            <a:ahLst/>
            <a:cxnLst>
              <a:cxn ang="0">
                <a:pos x="wd2" y="hd2"/>
              </a:cxn>
              <a:cxn ang="5400000">
                <a:pos x="wd2" y="hd2"/>
              </a:cxn>
              <a:cxn ang="10800000">
                <a:pos x="wd2" y="hd2"/>
              </a:cxn>
              <a:cxn ang="16200000">
                <a:pos x="wd2" y="hd2"/>
              </a:cxn>
            </a:cxnLst>
            <a:rect l="0" t="0" r="r" b="b"/>
            <a:pathLst>
              <a:path w="21600" h="20043" fill="norm" stroke="1" extrusionOk="0">
                <a:moveTo>
                  <a:pt x="0" y="36"/>
                </a:moveTo>
                <a:cubicBezTo>
                  <a:pt x="228" y="1476"/>
                  <a:pt x="456" y="1476"/>
                  <a:pt x="1065" y="676"/>
                </a:cubicBezTo>
                <a:cubicBezTo>
                  <a:pt x="1635" y="1076"/>
                  <a:pt x="2168" y="1236"/>
                  <a:pt x="2738" y="1636"/>
                </a:cubicBezTo>
                <a:cubicBezTo>
                  <a:pt x="3955" y="756"/>
                  <a:pt x="2434" y="1636"/>
                  <a:pt x="3651" y="1636"/>
                </a:cubicBezTo>
                <a:cubicBezTo>
                  <a:pt x="3841" y="1636"/>
                  <a:pt x="4792" y="1156"/>
                  <a:pt x="5020" y="996"/>
                </a:cubicBezTo>
                <a:cubicBezTo>
                  <a:pt x="5362" y="1156"/>
                  <a:pt x="5704" y="1716"/>
                  <a:pt x="6085" y="1636"/>
                </a:cubicBezTo>
                <a:cubicBezTo>
                  <a:pt x="6921" y="1476"/>
                  <a:pt x="8024" y="596"/>
                  <a:pt x="8823" y="36"/>
                </a:cubicBezTo>
                <a:cubicBezTo>
                  <a:pt x="9013" y="116"/>
                  <a:pt x="9317" y="-44"/>
                  <a:pt x="9431" y="356"/>
                </a:cubicBezTo>
                <a:cubicBezTo>
                  <a:pt x="9697" y="1236"/>
                  <a:pt x="8899" y="3076"/>
                  <a:pt x="8670" y="3556"/>
                </a:cubicBezTo>
                <a:cubicBezTo>
                  <a:pt x="8785" y="4676"/>
                  <a:pt x="9127" y="6756"/>
                  <a:pt x="9127" y="6756"/>
                </a:cubicBezTo>
                <a:cubicBezTo>
                  <a:pt x="9013" y="7076"/>
                  <a:pt x="8975" y="7476"/>
                  <a:pt x="8823" y="7716"/>
                </a:cubicBezTo>
                <a:cubicBezTo>
                  <a:pt x="8556" y="8036"/>
                  <a:pt x="7910" y="8356"/>
                  <a:pt x="7910" y="8356"/>
                </a:cubicBezTo>
                <a:cubicBezTo>
                  <a:pt x="8328" y="8916"/>
                  <a:pt x="9279" y="9636"/>
                  <a:pt x="9279" y="9636"/>
                </a:cubicBezTo>
                <a:cubicBezTo>
                  <a:pt x="10001" y="9156"/>
                  <a:pt x="10420" y="8836"/>
                  <a:pt x="9583" y="7716"/>
                </a:cubicBezTo>
                <a:cubicBezTo>
                  <a:pt x="9849" y="6116"/>
                  <a:pt x="10039" y="7316"/>
                  <a:pt x="10648" y="7716"/>
                </a:cubicBezTo>
                <a:cubicBezTo>
                  <a:pt x="11865" y="6836"/>
                  <a:pt x="12207" y="6756"/>
                  <a:pt x="13538" y="6436"/>
                </a:cubicBezTo>
                <a:cubicBezTo>
                  <a:pt x="14679" y="5636"/>
                  <a:pt x="15401" y="5636"/>
                  <a:pt x="16732" y="5476"/>
                </a:cubicBezTo>
                <a:cubicBezTo>
                  <a:pt x="17037" y="5556"/>
                  <a:pt x="17341" y="5636"/>
                  <a:pt x="17645" y="5796"/>
                </a:cubicBezTo>
                <a:cubicBezTo>
                  <a:pt x="17949" y="5956"/>
                  <a:pt x="18558" y="6436"/>
                  <a:pt x="18558" y="6436"/>
                </a:cubicBezTo>
                <a:cubicBezTo>
                  <a:pt x="19699" y="6196"/>
                  <a:pt x="20497" y="5956"/>
                  <a:pt x="21600" y="6756"/>
                </a:cubicBezTo>
                <a:cubicBezTo>
                  <a:pt x="21220" y="9156"/>
                  <a:pt x="21220" y="8036"/>
                  <a:pt x="21448" y="10276"/>
                </a:cubicBezTo>
                <a:cubicBezTo>
                  <a:pt x="21144" y="10676"/>
                  <a:pt x="20839" y="11156"/>
                  <a:pt x="20535" y="11556"/>
                </a:cubicBezTo>
                <a:cubicBezTo>
                  <a:pt x="20269" y="11956"/>
                  <a:pt x="20345" y="12836"/>
                  <a:pt x="20231" y="13476"/>
                </a:cubicBezTo>
                <a:cubicBezTo>
                  <a:pt x="19965" y="15156"/>
                  <a:pt x="20155" y="14116"/>
                  <a:pt x="19470" y="16356"/>
                </a:cubicBezTo>
                <a:cubicBezTo>
                  <a:pt x="19318" y="16836"/>
                  <a:pt x="18368" y="17316"/>
                  <a:pt x="18101" y="17636"/>
                </a:cubicBezTo>
                <a:cubicBezTo>
                  <a:pt x="17797" y="18036"/>
                  <a:pt x="17189" y="18916"/>
                  <a:pt x="17189" y="18916"/>
                </a:cubicBezTo>
                <a:cubicBezTo>
                  <a:pt x="16504" y="21076"/>
                  <a:pt x="16466" y="18836"/>
                  <a:pt x="15820" y="17956"/>
                </a:cubicBezTo>
                <a:cubicBezTo>
                  <a:pt x="15173" y="18836"/>
                  <a:pt x="15097" y="18036"/>
                  <a:pt x="14451" y="18916"/>
                </a:cubicBezTo>
                <a:cubicBezTo>
                  <a:pt x="13690" y="21316"/>
                  <a:pt x="12815" y="19236"/>
                  <a:pt x="11865" y="18596"/>
                </a:cubicBezTo>
                <a:cubicBezTo>
                  <a:pt x="11751" y="18276"/>
                  <a:pt x="11751" y="17636"/>
                  <a:pt x="11561" y="17636"/>
                </a:cubicBezTo>
                <a:cubicBezTo>
                  <a:pt x="11370" y="17636"/>
                  <a:pt x="11408" y="18356"/>
                  <a:pt x="11256" y="18596"/>
                </a:cubicBezTo>
                <a:cubicBezTo>
                  <a:pt x="10990" y="18916"/>
                  <a:pt x="10344" y="19236"/>
                  <a:pt x="10344" y="19236"/>
                </a:cubicBezTo>
                <a:cubicBezTo>
                  <a:pt x="9127" y="18356"/>
                  <a:pt x="9735" y="18516"/>
                  <a:pt x="8518" y="18916"/>
                </a:cubicBezTo>
                <a:cubicBezTo>
                  <a:pt x="7339" y="16436"/>
                  <a:pt x="8746" y="19876"/>
                  <a:pt x="8214" y="16036"/>
                </a:cubicBezTo>
                <a:cubicBezTo>
                  <a:pt x="8176" y="15796"/>
                  <a:pt x="7225" y="15556"/>
                  <a:pt x="6845" y="15396"/>
                </a:cubicBezTo>
                <a:cubicBezTo>
                  <a:pt x="6389" y="13876"/>
                  <a:pt x="6807" y="13956"/>
                  <a:pt x="7454" y="13476"/>
                </a:cubicBezTo>
                <a:cubicBezTo>
                  <a:pt x="7073" y="12196"/>
                  <a:pt x="7073" y="12836"/>
                  <a:pt x="7301" y="11236"/>
                </a:cubicBezTo>
                <a:cubicBezTo>
                  <a:pt x="7377" y="10596"/>
                  <a:pt x="7606" y="9316"/>
                  <a:pt x="7606" y="9316"/>
                </a:cubicBezTo>
                <a:cubicBezTo>
                  <a:pt x="6959" y="8836"/>
                  <a:pt x="6617" y="8356"/>
                  <a:pt x="5932" y="8036"/>
                </a:cubicBezTo>
                <a:cubicBezTo>
                  <a:pt x="4031" y="8836"/>
                  <a:pt x="6427" y="8516"/>
                  <a:pt x="4868" y="9636"/>
                </a:cubicBezTo>
                <a:cubicBezTo>
                  <a:pt x="4563" y="9396"/>
                  <a:pt x="4259" y="9236"/>
                  <a:pt x="3955" y="8996"/>
                </a:cubicBezTo>
                <a:cubicBezTo>
                  <a:pt x="3765" y="8836"/>
                  <a:pt x="4031" y="9876"/>
                  <a:pt x="4107" y="10276"/>
                </a:cubicBezTo>
                <a:cubicBezTo>
                  <a:pt x="4259" y="10996"/>
                  <a:pt x="4525" y="11556"/>
                  <a:pt x="4715" y="12196"/>
                </a:cubicBezTo>
                <a:cubicBezTo>
                  <a:pt x="4830" y="12516"/>
                  <a:pt x="5020" y="13156"/>
                  <a:pt x="5020" y="13156"/>
                </a:cubicBezTo>
                <a:cubicBezTo>
                  <a:pt x="5172" y="14436"/>
                  <a:pt x="5362" y="15076"/>
                  <a:pt x="5172" y="16356"/>
                </a:cubicBezTo>
                <a:cubicBezTo>
                  <a:pt x="4069" y="15876"/>
                  <a:pt x="4525" y="15396"/>
                  <a:pt x="3651" y="14756"/>
                </a:cubicBezTo>
                <a:cubicBezTo>
                  <a:pt x="3841" y="15956"/>
                  <a:pt x="4221" y="16276"/>
                  <a:pt x="4563" y="17316"/>
                </a:cubicBezTo>
                <a:cubicBezTo>
                  <a:pt x="3879" y="18276"/>
                  <a:pt x="3385" y="17956"/>
                  <a:pt x="2738" y="16996"/>
                </a:cubicBezTo>
                <a:cubicBezTo>
                  <a:pt x="2434" y="14996"/>
                  <a:pt x="3194" y="15956"/>
                  <a:pt x="2586" y="14116"/>
                </a:cubicBezTo>
                <a:cubicBezTo>
                  <a:pt x="1863" y="15076"/>
                  <a:pt x="2130" y="16596"/>
                  <a:pt x="1825" y="14756"/>
                </a:cubicBezTo>
                <a:cubicBezTo>
                  <a:pt x="2168" y="13636"/>
                  <a:pt x="2586" y="13076"/>
                  <a:pt x="1825" y="12516"/>
                </a:cubicBezTo>
                <a:cubicBezTo>
                  <a:pt x="1483" y="10356"/>
                  <a:pt x="1825" y="12996"/>
                  <a:pt x="1825" y="9636"/>
                </a:cubicBezTo>
                <a:cubicBezTo>
                  <a:pt x="1825" y="9076"/>
                  <a:pt x="1597" y="6516"/>
                  <a:pt x="1521" y="5796"/>
                </a:cubicBezTo>
                <a:cubicBezTo>
                  <a:pt x="1293" y="3956"/>
                  <a:pt x="570" y="2756"/>
                  <a:pt x="304" y="996"/>
                </a:cubicBezTo>
                <a:cubicBezTo>
                  <a:pt x="723" y="-284"/>
                  <a:pt x="799" y="36"/>
                  <a:pt x="0" y="36"/>
                </a:cubicBezTo>
                <a:close/>
              </a:path>
            </a:pathLst>
          </a:custGeom>
          <a:solidFill>
            <a:srgbClr val="663300">
              <a:alpha val="50000"/>
            </a:srgbClr>
          </a:solidFill>
          <a:ln w="12700">
            <a:miter lim="400000"/>
          </a:ln>
        </p:spPr>
        <p:txBody>
          <a:bodyPr lIns="45719" rIns="45719"/>
          <a:lstStyle/>
          <a:p>
            <a:pPr>
              <a:defRPr>
                <a:latin typeface="+mn-lt"/>
                <a:ea typeface="+mn-ea"/>
                <a:cs typeface="+mn-cs"/>
                <a:sym typeface="Arial"/>
              </a:defRPr>
            </a:pPr>
          </a:p>
        </p:txBody>
      </p:sp>
      <p:sp>
        <p:nvSpPr>
          <p:cNvPr id="996" name="Shape 996"/>
          <p:cNvSpPr/>
          <p:nvPr/>
        </p:nvSpPr>
        <p:spPr>
          <a:xfrm>
            <a:off x="1984375" y="1695450"/>
            <a:ext cx="801688" cy="3666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Poland-Lithuania</a:t>
            </a:r>
          </a:p>
        </p:txBody>
      </p:sp>
      <p:sp>
        <p:nvSpPr>
          <p:cNvPr id="997" name="Shape 997"/>
          <p:cNvSpPr/>
          <p:nvPr/>
        </p:nvSpPr>
        <p:spPr>
          <a:xfrm>
            <a:off x="1911350" y="2060575"/>
            <a:ext cx="801688"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Hungary</a:t>
            </a:r>
          </a:p>
        </p:txBody>
      </p:sp>
      <p:sp>
        <p:nvSpPr>
          <p:cNvPr id="998" name="Shape 998"/>
          <p:cNvSpPr/>
          <p:nvPr/>
        </p:nvSpPr>
        <p:spPr>
          <a:xfrm>
            <a:off x="1984374" y="2351087"/>
            <a:ext cx="1238252"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Ottoman Emp.</a:t>
            </a:r>
          </a:p>
        </p:txBody>
      </p:sp>
      <p:sp>
        <p:nvSpPr>
          <p:cNvPr id="999" name="Shape 999"/>
          <p:cNvSpPr/>
          <p:nvPr/>
        </p:nvSpPr>
        <p:spPr>
          <a:xfrm>
            <a:off x="2372810" y="893762"/>
            <a:ext cx="1297789" cy="898435"/>
          </a:xfrm>
          <a:custGeom>
            <a:avLst/>
            <a:gdLst/>
            <a:ahLst/>
            <a:cxnLst>
              <a:cxn ang="0">
                <a:pos x="wd2" y="hd2"/>
              </a:cxn>
              <a:cxn ang="5400000">
                <a:pos x="wd2" y="hd2"/>
              </a:cxn>
              <a:cxn ang="10800000">
                <a:pos x="wd2" y="hd2"/>
              </a:cxn>
              <a:cxn ang="16200000">
                <a:pos x="wd2" y="hd2"/>
              </a:cxn>
            </a:cxnLst>
            <a:rect l="0" t="0" r="r" b="b"/>
            <a:pathLst>
              <a:path w="21147" h="21334" fill="norm" stroke="1" extrusionOk="0">
                <a:moveTo>
                  <a:pt x="3660" y="21059"/>
                </a:moveTo>
                <a:cubicBezTo>
                  <a:pt x="4229" y="21348"/>
                  <a:pt x="5143" y="21131"/>
                  <a:pt x="5736" y="21203"/>
                </a:cubicBezTo>
                <a:cubicBezTo>
                  <a:pt x="6527" y="21600"/>
                  <a:pt x="7417" y="20987"/>
                  <a:pt x="8208" y="20771"/>
                </a:cubicBezTo>
                <a:cubicBezTo>
                  <a:pt x="9542" y="20374"/>
                  <a:pt x="11025" y="19869"/>
                  <a:pt x="12162" y="18751"/>
                </a:cubicBezTo>
                <a:cubicBezTo>
                  <a:pt x="12409" y="18246"/>
                  <a:pt x="12508" y="18066"/>
                  <a:pt x="12360" y="17453"/>
                </a:cubicBezTo>
                <a:cubicBezTo>
                  <a:pt x="12409" y="16912"/>
                  <a:pt x="12285" y="16263"/>
                  <a:pt x="12557" y="15866"/>
                </a:cubicBezTo>
                <a:cubicBezTo>
                  <a:pt x="12755" y="15578"/>
                  <a:pt x="13521" y="15253"/>
                  <a:pt x="13744" y="15145"/>
                </a:cubicBezTo>
                <a:cubicBezTo>
                  <a:pt x="14312" y="14857"/>
                  <a:pt x="14930" y="14424"/>
                  <a:pt x="15523" y="14136"/>
                </a:cubicBezTo>
                <a:cubicBezTo>
                  <a:pt x="16116" y="13847"/>
                  <a:pt x="16981" y="13811"/>
                  <a:pt x="17599" y="13703"/>
                </a:cubicBezTo>
                <a:cubicBezTo>
                  <a:pt x="18118" y="13450"/>
                  <a:pt x="18612" y="13090"/>
                  <a:pt x="19082" y="12693"/>
                </a:cubicBezTo>
                <a:cubicBezTo>
                  <a:pt x="19279" y="12513"/>
                  <a:pt x="19675" y="12116"/>
                  <a:pt x="19675" y="12116"/>
                </a:cubicBezTo>
                <a:cubicBezTo>
                  <a:pt x="19897" y="11647"/>
                  <a:pt x="20144" y="11359"/>
                  <a:pt x="20268" y="10818"/>
                </a:cubicBezTo>
                <a:cubicBezTo>
                  <a:pt x="20342" y="9556"/>
                  <a:pt x="20243" y="9123"/>
                  <a:pt x="20663" y="8222"/>
                </a:cubicBezTo>
                <a:cubicBezTo>
                  <a:pt x="20738" y="7320"/>
                  <a:pt x="20614" y="6491"/>
                  <a:pt x="20762" y="5625"/>
                </a:cubicBezTo>
                <a:cubicBezTo>
                  <a:pt x="20639" y="4796"/>
                  <a:pt x="20762" y="4147"/>
                  <a:pt x="20960" y="3318"/>
                </a:cubicBezTo>
                <a:cubicBezTo>
                  <a:pt x="21034" y="2416"/>
                  <a:pt x="21479" y="829"/>
                  <a:pt x="20663" y="433"/>
                </a:cubicBezTo>
                <a:cubicBezTo>
                  <a:pt x="20416" y="974"/>
                  <a:pt x="20317" y="1226"/>
                  <a:pt x="19873" y="1010"/>
                </a:cubicBezTo>
                <a:cubicBezTo>
                  <a:pt x="19452" y="1226"/>
                  <a:pt x="18587" y="1442"/>
                  <a:pt x="18587" y="1442"/>
                </a:cubicBezTo>
                <a:cubicBezTo>
                  <a:pt x="18143" y="1226"/>
                  <a:pt x="18192" y="938"/>
                  <a:pt x="18093" y="288"/>
                </a:cubicBezTo>
                <a:cubicBezTo>
                  <a:pt x="17475" y="902"/>
                  <a:pt x="16932" y="1154"/>
                  <a:pt x="16215" y="1442"/>
                </a:cubicBezTo>
                <a:cubicBezTo>
                  <a:pt x="15968" y="1551"/>
                  <a:pt x="15399" y="1695"/>
                  <a:pt x="15226" y="1875"/>
                </a:cubicBezTo>
                <a:cubicBezTo>
                  <a:pt x="14757" y="2344"/>
                  <a:pt x="15053" y="2091"/>
                  <a:pt x="14337" y="2452"/>
                </a:cubicBezTo>
                <a:cubicBezTo>
                  <a:pt x="14238" y="2488"/>
                  <a:pt x="14040" y="2596"/>
                  <a:pt x="14040" y="2596"/>
                </a:cubicBezTo>
                <a:cubicBezTo>
                  <a:pt x="14263" y="3822"/>
                  <a:pt x="13842" y="3606"/>
                  <a:pt x="13052" y="3462"/>
                </a:cubicBezTo>
                <a:cubicBezTo>
                  <a:pt x="12928" y="3354"/>
                  <a:pt x="12335" y="2632"/>
                  <a:pt x="12755" y="2308"/>
                </a:cubicBezTo>
                <a:cubicBezTo>
                  <a:pt x="12953" y="2164"/>
                  <a:pt x="13225" y="2200"/>
                  <a:pt x="13447" y="2164"/>
                </a:cubicBezTo>
                <a:cubicBezTo>
                  <a:pt x="13768" y="793"/>
                  <a:pt x="12261" y="1010"/>
                  <a:pt x="11668" y="865"/>
                </a:cubicBezTo>
                <a:cubicBezTo>
                  <a:pt x="11791" y="1587"/>
                  <a:pt x="12063" y="1695"/>
                  <a:pt x="11766" y="2308"/>
                </a:cubicBezTo>
                <a:cubicBezTo>
                  <a:pt x="11865" y="2777"/>
                  <a:pt x="12261" y="3606"/>
                  <a:pt x="12261" y="3606"/>
                </a:cubicBezTo>
                <a:cubicBezTo>
                  <a:pt x="12088" y="4399"/>
                  <a:pt x="11915" y="4327"/>
                  <a:pt x="11371" y="4183"/>
                </a:cubicBezTo>
                <a:cubicBezTo>
                  <a:pt x="10630" y="4544"/>
                  <a:pt x="9938" y="4976"/>
                  <a:pt x="9196" y="5337"/>
                </a:cubicBezTo>
                <a:cubicBezTo>
                  <a:pt x="9048" y="5950"/>
                  <a:pt x="9073" y="6130"/>
                  <a:pt x="9493" y="6347"/>
                </a:cubicBezTo>
                <a:cubicBezTo>
                  <a:pt x="9863" y="7140"/>
                  <a:pt x="9567" y="7140"/>
                  <a:pt x="9097" y="6924"/>
                </a:cubicBezTo>
                <a:cubicBezTo>
                  <a:pt x="8603" y="7176"/>
                  <a:pt x="8208" y="6887"/>
                  <a:pt x="7812" y="6491"/>
                </a:cubicBezTo>
                <a:cubicBezTo>
                  <a:pt x="7689" y="6527"/>
                  <a:pt x="7145" y="6599"/>
                  <a:pt x="7219" y="7068"/>
                </a:cubicBezTo>
                <a:cubicBezTo>
                  <a:pt x="7293" y="7573"/>
                  <a:pt x="7862" y="7428"/>
                  <a:pt x="8208" y="7501"/>
                </a:cubicBezTo>
                <a:cubicBezTo>
                  <a:pt x="7491" y="8186"/>
                  <a:pt x="7837" y="8005"/>
                  <a:pt x="7219" y="8222"/>
                </a:cubicBezTo>
                <a:cubicBezTo>
                  <a:pt x="6799" y="7789"/>
                  <a:pt x="6774" y="7176"/>
                  <a:pt x="6230" y="6924"/>
                </a:cubicBezTo>
                <a:cubicBezTo>
                  <a:pt x="6107" y="6202"/>
                  <a:pt x="6082" y="6419"/>
                  <a:pt x="6230" y="5625"/>
                </a:cubicBezTo>
                <a:cubicBezTo>
                  <a:pt x="6280" y="5337"/>
                  <a:pt x="6428" y="4760"/>
                  <a:pt x="6428" y="4760"/>
                </a:cubicBezTo>
                <a:cubicBezTo>
                  <a:pt x="5934" y="4508"/>
                  <a:pt x="5440" y="4327"/>
                  <a:pt x="4945" y="4183"/>
                </a:cubicBezTo>
                <a:cubicBezTo>
                  <a:pt x="4599" y="3426"/>
                  <a:pt x="4748" y="3281"/>
                  <a:pt x="5341" y="3462"/>
                </a:cubicBezTo>
                <a:cubicBezTo>
                  <a:pt x="6156" y="4255"/>
                  <a:pt x="5168" y="4111"/>
                  <a:pt x="6725" y="4327"/>
                </a:cubicBezTo>
                <a:cubicBezTo>
                  <a:pt x="7417" y="4652"/>
                  <a:pt x="6576" y="4327"/>
                  <a:pt x="7812" y="4327"/>
                </a:cubicBezTo>
                <a:cubicBezTo>
                  <a:pt x="8059" y="4327"/>
                  <a:pt x="8282" y="4544"/>
                  <a:pt x="8504" y="4616"/>
                </a:cubicBezTo>
                <a:cubicBezTo>
                  <a:pt x="8603" y="4580"/>
                  <a:pt x="8702" y="4471"/>
                  <a:pt x="8801" y="4471"/>
                </a:cubicBezTo>
                <a:cubicBezTo>
                  <a:pt x="8900" y="4471"/>
                  <a:pt x="8998" y="4616"/>
                  <a:pt x="9097" y="4616"/>
                </a:cubicBezTo>
                <a:cubicBezTo>
                  <a:pt x="9295" y="4580"/>
                  <a:pt x="9493" y="4435"/>
                  <a:pt x="9690" y="4327"/>
                </a:cubicBezTo>
                <a:cubicBezTo>
                  <a:pt x="9789" y="4291"/>
                  <a:pt x="9987" y="4183"/>
                  <a:pt x="9987" y="4183"/>
                </a:cubicBezTo>
                <a:cubicBezTo>
                  <a:pt x="10135" y="3498"/>
                  <a:pt x="9863" y="3678"/>
                  <a:pt x="9493" y="3318"/>
                </a:cubicBezTo>
                <a:cubicBezTo>
                  <a:pt x="9690" y="3209"/>
                  <a:pt x="9888" y="3137"/>
                  <a:pt x="10086" y="3029"/>
                </a:cubicBezTo>
                <a:cubicBezTo>
                  <a:pt x="10209" y="2957"/>
                  <a:pt x="9888" y="2813"/>
                  <a:pt x="9789" y="2741"/>
                </a:cubicBezTo>
                <a:cubicBezTo>
                  <a:pt x="9592" y="2632"/>
                  <a:pt x="9196" y="2452"/>
                  <a:pt x="9196" y="2452"/>
                </a:cubicBezTo>
                <a:cubicBezTo>
                  <a:pt x="8628" y="1190"/>
                  <a:pt x="7936" y="649"/>
                  <a:pt x="6922" y="433"/>
                </a:cubicBezTo>
                <a:cubicBezTo>
                  <a:pt x="6082" y="36"/>
                  <a:pt x="6527" y="180"/>
                  <a:pt x="5538" y="0"/>
                </a:cubicBezTo>
                <a:cubicBezTo>
                  <a:pt x="4772" y="288"/>
                  <a:pt x="4006" y="505"/>
                  <a:pt x="3265" y="865"/>
                </a:cubicBezTo>
                <a:cubicBezTo>
                  <a:pt x="3018" y="1983"/>
                  <a:pt x="2425" y="2777"/>
                  <a:pt x="2177" y="3894"/>
                </a:cubicBezTo>
                <a:cubicBezTo>
                  <a:pt x="2079" y="5878"/>
                  <a:pt x="2103" y="7104"/>
                  <a:pt x="2672" y="8799"/>
                </a:cubicBezTo>
                <a:cubicBezTo>
                  <a:pt x="2820" y="9231"/>
                  <a:pt x="3042" y="9664"/>
                  <a:pt x="3166" y="10097"/>
                </a:cubicBezTo>
                <a:cubicBezTo>
                  <a:pt x="3240" y="10385"/>
                  <a:pt x="3364" y="10962"/>
                  <a:pt x="3364" y="10962"/>
                </a:cubicBezTo>
                <a:cubicBezTo>
                  <a:pt x="3339" y="11647"/>
                  <a:pt x="3438" y="12369"/>
                  <a:pt x="3265" y="12982"/>
                </a:cubicBezTo>
                <a:cubicBezTo>
                  <a:pt x="3191" y="13270"/>
                  <a:pt x="2869" y="13234"/>
                  <a:pt x="2672" y="13414"/>
                </a:cubicBezTo>
                <a:cubicBezTo>
                  <a:pt x="2474" y="13595"/>
                  <a:pt x="2276" y="13811"/>
                  <a:pt x="2079" y="13991"/>
                </a:cubicBezTo>
                <a:cubicBezTo>
                  <a:pt x="1881" y="14172"/>
                  <a:pt x="1485" y="14568"/>
                  <a:pt x="1485" y="14568"/>
                </a:cubicBezTo>
                <a:cubicBezTo>
                  <a:pt x="942" y="14424"/>
                  <a:pt x="769" y="14244"/>
                  <a:pt x="200" y="14424"/>
                </a:cubicBezTo>
                <a:cubicBezTo>
                  <a:pt x="151" y="14749"/>
                  <a:pt x="-22" y="15073"/>
                  <a:pt x="3" y="15434"/>
                </a:cubicBezTo>
                <a:cubicBezTo>
                  <a:pt x="27" y="15722"/>
                  <a:pt x="126" y="16011"/>
                  <a:pt x="200" y="16299"/>
                </a:cubicBezTo>
                <a:cubicBezTo>
                  <a:pt x="225" y="16443"/>
                  <a:pt x="299" y="16732"/>
                  <a:pt x="299" y="16732"/>
                </a:cubicBezTo>
                <a:cubicBezTo>
                  <a:pt x="200" y="18391"/>
                  <a:pt x="-121" y="18787"/>
                  <a:pt x="892" y="19040"/>
                </a:cubicBezTo>
                <a:cubicBezTo>
                  <a:pt x="1510" y="18463"/>
                  <a:pt x="1782" y="18715"/>
                  <a:pt x="2474" y="19040"/>
                </a:cubicBezTo>
                <a:cubicBezTo>
                  <a:pt x="2696" y="19148"/>
                  <a:pt x="3067" y="19617"/>
                  <a:pt x="3067" y="19617"/>
                </a:cubicBezTo>
                <a:cubicBezTo>
                  <a:pt x="3141" y="19761"/>
                  <a:pt x="4303" y="21528"/>
                  <a:pt x="3660" y="21059"/>
                </a:cubicBezTo>
                <a:close/>
              </a:path>
            </a:pathLst>
          </a:custGeom>
          <a:solidFill>
            <a:srgbClr val="FF6600">
              <a:alpha val="50000"/>
            </a:srgbClr>
          </a:solidFill>
          <a:ln w="12700">
            <a:miter lim="400000"/>
          </a:ln>
        </p:spPr>
        <p:txBody>
          <a:bodyPr lIns="45719" rIns="45719"/>
          <a:lstStyle/>
          <a:p>
            <a:pPr>
              <a:defRPr>
                <a:latin typeface="+mn-lt"/>
                <a:ea typeface="+mn-ea"/>
                <a:cs typeface="+mn-cs"/>
                <a:sym typeface="Arial"/>
              </a:defRPr>
            </a:pPr>
          </a:p>
        </p:txBody>
      </p:sp>
      <p:sp>
        <p:nvSpPr>
          <p:cNvPr id="1000" name="Shape 1000"/>
          <p:cNvSpPr/>
          <p:nvPr/>
        </p:nvSpPr>
        <p:spPr>
          <a:xfrm>
            <a:off x="2615251" y="1312794"/>
            <a:ext cx="1555112" cy="976742"/>
          </a:xfrm>
          <a:custGeom>
            <a:avLst/>
            <a:gdLst/>
            <a:ahLst/>
            <a:cxnLst>
              <a:cxn ang="0">
                <a:pos x="wd2" y="hd2"/>
              </a:cxn>
              <a:cxn ang="5400000">
                <a:pos x="wd2" y="hd2"/>
              </a:cxn>
              <a:cxn ang="10800000">
                <a:pos x="wd2" y="hd2"/>
              </a:cxn>
              <a:cxn ang="16200000">
                <a:pos x="wd2" y="hd2"/>
              </a:cxn>
            </a:cxnLst>
            <a:rect l="0" t="0" r="r" b="b"/>
            <a:pathLst>
              <a:path w="21351" h="20572" fill="norm" stroke="1" extrusionOk="0">
                <a:moveTo>
                  <a:pt x="13845" y="576"/>
                </a:moveTo>
                <a:cubicBezTo>
                  <a:pt x="13699" y="1280"/>
                  <a:pt x="13428" y="2432"/>
                  <a:pt x="12970" y="2880"/>
                </a:cubicBezTo>
                <a:cubicBezTo>
                  <a:pt x="12136" y="3680"/>
                  <a:pt x="10614" y="3872"/>
                  <a:pt x="9717" y="4032"/>
                </a:cubicBezTo>
                <a:cubicBezTo>
                  <a:pt x="8946" y="4416"/>
                  <a:pt x="8132" y="4704"/>
                  <a:pt x="7465" y="5376"/>
                </a:cubicBezTo>
                <a:cubicBezTo>
                  <a:pt x="7048" y="6368"/>
                  <a:pt x="7611" y="7072"/>
                  <a:pt x="6965" y="7872"/>
                </a:cubicBezTo>
                <a:cubicBezTo>
                  <a:pt x="6861" y="8000"/>
                  <a:pt x="6715" y="7968"/>
                  <a:pt x="6590" y="8064"/>
                </a:cubicBezTo>
                <a:cubicBezTo>
                  <a:pt x="5902" y="8672"/>
                  <a:pt x="5151" y="9760"/>
                  <a:pt x="4338" y="9984"/>
                </a:cubicBezTo>
                <a:cubicBezTo>
                  <a:pt x="3754" y="10144"/>
                  <a:pt x="3170" y="10208"/>
                  <a:pt x="2587" y="10368"/>
                </a:cubicBezTo>
                <a:cubicBezTo>
                  <a:pt x="2461" y="10304"/>
                  <a:pt x="2336" y="10176"/>
                  <a:pt x="2211" y="10176"/>
                </a:cubicBezTo>
                <a:cubicBezTo>
                  <a:pt x="2086" y="10176"/>
                  <a:pt x="1961" y="10400"/>
                  <a:pt x="1836" y="10368"/>
                </a:cubicBezTo>
                <a:cubicBezTo>
                  <a:pt x="1565" y="10336"/>
                  <a:pt x="1085" y="9984"/>
                  <a:pt x="1085" y="9984"/>
                </a:cubicBezTo>
                <a:cubicBezTo>
                  <a:pt x="397" y="10176"/>
                  <a:pt x="-41" y="10176"/>
                  <a:pt x="210" y="11328"/>
                </a:cubicBezTo>
                <a:cubicBezTo>
                  <a:pt x="-41" y="12480"/>
                  <a:pt x="-249" y="13728"/>
                  <a:pt x="710" y="14208"/>
                </a:cubicBezTo>
                <a:cubicBezTo>
                  <a:pt x="877" y="14976"/>
                  <a:pt x="1023" y="15296"/>
                  <a:pt x="1461" y="15744"/>
                </a:cubicBezTo>
                <a:cubicBezTo>
                  <a:pt x="1627" y="16128"/>
                  <a:pt x="1794" y="16512"/>
                  <a:pt x="1961" y="16896"/>
                </a:cubicBezTo>
                <a:cubicBezTo>
                  <a:pt x="2128" y="17280"/>
                  <a:pt x="1461" y="17408"/>
                  <a:pt x="1210" y="17664"/>
                </a:cubicBezTo>
                <a:cubicBezTo>
                  <a:pt x="689" y="18208"/>
                  <a:pt x="981" y="17984"/>
                  <a:pt x="335" y="18240"/>
                </a:cubicBezTo>
                <a:cubicBezTo>
                  <a:pt x="502" y="19008"/>
                  <a:pt x="1023" y="19712"/>
                  <a:pt x="1461" y="20160"/>
                </a:cubicBezTo>
                <a:cubicBezTo>
                  <a:pt x="1607" y="19808"/>
                  <a:pt x="1669" y="19328"/>
                  <a:pt x="1836" y="19008"/>
                </a:cubicBezTo>
                <a:cubicBezTo>
                  <a:pt x="2107" y="18496"/>
                  <a:pt x="2253" y="18720"/>
                  <a:pt x="2587" y="18432"/>
                </a:cubicBezTo>
                <a:cubicBezTo>
                  <a:pt x="3879" y="17344"/>
                  <a:pt x="2858" y="17920"/>
                  <a:pt x="3712" y="17472"/>
                </a:cubicBezTo>
                <a:cubicBezTo>
                  <a:pt x="3754" y="17664"/>
                  <a:pt x="3921" y="17888"/>
                  <a:pt x="3837" y="18048"/>
                </a:cubicBezTo>
                <a:cubicBezTo>
                  <a:pt x="3671" y="18432"/>
                  <a:pt x="3087" y="18816"/>
                  <a:pt x="3087" y="18816"/>
                </a:cubicBezTo>
                <a:cubicBezTo>
                  <a:pt x="2607" y="19904"/>
                  <a:pt x="1940" y="19456"/>
                  <a:pt x="3212" y="19776"/>
                </a:cubicBezTo>
                <a:cubicBezTo>
                  <a:pt x="3983" y="21568"/>
                  <a:pt x="4546" y="19808"/>
                  <a:pt x="5339" y="19584"/>
                </a:cubicBezTo>
                <a:cubicBezTo>
                  <a:pt x="5922" y="19424"/>
                  <a:pt x="6506" y="19456"/>
                  <a:pt x="7090" y="19392"/>
                </a:cubicBezTo>
                <a:cubicBezTo>
                  <a:pt x="7549" y="19616"/>
                  <a:pt x="8007" y="19744"/>
                  <a:pt x="8466" y="19968"/>
                </a:cubicBezTo>
                <a:cubicBezTo>
                  <a:pt x="9175" y="19232"/>
                  <a:pt x="9905" y="18272"/>
                  <a:pt x="10718" y="17856"/>
                </a:cubicBezTo>
                <a:cubicBezTo>
                  <a:pt x="10843" y="17920"/>
                  <a:pt x="10989" y="17920"/>
                  <a:pt x="11093" y="18048"/>
                </a:cubicBezTo>
                <a:cubicBezTo>
                  <a:pt x="11218" y="18208"/>
                  <a:pt x="11218" y="18496"/>
                  <a:pt x="11343" y="18624"/>
                </a:cubicBezTo>
                <a:cubicBezTo>
                  <a:pt x="11573" y="18848"/>
                  <a:pt x="12094" y="19008"/>
                  <a:pt x="12094" y="19008"/>
                </a:cubicBezTo>
                <a:cubicBezTo>
                  <a:pt x="12511" y="18784"/>
                  <a:pt x="12803" y="18464"/>
                  <a:pt x="13220" y="18240"/>
                </a:cubicBezTo>
                <a:cubicBezTo>
                  <a:pt x="14137" y="18720"/>
                  <a:pt x="13720" y="18528"/>
                  <a:pt x="14471" y="18816"/>
                </a:cubicBezTo>
                <a:cubicBezTo>
                  <a:pt x="15367" y="18368"/>
                  <a:pt x="14992" y="18656"/>
                  <a:pt x="15597" y="18048"/>
                </a:cubicBezTo>
                <a:cubicBezTo>
                  <a:pt x="15847" y="19232"/>
                  <a:pt x="15242" y="19008"/>
                  <a:pt x="15972" y="19392"/>
                </a:cubicBezTo>
                <a:cubicBezTo>
                  <a:pt x="16535" y="18112"/>
                  <a:pt x="16305" y="16416"/>
                  <a:pt x="16848" y="15168"/>
                </a:cubicBezTo>
                <a:cubicBezTo>
                  <a:pt x="16993" y="14816"/>
                  <a:pt x="17035" y="14304"/>
                  <a:pt x="17223" y="14016"/>
                </a:cubicBezTo>
                <a:cubicBezTo>
                  <a:pt x="17431" y="13696"/>
                  <a:pt x="17973" y="13248"/>
                  <a:pt x="17973" y="13248"/>
                </a:cubicBezTo>
                <a:cubicBezTo>
                  <a:pt x="18119" y="12896"/>
                  <a:pt x="18161" y="12384"/>
                  <a:pt x="18349" y="12096"/>
                </a:cubicBezTo>
                <a:cubicBezTo>
                  <a:pt x="18557" y="11776"/>
                  <a:pt x="19099" y="11328"/>
                  <a:pt x="19099" y="11328"/>
                </a:cubicBezTo>
                <a:cubicBezTo>
                  <a:pt x="19349" y="10208"/>
                  <a:pt x="19037" y="11232"/>
                  <a:pt x="19600" y="10368"/>
                </a:cubicBezTo>
                <a:cubicBezTo>
                  <a:pt x="19829" y="10016"/>
                  <a:pt x="20079" y="9120"/>
                  <a:pt x="20225" y="8640"/>
                </a:cubicBezTo>
                <a:cubicBezTo>
                  <a:pt x="20767" y="6752"/>
                  <a:pt x="21122" y="4512"/>
                  <a:pt x="21351" y="2496"/>
                </a:cubicBezTo>
                <a:cubicBezTo>
                  <a:pt x="21080" y="1280"/>
                  <a:pt x="20350" y="1312"/>
                  <a:pt x="19600" y="1152"/>
                </a:cubicBezTo>
                <a:cubicBezTo>
                  <a:pt x="19349" y="1024"/>
                  <a:pt x="19099" y="896"/>
                  <a:pt x="18849" y="768"/>
                </a:cubicBezTo>
                <a:cubicBezTo>
                  <a:pt x="18286" y="480"/>
                  <a:pt x="17098" y="384"/>
                  <a:pt x="17098" y="384"/>
                </a:cubicBezTo>
                <a:cubicBezTo>
                  <a:pt x="16535" y="96"/>
                  <a:pt x="16180" y="-32"/>
                  <a:pt x="15597" y="192"/>
                </a:cubicBezTo>
                <a:cubicBezTo>
                  <a:pt x="15138" y="-32"/>
                  <a:pt x="14929" y="224"/>
                  <a:pt x="14471" y="0"/>
                </a:cubicBezTo>
                <a:cubicBezTo>
                  <a:pt x="14304" y="64"/>
                  <a:pt x="14095" y="32"/>
                  <a:pt x="13970" y="192"/>
                </a:cubicBezTo>
                <a:cubicBezTo>
                  <a:pt x="13824" y="352"/>
                  <a:pt x="13845" y="1120"/>
                  <a:pt x="13845" y="576"/>
                </a:cubicBezTo>
                <a:close/>
              </a:path>
            </a:pathLst>
          </a:custGeom>
          <a:solidFill>
            <a:schemeClr val="accent1">
              <a:alpha val="50000"/>
            </a:schemeClr>
          </a:solidFill>
          <a:ln w="12700">
            <a:miter lim="400000"/>
          </a:ln>
        </p:spPr>
        <p:txBody>
          <a:bodyPr lIns="45719" rIns="45719"/>
          <a:lstStyle/>
          <a:p>
            <a:pPr>
              <a:defRPr>
                <a:latin typeface="+mn-lt"/>
                <a:ea typeface="+mn-ea"/>
                <a:cs typeface="+mn-cs"/>
                <a:sym typeface="Arial"/>
              </a:defRPr>
            </a:pPr>
          </a:p>
        </p:txBody>
      </p:sp>
      <p:sp>
        <p:nvSpPr>
          <p:cNvPr id="1001" name="Shape 1001"/>
          <p:cNvSpPr/>
          <p:nvPr/>
        </p:nvSpPr>
        <p:spPr>
          <a:xfrm>
            <a:off x="3076575" y="2224087"/>
            <a:ext cx="173038" cy="146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58" y="1350"/>
                  <a:pt x="1137" y="3150"/>
                  <a:pt x="2274" y="4050"/>
                </a:cubicBezTo>
                <a:cubicBezTo>
                  <a:pt x="4358" y="5625"/>
                  <a:pt x="9095" y="6750"/>
                  <a:pt x="9095" y="6750"/>
                </a:cubicBezTo>
                <a:cubicBezTo>
                  <a:pt x="10042" y="10350"/>
                  <a:pt x="11937" y="17775"/>
                  <a:pt x="14779" y="18900"/>
                </a:cubicBezTo>
                <a:cubicBezTo>
                  <a:pt x="17053" y="19800"/>
                  <a:pt x="21600" y="21600"/>
                  <a:pt x="21600" y="21600"/>
                </a:cubicBezTo>
                <a:cubicBezTo>
                  <a:pt x="20463" y="16650"/>
                  <a:pt x="21221" y="10350"/>
                  <a:pt x="18189" y="6750"/>
                </a:cubicBezTo>
                <a:cubicBezTo>
                  <a:pt x="16295" y="4500"/>
                  <a:pt x="11368" y="1350"/>
                  <a:pt x="11368" y="1350"/>
                </a:cubicBezTo>
                <a:cubicBezTo>
                  <a:pt x="4737" y="2925"/>
                  <a:pt x="3600" y="6525"/>
                  <a:pt x="0" y="0"/>
                </a:cubicBezTo>
                <a:close/>
              </a:path>
            </a:pathLst>
          </a:custGeom>
          <a:solidFill>
            <a:schemeClr val="accent1">
              <a:alpha val="50000"/>
            </a:schemeClr>
          </a:solidFill>
          <a:ln w="12700">
            <a:miter lim="400000"/>
          </a:ln>
        </p:spPr>
        <p:txBody>
          <a:bodyPr lIns="45719" rIns="45719"/>
          <a:lstStyle/>
          <a:p>
            <a:pPr>
              <a:defRPr>
                <a:latin typeface="+mn-lt"/>
                <a:ea typeface="+mn-ea"/>
                <a:cs typeface="+mn-cs"/>
                <a:sym typeface="Arial"/>
              </a:defRPr>
            </a:pPr>
          </a:p>
        </p:txBody>
      </p:sp>
      <p:sp>
        <p:nvSpPr>
          <p:cNvPr id="1002" name="Shape 1002"/>
          <p:cNvSpPr/>
          <p:nvPr/>
        </p:nvSpPr>
        <p:spPr>
          <a:xfrm>
            <a:off x="2566987" y="1112837"/>
            <a:ext cx="874713" cy="3666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Russian States</a:t>
            </a:r>
          </a:p>
        </p:txBody>
      </p:sp>
      <p:sp>
        <p:nvSpPr>
          <p:cNvPr id="1003" name="Shape 1003"/>
          <p:cNvSpPr/>
          <p:nvPr/>
        </p:nvSpPr>
        <p:spPr>
          <a:xfrm>
            <a:off x="2640012" y="1695450"/>
            <a:ext cx="1311276" cy="3666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Khanate of the Golden Horde</a:t>
            </a:r>
          </a:p>
        </p:txBody>
      </p:sp>
      <p:sp>
        <p:nvSpPr>
          <p:cNvPr id="1004" name="Shape 1004"/>
          <p:cNvSpPr/>
          <p:nvPr/>
        </p:nvSpPr>
        <p:spPr>
          <a:xfrm>
            <a:off x="3795712" y="1604962"/>
            <a:ext cx="995937" cy="701676"/>
          </a:xfrm>
          <a:custGeom>
            <a:avLst/>
            <a:gdLst/>
            <a:ahLst/>
            <a:cxnLst>
              <a:cxn ang="0">
                <a:pos x="wd2" y="hd2"/>
              </a:cxn>
              <a:cxn ang="5400000">
                <a:pos x="wd2" y="hd2"/>
              </a:cxn>
              <a:cxn ang="10800000">
                <a:pos x="wd2" y="hd2"/>
              </a:cxn>
              <a:cxn ang="16200000">
                <a:pos x="wd2" y="hd2"/>
              </a:cxn>
            </a:cxnLst>
            <a:rect l="0" t="0" r="r" b="b"/>
            <a:pathLst>
              <a:path w="21240" h="21600" fill="norm" stroke="1" extrusionOk="0">
                <a:moveTo>
                  <a:pt x="389" y="19075"/>
                </a:moveTo>
                <a:cubicBezTo>
                  <a:pt x="1781" y="19403"/>
                  <a:pt x="3076" y="18888"/>
                  <a:pt x="4469" y="19356"/>
                </a:cubicBezTo>
                <a:cubicBezTo>
                  <a:pt x="6380" y="19964"/>
                  <a:pt x="8193" y="21273"/>
                  <a:pt x="10104" y="21600"/>
                </a:cubicBezTo>
                <a:cubicBezTo>
                  <a:pt x="12371" y="20525"/>
                  <a:pt x="14573" y="19356"/>
                  <a:pt x="16904" y="18795"/>
                </a:cubicBezTo>
                <a:cubicBezTo>
                  <a:pt x="18200" y="19403"/>
                  <a:pt x="17941" y="17906"/>
                  <a:pt x="19042" y="17392"/>
                </a:cubicBezTo>
                <a:cubicBezTo>
                  <a:pt x="19495" y="16410"/>
                  <a:pt x="19819" y="16083"/>
                  <a:pt x="20596" y="15709"/>
                </a:cubicBezTo>
                <a:cubicBezTo>
                  <a:pt x="21600" y="13558"/>
                  <a:pt x="21179" y="11875"/>
                  <a:pt x="20985" y="8977"/>
                </a:cubicBezTo>
                <a:cubicBezTo>
                  <a:pt x="20823" y="6499"/>
                  <a:pt x="19787" y="5844"/>
                  <a:pt x="18459" y="4769"/>
                </a:cubicBezTo>
                <a:cubicBezTo>
                  <a:pt x="17649" y="4114"/>
                  <a:pt x="16904" y="3273"/>
                  <a:pt x="16127" y="2525"/>
                </a:cubicBezTo>
                <a:cubicBezTo>
                  <a:pt x="15803" y="2197"/>
                  <a:pt x="14540" y="2010"/>
                  <a:pt x="14378" y="1964"/>
                </a:cubicBezTo>
                <a:cubicBezTo>
                  <a:pt x="13051" y="1543"/>
                  <a:pt x="11917" y="608"/>
                  <a:pt x="10687" y="0"/>
                </a:cubicBezTo>
                <a:cubicBezTo>
                  <a:pt x="9391" y="187"/>
                  <a:pt x="8258" y="374"/>
                  <a:pt x="6995" y="842"/>
                </a:cubicBezTo>
                <a:cubicBezTo>
                  <a:pt x="6574" y="2618"/>
                  <a:pt x="6023" y="4161"/>
                  <a:pt x="5635" y="5891"/>
                </a:cubicBezTo>
                <a:cubicBezTo>
                  <a:pt x="5473" y="6639"/>
                  <a:pt x="4760" y="6919"/>
                  <a:pt x="4469" y="7574"/>
                </a:cubicBezTo>
                <a:cubicBezTo>
                  <a:pt x="3951" y="8649"/>
                  <a:pt x="4307" y="8322"/>
                  <a:pt x="3497" y="8696"/>
                </a:cubicBezTo>
                <a:cubicBezTo>
                  <a:pt x="3271" y="9210"/>
                  <a:pt x="3206" y="9958"/>
                  <a:pt x="2915" y="10379"/>
                </a:cubicBezTo>
                <a:cubicBezTo>
                  <a:pt x="2623" y="10800"/>
                  <a:pt x="2105" y="10894"/>
                  <a:pt x="1749" y="11221"/>
                </a:cubicBezTo>
                <a:cubicBezTo>
                  <a:pt x="1619" y="11782"/>
                  <a:pt x="1490" y="12343"/>
                  <a:pt x="1360" y="12904"/>
                </a:cubicBezTo>
                <a:cubicBezTo>
                  <a:pt x="1198" y="13558"/>
                  <a:pt x="745" y="13932"/>
                  <a:pt x="583" y="14587"/>
                </a:cubicBezTo>
                <a:cubicBezTo>
                  <a:pt x="324" y="15709"/>
                  <a:pt x="194" y="16831"/>
                  <a:pt x="0" y="17953"/>
                </a:cubicBezTo>
                <a:cubicBezTo>
                  <a:pt x="227" y="18935"/>
                  <a:pt x="65" y="18608"/>
                  <a:pt x="389" y="19075"/>
                </a:cubicBezTo>
                <a:close/>
              </a:path>
            </a:pathLst>
          </a:custGeom>
          <a:solidFill>
            <a:srgbClr val="FFCC00">
              <a:alpha val="50000"/>
            </a:srgbClr>
          </a:solidFill>
          <a:ln w="12700">
            <a:miter lim="400000"/>
          </a:ln>
        </p:spPr>
        <p:txBody>
          <a:bodyPr lIns="45719" rIns="45719"/>
          <a:lstStyle/>
          <a:p>
            <a:pPr>
              <a:defRPr>
                <a:latin typeface="+mn-lt"/>
                <a:ea typeface="+mn-ea"/>
                <a:cs typeface="+mn-cs"/>
                <a:sym typeface="Arial"/>
              </a:defRPr>
            </a:pPr>
          </a:p>
        </p:txBody>
      </p:sp>
      <p:sp>
        <p:nvSpPr>
          <p:cNvPr id="1005" name="Shape 1005"/>
          <p:cNvSpPr/>
          <p:nvPr/>
        </p:nvSpPr>
        <p:spPr>
          <a:xfrm>
            <a:off x="3951287" y="1695450"/>
            <a:ext cx="1019176" cy="3666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Jagatai Khanate</a:t>
            </a:r>
          </a:p>
        </p:txBody>
      </p:sp>
      <p:sp>
        <p:nvSpPr>
          <p:cNvPr id="1006" name="Shape 1006"/>
          <p:cNvSpPr/>
          <p:nvPr/>
        </p:nvSpPr>
        <p:spPr>
          <a:xfrm>
            <a:off x="5018654" y="1831975"/>
            <a:ext cx="1874271" cy="1576689"/>
          </a:xfrm>
          <a:custGeom>
            <a:avLst/>
            <a:gdLst/>
            <a:ahLst/>
            <a:cxnLst>
              <a:cxn ang="0">
                <a:pos x="wd2" y="hd2"/>
              </a:cxn>
              <a:cxn ang="5400000">
                <a:pos x="wd2" y="hd2"/>
              </a:cxn>
              <a:cxn ang="10800000">
                <a:pos x="wd2" y="hd2"/>
              </a:cxn>
              <a:cxn ang="16200000">
                <a:pos x="wd2" y="hd2"/>
              </a:cxn>
            </a:cxnLst>
            <a:rect l="0" t="0" r="r" b="b"/>
            <a:pathLst>
              <a:path w="21521" h="21367" fill="norm" stroke="1" extrusionOk="0">
                <a:moveTo>
                  <a:pt x="21207" y="0"/>
                </a:moveTo>
                <a:cubicBezTo>
                  <a:pt x="21103" y="123"/>
                  <a:pt x="20963" y="226"/>
                  <a:pt x="20893" y="370"/>
                </a:cubicBezTo>
                <a:cubicBezTo>
                  <a:pt x="20597" y="987"/>
                  <a:pt x="20963" y="1461"/>
                  <a:pt x="20266" y="1728"/>
                </a:cubicBezTo>
                <a:cubicBezTo>
                  <a:pt x="20196" y="1851"/>
                  <a:pt x="20144" y="1995"/>
                  <a:pt x="20057" y="2098"/>
                </a:cubicBezTo>
                <a:cubicBezTo>
                  <a:pt x="19969" y="2201"/>
                  <a:pt x="19830" y="2222"/>
                  <a:pt x="19743" y="2345"/>
                </a:cubicBezTo>
                <a:cubicBezTo>
                  <a:pt x="19673" y="2448"/>
                  <a:pt x="19725" y="2633"/>
                  <a:pt x="19638" y="2715"/>
                </a:cubicBezTo>
                <a:cubicBezTo>
                  <a:pt x="19464" y="2859"/>
                  <a:pt x="19202" y="2818"/>
                  <a:pt x="19011" y="2962"/>
                </a:cubicBezTo>
                <a:cubicBezTo>
                  <a:pt x="18801" y="3127"/>
                  <a:pt x="18383" y="3456"/>
                  <a:pt x="18383" y="3456"/>
                </a:cubicBezTo>
                <a:cubicBezTo>
                  <a:pt x="17877" y="5225"/>
                  <a:pt x="16779" y="5513"/>
                  <a:pt x="15350" y="5678"/>
                </a:cubicBezTo>
                <a:cubicBezTo>
                  <a:pt x="14338" y="6069"/>
                  <a:pt x="13380" y="6501"/>
                  <a:pt x="12316" y="6665"/>
                </a:cubicBezTo>
                <a:cubicBezTo>
                  <a:pt x="11758" y="6891"/>
                  <a:pt x="12090" y="6706"/>
                  <a:pt x="11375" y="7282"/>
                </a:cubicBezTo>
                <a:cubicBezTo>
                  <a:pt x="11026" y="7550"/>
                  <a:pt x="10503" y="7817"/>
                  <a:pt x="10120" y="8023"/>
                </a:cubicBezTo>
                <a:cubicBezTo>
                  <a:pt x="9788" y="8187"/>
                  <a:pt x="9178" y="8270"/>
                  <a:pt x="8864" y="8517"/>
                </a:cubicBezTo>
                <a:cubicBezTo>
                  <a:pt x="8463" y="8846"/>
                  <a:pt x="8673" y="8722"/>
                  <a:pt x="8237" y="8887"/>
                </a:cubicBezTo>
                <a:cubicBezTo>
                  <a:pt x="7923" y="8763"/>
                  <a:pt x="7609" y="8640"/>
                  <a:pt x="7295" y="8517"/>
                </a:cubicBezTo>
                <a:cubicBezTo>
                  <a:pt x="7191" y="8475"/>
                  <a:pt x="6982" y="8393"/>
                  <a:pt x="6982" y="8393"/>
                </a:cubicBezTo>
                <a:cubicBezTo>
                  <a:pt x="6807" y="8434"/>
                  <a:pt x="6615" y="8414"/>
                  <a:pt x="6459" y="8517"/>
                </a:cubicBezTo>
                <a:cubicBezTo>
                  <a:pt x="5988" y="8825"/>
                  <a:pt x="6197" y="9854"/>
                  <a:pt x="5517" y="10121"/>
                </a:cubicBezTo>
                <a:cubicBezTo>
                  <a:pt x="4907" y="9874"/>
                  <a:pt x="5465" y="10183"/>
                  <a:pt x="4994" y="9627"/>
                </a:cubicBezTo>
                <a:cubicBezTo>
                  <a:pt x="4715" y="9298"/>
                  <a:pt x="4297" y="9237"/>
                  <a:pt x="3948" y="9134"/>
                </a:cubicBezTo>
                <a:cubicBezTo>
                  <a:pt x="3913" y="8743"/>
                  <a:pt x="4035" y="8002"/>
                  <a:pt x="3530" y="7899"/>
                </a:cubicBezTo>
                <a:cubicBezTo>
                  <a:pt x="3321" y="7858"/>
                  <a:pt x="3059" y="8187"/>
                  <a:pt x="2902" y="8270"/>
                </a:cubicBezTo>
                <a:cubicBezTo>
                  <a:pt x="2693" y="8373"/>
                  <a:pt x="2484" y="8434"/>
                  <a:pt x="2275" y="8517"/>
                </a:cubicBezTo>
                <a:cubicBezTo>
                  <a:pt x="2065" y="8599"/>
                  <a:pt x="1647" y="8763"/>
                  <a:pt x="1647" y="8763"/>
                </a:cubicBezTo>
                <a:cubicBezTo>
                  <a:pt x="810" y="8434"/>
                  <a:pt x="1856" y="8763"/>
                  <a:pt x="1019" y="8763"/>
                </a:cubicBezTo>
                <a:cubicBezTo>
                  <a:pt x="653" y="8763"/>
                  <a:pt x="409" y="8640"/>
                  <a:pt x="78" y="8517"/>
                </a:cubicBezTo>
                <a:cubicBezTo>
                  <a:pt x="-79" y="9093"/>
                  <a:pt x="8" y="9504"/>
                  <a:pt x="287" y="9998"/>
                </a:cubicBezTo>
                <a:cubicBezTo>
                  <a:pt x="653" y="9339"/>
                  <a:pt x="566" y="9771"/>
                  <a:pt x="1124" y="9998"/>
                </a:cubicBezTo>
                <a:cubicBezTo>
                  <a:pt x="1194" y="9895"/>
                  <a:pt x="1507" y="9257"/>
                  <a:pt x="1647" y="9257"/>
                </a:cubicBezTo>
                <a:cubicBezTo>
                  <a:pt x="1769" y="9257"/>
                  <a:pt x="1752" y="9525"/>
                  <a:pt x="1856" y="9627"/>
                </a:cubicBezTo>
                <a:cubicBezTo>
                  <a:pt x="1943" y="9710"/>
                  <a:pt x="2065" y="9710"/>
                  <a:pt x="2170" y="9751"/>
                </a:cubicBezTo>
                <a:cubicBezTo>
                  <a:pt x="2275" y="9710"/>
                  <a:pt x="2414" y="9545"/>
                  <a:pt x="2484" y="9627"/>
                </a:cubicBezTo>
                <a:cubicBezTo>
                  <a:pt x="2641" y="9813"/>
                  <a:pt x="2693" y="10368"/>
                  <a:pt x="2693" y="10368"/>
                </a:cubicBezTo>
                <a:cubicBezTo>
                  <a:pt x="2623" y="10594"/>
                  <a:pt x="2501" y="11273"/>
                  <a:pt x="2275" y="11479"/>
                </a:cubicBezTo>
                <a:cubicBezTo>
                  <a:pt x="2100" y="11643"/>
                  <a:pt x="1839" y="11705"/>
                  <a:pt x="1647" y="11849"/>
                </a:cubicBezTo>
                <a:cubicBezTo>
                  <a:pt x="1612" y="11973"/>
                  <a:pt x="1525" y="12096"/>
                  <a:pt x="1542" y="12219"/>
                </a:cubicBezTo>
                <a:cubicBezTo>
                  <a:pt x="1577" y="12569"/>
                  <a:pt x="1821" y="13639"/>
                  <a:pt x="1961" y="13947"/>
                </a:cubicBezTo>
                <a:cubicBezTo>
                  <a:pt x="2083" y="14215"/>
                  <a:pt x="2292" y="14400"/>
                  <a:pt x="2379" y="14688"/>
                </a:cubicBezTo>
                <a:cubicBezTo>
                  <a:pt x="2606" y="15470"/>
                  <a:pt x="2675" y="16251"/>
                  <a:pt x="2902" y="17033"/>
                </a:cubicBezTo>
                <a:cubicBezTo>
                  <a:pt x="2972" y="17280"/>
                  <a:pt x="3321" y="17198"/>
                  <a:pt x="3530" y="17280"/>
                </a:cubicBezTo>
                <a:cubicBezTo>
                  <a:pt x="3896" y="17424"/>
                  <a:pt x="4175" y="17650"/>
                  <a:pt x="4576" y="17774"/>
                </a:cubicBezTo>
                <a:cubicBezTo>
                  <a:pt x="4959" y="18453"/>
                  <a:pt x="5779" y="18802"/>
                  <a:pt x="6354" y="19255"/>
                </a:cubicBezTo>
                <a:cubicBezTo>
                  <a:pt x="6546" y="19399"/>
                  <a:pt x="6772" y="19419"/>
                  <a:pt x="6982" y="19502"/>
                </a:cubicBezTo>
                <a:cubicBezTo>
                  <a:pt x="7086" y="19543"/>
                  <a:pt x="7295" y="19625"/>
                  <a:pt x="7295" y="19625"/>
                </a:cubicBezTo>
                <a:cubicBezTo>
                  <a:pt x="7487" y="20283"/>
                  <a:pt x="7749" y="20592"/>
                  <a:pt x="7086" y="20859"/>
                </a:cubicBezTo>
                <a:cubicBezTo>
                  <a:pt x="7016" y="20983"/>
                  <a:pt x="6842" y="21086"/>
                  <a:pt x="6877" y="21230"/>
                </a:cubicBezTo>
                <a:cubicBezTo>
                  <a:pt x="6947" y="21600"/>
                  <a:pt x="7818" y="21106"/>
                  <a:pt x="7818" y="21106"/>
                </a:cubicBezTo>
                <a:cubicBezTo>
                  <a:pt x="8184" y="20448"/>
                  <a:pt x="7853" y="20736"/>
                  <a:pt x="7505" y="20119"/>
                </a:cubicBezTo>
                <a:cubicBezTo>
                  <a:pt x="7783" y="19893"/>
                  <a:pt x="8446" y="19625"/>
                  <a:pt x="8446" y="19625"/>
                </a:cubicBezTo>
                <a:cubicBezTo>
                  <a:pt x="8585" y="19111"/>
                  <a:pt x="8725" y="18946"/>
                  <a:pt x="9178" y="19131"/>
                </a:cubicBezTo>
                <a:cubicBezTo>
                  <a:pt x="9597" y="18967"/>
                  <a:pt x="9684" y="18720"/>
                  <a:pt x="10120" y="18885"/>
                </a:cubicBezTo>
                <a:cubicBezTo>
                  <a:pt x="10398" y="18658"/>
                  <a:pt x="10747" y="18432"/>
                  <a:pt x="11061" y="18267"/>
                </a:cubicBezTo>
                <a:cubicBezTo>
                  <a:pt x="11270" y="18165"/>
                  <a:pt x="11689" y="18021"/>
                  <a:pt x="11689" y="18021"/>
                </a:cubicBezTo>
                <a:cubicBezTo>
                  <a:pt x="11828" y="17527"/>
                  <a:pt x="11967" y="17033"/>
                  <a:pt x="12107" y="16539"/>
                </a:cubicBezTo>
                <a:cubicBezTo>
                  <a:pt x="12142" y="16416"/>
                  <a:pt x="12107" y="16210"/>
                  <a:pt x="12212" y="16169"/>
                </a:cubicBezTo>
                <a:cubicBezTo>
                  <a:pt x="12421" y="16087"/>
                  <a:pt x="12839" y="15922"/>
                  <a:pt x="12839" y="15922"/>
                </a:cubicBezTo>
                <a:cubicBezTo>
                  <a:pt x="13136" y="15408"/>
                  <a:pt x="13013" y="15305"/>
                  <a:pt x="12735" y="14811"/>
                </a:cubicBezTo>
                <a:cubicBezTo>
                  <a:pt x="12804" y="14359"/>
                  <a:pt x="12804" y="13125"/>
                  <a:pt x="12525" y="12713"/>
                </a:cubicBezTo>
                <a:cubicBezTo>
                  <a:pt x="12456" y="12610"/>
                  <a:pt x="12316" y="12631"/>
                  <a:pt x="12212" y="12590"/>
                </a:cubicBezTo>
                <a:cubicBezTo>
                  <a:pt x="11898" y="12055"/>
                  <a:pt x="11967" y="11726"/>
                  <a:pt x="12421" y="11355"/>
                </a:cubicBezTo>
                <a:cubicBezTo>
                  <a:pt x="12682" y="10882"/>
                  <a:pt x="12996" y="10718"/>
                  <a:pt x="12421" y="10491"/>
                </a:cubicBezTo>
                <a:cubicBezTo>
                  <a:pt x="11880" y="10923"/>
                  <a:pt x="11619" y="10594"/>
                  <a:pt x="11166" y="10245"/>
                </a:cubicBezTo>
                <a:cubicBezTo>
                  <a:pt x="11131" y="10121"/>
                  <a:pt x="10991" y="9977"/>
                  <a:pt x="11061" y="9874"/>
                </a:cubicBezTo>
                <a:cubicBezTo>
                  <a:pt x="11200" y="9627"/>
                  <a:pt x="11689" y="9381"/>
                  <a:pt x="11689" y="9381"/>
                </a:cubicBezTo>
                <a:cubicBezTo>
                  <a:pt x="11933" y="8969"/>
                  <a:pt x="12229" y="8743"/>
                  <a:pt x="12525" y="8393"/>
                </a:cubicBezTo>
                <a:cubicBezTo>
                  <a:pt x="13240" y="8599"/>
                  <a:pt x="12926" y="8681"/>
                  <a:pt x="12735" y="9381"/>
                </a:cubicBezTo>
                <a:cubicBezTo>
                  <a:pt x="12996" y="10327"/>
                  <a:pt x="13101" y="9504"/>
                  <a:pt x="13362" y="9257"/>
                </a:cubicBezTo>
                <a:cubicBezTo>
                  <a:pt x="13536" y="9093"/>
                  <a:pt x="13798" y="9031"/>
                  <a:pt x="13990" y="8887"/>
                </a:cubicBezTo>
                <a:cubicBezTo>
                  <a:pt x="14025" y="8763"/>
                  <a:pt x="14007" y="8599"/>
                  <a:pt x="14094" y="8517"/>
                </a:cubicBezTo>
                <a:cubicBezTo>
                  <a:pt x="14269" y="8373"/>
                  <a:pt x="14722" y="8270"/>
                  <a:pt x="14722" y="8270"/>
                </a:cubicBezTo>
                <a:cubicBezTo>
                  <a:pt x="14966" y="8311"/>
                  <a:pt x="15210" y="8414"/>
                  <a:pt x="15454" y="8393"/>
                </a:cubicBezTo>
                <a:cubicBezTo>
                  <a:pt x="15681" y="8373"/>
                  <a:pt x="16082" y="8146"/>
                  <a:pt x="16082" y="8146"/>
                </a:cubicBezTo>
                <a:cubicBezTo>
                  <a:pt x="16831" y="8434"/>
                  <a:pt x="16221" y="7879"/>
                  <a:pt x="16709" y="7529"/>
                </a:cubicBezTo>
                <a:cubicBezTo>
                  <a:pt x="17041" y="7282"/>
                  <a:pt x="17668" y="7159"/>
                  <a:pt x="18069" y="7035"/>
                </a:cubicBezTo>
                <a:cubicBezTo>
                  <a:pt x="18836" y="6439"/>
                  <a:pt x="19307" y="5513"/>
                  <a:pt x="20057" y="4937"/>
                </a:cubicBezTo>
                <a:cubicBezTo>
                  <a:pt x="20545" y="4073"/>
                  <a:pt x="20266" y="4361"/>
                  <a:pt x="20789" y="3950"/>
                </a:cubicBezTo>
                <a:cubicBezTo>
                  <a:pt x="20946" y="3374"/>
                  <a:pt x="21033" y="2962"/>
                  <a:pt x="21312" y="2469"/>
                </a:cubicBezTo>
                <a:cubicBezTo>
                  <a:pt x="21416" y="1893"/>
                  <a:pt x="21521" y="1337"/>
                  <a:pt x="21521" y="741"/>
                </a:cubicBezTo>
                <a:cubicBezTo>
                  <a:pt x="21521" y="288"/>
                  <a:pt x="20981" y="267"/>
                  <a:pt x="21207" y="0"/>
                </a:cubicBezTo>
                <a:close/>
              </a:path>
            </a:pathLst>
          </a:custGeom>
          <a:solidFill>
            <a:srgbClr val="CC00CC">
              <a:alpha val="50000"/>
            </a:srgbClr>
          </a:solidFill>
          <a:ln w="12700">
            <a:miter lim="400000"/>
          </a:ln>
        </p:spPr>
        <p:txBody>
          <a:bodyPr lIns="45719" rIns="45719"/>
          <a:lstStyle/>
          <a:p>
            <a:pPr>
              <a:defRPr>
                <a:latin typeface="+mn-lt"/>
                <a:ea typeface="+mn-ea"/>
                <a:cs typeface="+mn-cs"/>
                <a:sym typeface="Arial"/>
              </a:defRPr>
            </a:pPr>
          </a:p>
        </p:txBody>
      </p:sp>
      <p:sp>
        <p:nvSpPr>
          <p:cNvPr id="1007" name="Shape 1007"/>
          <p:cNvSpPr/>
          <p:nvPr/>
        </p:nvSpPr>
        <p:spPr>
          <a:xfrm>
            <a:off x="5262562" y="2570162"/>
            <a:ext cx="801688"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Ming China</a:t>
            </a:r>
          </a:p>
        </p:txBody>
      </p:sp>
      <p:sp>
        <p:nvSpPr>
          <p:cNvPr id="1008" name="Shape 1008"/>
          <p:cNvSpPr/>
          <p:nvPr/>
        </p:nvSpPr>
        <p:spPr>
          <a:xfrm>
            <a:off x="5131864" y="2825750"/>
            <a:ext cx="140224" cy="273051"/>
          </a:xfrm>
          <a:custGeom>
            <a:avLst/>
            <a:gdLst/>
            <a:ahLst/>
            <a:cxnLst>
              <a:cxn ang="0">
                <a:pos x="wd2" y="hd2"/>
              </a:cxn>
              <a:cxn ang="5400000">
                <a:pos x="wd2" y="hd2"/>
              </a:cxn>
              <a:cxn ang="10800000">
                <a:pos x="wd2" y="hd2"/>
              </a:cxn>
              <a:cxn ang="16200000">
                <a:pos x="wd2" y="hd2"/>
              </a:cxn>
            </a:cxnLst>
            <a:rect l="0" t="0" r="r" b="b"/>
            <a:pathLst>
              <a:path w="18171" h="21600" fill="norm" stroke="1" extrusionOk="0">
                <a:moveTo>
                  <a:pt x="6389" y="0"/>
                </a:moveTo>
                <a:cubicBezTo>
                  <a:pt x="8549" y="3840"/>
                  <a:pt x="11495" y="5640"/>
                  <a:pt x="4033" y="7200"/>
                </a:cubicBezTo>
                <a:cubicBezTo>
                  <a:pt x="498" y="10440"/>
                  <a:pt x="-3429" y="14760"/>
                  <a:pt x="5211" y="16560"/>
                </a:cubicBezTo>
                <a:cubicBezTo>
                  <a:pt x="7371" y="18480"/>
                  <a:pt x="7371" y="19200"/>
                  <a:pt x="11102" y="20160"/>
                </a:cubicBezTo>
                <a:cubicBezTo>
                  <a:pt x="13458" y="20760"/>
                  <a:pt x="18171" y="21600"/>
                  <a:pt x="18171" y="21600"/>
                </a:cubicBezTo>
                <a:cubicBezTo>
                  <a:pt x="16993" y="18720"/>
                  <a:pt x="15422" y="17280"/>
                  <a:pt x="16993" y="14400"/>
                </a:cubicBezTo>
                <a:cubicBezTo>
                  <a:pt x="15422" y="11640"/>
                  <a:pt x="14833" y="4320"/>
                  <a:pt x="7567" y="6480"/>
                </a:cubicBezTo>
              </a:path>
            </a:pathLst>
          </a:custGeom>
          <a:solidFill>
            <a:srgbClr val="CC00CC">
              <a:alpha val="50000"/>
            </a:srgbClr>
          </a:solidFill>
          <a:ln w="12700">
            <a:miter lim="400000"/>
          </a:ln>
        </p:spPr>
        <p:txBody>
          <a:bodyPr lIns="45719" rIns="45719"/>
          <a:lstStyle/>
          <a:p>
            <a:pPr>
              <a:defRPr>
                <a:latin typeface="+mn-lt"/>
                <a:ea typeface="+mn-ea"/>
                <a:cs typeface="+mn-cs"/>
                <a:sym typeface="Arial"/>
              </a:defRPr>
            </a:pPr>
          </a:p>
        </p:txBody>
      </p:sp>
      <p:sp>
        <p:nvSpPr>
          <p:cNvPr id="1009" name="Shape 1009"/>
          <p:cNvSpPr/>
          <p:nvPr/>
        </p:nvSpPr>
        <p:spPr>
          <a:xfrm>
            <a:off x="2904429" y="2197100"/>
            <a:ext cx="1438971" cy="946370"/>
          </a:xfrm>
          <a:custGeom>
            <a:avLst/>
            <a:gdLst/>
            <a:ahLst/>
            <a:cxnLst>
              <a:cxn ang="0">
                <a:pos x="wd2" y="hd2"/>
              </a:cxn>
              <a:cxn ang="5400000">
                <a:pos x="wd2" y="hd2"/>
              </a:cxn>
              <a:cxn ang="10800000">
                <a:pos x="wd2" y="hd2"/>
              </a:cxn>
              <a:cxn ang="16200000">
                <a:pos x="wd2" y="hd2"/>
              </a:cxn>
            </a:cxnLst>
            <a:rect l="0" t="0" r="r" b="b"/>
            <a:pathLst>
              <a:path w="21375" h="21569" fill="norm" stroke="1" extrusionOk="0">
                <a:moveTo>
                  <a:pt x="19616" y="2281"/>
                </a:moveTo>
                <a:cubicBezTo>
                  <a:pt x="18872" y="2661"/>
                  <a:pt x="18489" y="2108"/>
                  <a:pt x="17858" y="1659"/>
                </a:cubicBezTo>
                <a:cubicBezTo>
                  <a:pt x="16821" y="968"/>
                  <a:pt x="15580" y="657"/>
                  <a:pt x="14476" y="415"/>
                </a:cubicBezTo>
                <a:cubicBezTo>
                  <a:pt x="12604" y="691"/>
                  <a:pt x="13123" y="415"/>
                  <a:pt x="12311" y="2281"/>
                </a:cubicBezTo>
                <a:cubicBezTo>
                  <a:pt x="11477" y="2039"/>
                  <a:pt x="11432" y="1866"/>
                  <a:pt x="11229" y="622"/>
                </a:cubicBezTo>
                <a:cubicBezTo>
                  <a:pt x="10350" y="1071"/>
                  <a:pt x="11251" y="829"/>
                  <a:pt x="10552" y="207"/>
                </a:cubicBezTo>
                <a:cubicBezTo>
                  <a:pt x="10350" y="35"/>
                  <a:pt x="10102" y="69"/>
                  <a:pt x="9876" y="0"/>
                </a:cubicBezTo>
                <a:cubicBezTo>
                  <a:pt x="8907" y="1002"/>
                  <a:pt x="9380" y="933"/>
                  <a:pt x="8523" y="622"/>
                </a:cubicBezTo>
                <a:cubicBezTo>
                  <a:pt x="7982" y="829"/>
                  <a:pt x="7621" y="968"/>
                  <a:pt x="7170" y="1452"/>
                </a:cubicBezTo>
                <a:cubicBezTo>
                  <a:pt x="6674" y="2557"/>
                  <a:pt x="7080" y="3698"/>
                  <a:pt x="7712" y="4355"/>
                </a:cubicBezTo>
                <a:cubicBezTo>
                  <a:pt x="8162" y="6428"/>
                  <a:pt x="7464" y="3214"/>
                  <a:pt x="7982" y="5806"/>
                </a:cubicBezTo>
                <a:cubicBezTo>
                  <a:pt x="8072" y="6221"/>
                  <a:pt x="8253" y="7050"/>
                  <a:pt x="8253" y="7050"/>
                </a:cubicBezTo>
                <a:cubicBezTo>
                  <a:pt x="8365" y="8191"/>
                  <a:pt x="8884" y="9711"/>
                  <a:pt x="7982" y="10161"/>
                </a:cubicBezTo>
                <a:cubicBezTo>
                  <a:pt x="6877" y="9020"/>
                  <a:pt x="7486" y="9400"/>
                  <a:pt x="6088" y="9124"/>
                </a:cubicBezTo>
                <a:cubicBezTo>
                  <a:pt x="5682" y="8191"/>
                  <a:pt x="5434" y="8156"/>
                  <a:pt x="6088" y="7465"/>
                </a:cubicBezTo>
                <a:cubicBezTo>
                  <a:pt x="6043" y="6947"/>
                  <a:pt x="6066" y="4838"/>
                  <a:pt x="5547" y="4355"/>
                </a:cubicBezTo>
                <a:cubicBezTo>
                  <a:pt x="5299" y="4113"/>
                  <a:pt x="4735" y="3940"/>
                  <a:pt x="4735" y="3940"/>
                </a:cubicBezTo>
                <a:cubicBezTo>
                  <a:pt x="4217" y="4216"/>
                  <a:pt x="3428" y="4044"/>
                  <a:pt x="2841" y="4147"/>
                </a:cubicBezTo>
                <a:cubicBezTo>
                  <a:pt x="2571" y="4285"/>
                  <a:pt x="2300" y="4424"/>
                  <a:pt x="2030" y="4562"/>
                </a:cubicBezTo>
                <a:cubicBezTo>
                  <a:pt x="1894" y="4631"/>
                  <a:pt x="1624" y="4769"/>
                  <a:pt x="1624" y="4769"/>
                </a:cubicBezTo>
                <a:cubicBezTo>
                  <a:pt x="1150" y="5875"/>
                  <a:pt x="925" y="7292"/>
                  <a:pt x="542" y="8502"/>
                </a:cubicBezTo>
                <a:cubicBezTo>
                  <a:pt x="474" y="8709"/>
                  <a:pt x="339" y="8882"/>
                  <a:pt x="271" y="9124"/>
                </a:cubicBezTo>
                <a:cubicBezTo>
                  <a:pt x="158" y="9539"/>
                  <a:pt x="0" y="10368"/>
                  <a:pt x="0" y="10368"/>
                </a:cubicBezTo>
                <a:cubicBezTo>
                  <a:pt x="339" y="11923"/>
                  <a:pt x="-225" y="9988"/>
                  <a:pt x="812" y="11197"/>
                </a:cubicBezTo>
                <a:cubicBezTo>
                  <a:pt x="1060" y="11508"/>
                  <a:pt x="1173" y="12027"/>
                  <a:pt x="1353" y="12442"/>
                </a:cubicBezTo>
                <a:cubicBezTo>
                  <a:pt x="1443" y="12614"/>
                  <a:pt x="1624" y="12545"/>
                  <a:pt x="1759" y="12649"/>
                </a:cubicBezTo>
                <a:cubicBezTo>
                  <a:pt x="2323" y="13098"/>
                  <a:pt x="2458" y="13651"/>
                  <a:pt x="3112" y="13893"/>
                </a:cubicBezTo>
                <a:cubicBezTo>
                  <a:pt x="3247" y="14031"/>
                  <a:pt x="3405" y="14135"/>
                  <a:pt x="3518" y="14308"/>
                </a:cubicBezTo>
                <a:cubicBezTo>
                  <a:pt x="3721" y="14688"/>
                  <a:pt x="3743" y="15379"/>
                  <a:pt x="4059" y="15552"/>
                </a:cubicBezTo>
                <a:cubicBezTo>
                  <a:pt x="4623" y="15828"/>
                  <a:pt x="4352" y="15621"/>
                  <a:pt x="4871" y="16174"/>
                </a:cubicBezTo>
                <a:cubicBezTo>
                  <a:pt x="5299" y="17176"/>
                  <a:pt x="4916" y="17004"/>
                  <a:pt x="5141" y="18040"/>
                </a:cubicBezTo>
                <a:cubicBezTo>
                  <a:pt x="5231" y="17833"/>
                  <a:pt x="5389" y="17660"/>
                  <a:pt x="5412" y="17418"/>
                </a:cubicBezTo>
                <a:cubicBezTo>
                  <a:pt x="5434" y="17211"/>
                  <a:pt x="5186" y="16934"/>
                  <a:pt x="5276" y="16796"/>
                </a:cubicBezTo>
                <a:cubicBezTo>
                  <a:pt x="5479" y="16485"/>
                  <a:pt x="5818" y="16520"/>
                  <a:pt x="6088" y="16381"/>
                </a:cubicBezTo>
                <a:cubicBezTo>
                  <a:pt x="6223" y="16312"/>
                  <a:pt x="6494" y="16174"/>
                  <a:pt x="6494" y="16174"/>
                </a:cubicBezTo>
                <a:cubicBezTo>
                  <a:pt x="6877" y="17937"/>
                  <a:pt x="6990" y="18628"/>
                  <a:pt x="8253" y="19284"/>
                </a:cubicBezTo>
                <a:cubicBezTo>
                  <a:pt x="8343" y="19492"/>
                  <a:pt x="8388" y="19768"/>
                  <a:pt x="8523" y="19907"/>
                </a:cubicBezTo>
                <a:cubicBezTo>
                  <a:pt x="8771" y="20148"/>
                  <a:pt x="9335" y="20321"/>
                  <a:pt x="9335" y="20321"/>
                </a:cubicBezTo>
                <a:cubicBezTo>
                  <a:pt x="10620" y="19008"/>
                  <a:pt x="9718" y="19492"/>
                  <a:pt x="10958" y="20114"/>
                </a:cubicBezTo>
                <a:cubicBezTo>
                  <a:pt x="11116" y="20805"/>
                  <a:pt x="11026" y="20840"/>
                  <a:pt x="11499" y="21151"/>
                </a:cubicBezTo>
                <a:cubicBezTo>
                  <a:pt x="11770" y="21324"/>
                  <a:pt x="12311" y="21565"/>
                  <a:pt x="12311" y="21565"/>
                </a:cubicBezTo>
                <a:cubicBezTo>
                  <a:pt x="12446" y="21496"/>
                  <a:pt x="12582" y="21358"/>
                  <a:pt x="12717" y="21358"/>
                </a:cubicBezTo>
                <a:cubicBezTo>
                  <a:pt x="12852" y="21358"/>
                  <a:pt x="12988" y="21600"/>
                  <a:pt x="13123" y="21565"/>
                </a:cubicBezTo>
                <a:cubicBezTo>
                  <a:pt x="13416" y="21531"/>
                  <a:pt x="13934" y="21151"/>
                  <a:pt x="13934" y="21151"/>
                </a:cubicBezTo>
                <a:cubicBezTo>
                  <a:pt x="14250" y="21220"/>
                  <a:pt x="14566" y="21393"/>
                  <a:pt x="14881" y="21358"/>
                </a:cubicBezTo>
                <a:cubicBezTo>
                  <a:pt x="16076" y="21220"/>
                  <a:pt x="15378" y="20701"/>
                  <a:pt x="16505" y="20114"/>
                </a:cubicBezTo>
                <a:cubicBezTo>
                  <a:pt x="16775" y="19976"/>
                  <a:pt x="17317" y="19699"/>
                  <a:pt x="17317" y="19699"/>
                </a:cubicBezTo>
                <a:cubicBezTo>
                  <a:pt x="17880" y="19976"/>
                  <a:pt x="18061" y="19768"/>
                  <a:pt x="18534" y="19284"/>
                </a:cubicBezTo>
                <a:cubicBezTo>
                  <a:pt x="18805" y="18662"/>
                  <a:pt x="19075" y="18040"/>
                  <a:pt x="19346" y="17418"/>
                </a:cubicBezTo>
                <a:cubicBezTo>
                  <a:pt x="19436" y="17245"/>
                  <a:pt x="19616" y="17315"/>
                  <a:pt x="19752" y="17211"/>
                </a:cubicBezTo>
                <a:cubicBezTo>
                  <a:pt x="20360" y="16692"/>
                  <a:pt x="20744" y="16070"/>
                  <a:pt x="21375" y="15759"/>
                </a:cubicBezTo>
                <a:cubicBezTo>
                  <a:pt x="21307" y="15276"/>
                  <a:pt x="21172" y="13859"/>
                  <a:pt x="20969" y="13478"/>
                </a:cubicBezTo>
                <a:cubicBezTo>
                  <a:pt x="20879" y="13306"/>
                  <a:pt x="20699" y="13340"/>
                  <a:pt x="20563" y="13271"/>
                </a:cubicBezTo>
                <a:cubicBezTo>
                  <a:pt x="20022" y="12027"/>
                  <a:pt x="19661" y="11923"/>
                  <a:pt x="20563" y="10990"/>
                </a:cubicBezTo>
                <a:cubicBezTo>
                  <a:pt x="20969" y="9124"/>
                  <a:pt x="20248" y="6463"/>
                  <a:pt x="19887" y="4562"/>
                </a:cubicBezTo>
                <a:cubicBezTo>
                  <a:pt x="19797" y="4009"/>
                  <a:pt x="19526" y="2868"/>
                  <a:pt x="19210" y="2696"/>
                </a:cubicBezTo>
                <a:cubicBezTo>
                  <a:pt x="18760" y="2454"/>
                  <a:pt x="18805" y="2281"/>
                  <a:pt x="18805" y="2696"/>
                </a:cubicBezTo>
              </a:path>
            </a:pathLst>
          </a:custGeom>
          <a:solidFill>
            <a:srgbClr val="000066">
              <a:alpha val="50000"/>
            </a:srgbClr>
          </a:solidFill>
          <a:ln w="12700">
            <a:miter lim="400000"/>
          </a:ln>
        </p:spPr>
        <p:txBody>
          <a:bodyPr lIns="45719" rIns="45719"/>
          <a:lstStyle/>
          <a:p>
            <a:pPr>
              <a:defRPr>
                <a:latin typeface="+mn-lt"/>
                <a:ea typeface="+mn-ea"/>
                <a:cs typeface="+mn-cs"/>
                <a:sym typeface="Arial"/>
              </a:defRPr>
            </a:pPr>
          </a:p>
        </p:txBody>
      </p:sp>
      <p:sp>
        <p:nvSpPr>
          <p:cNvPr id="1010" name="Shape 1010"/>
          <p:cNvSpPr/>
          <p:nvPr/>
        </p:nvSpPr>
        <p:spPr>
          <a:xfrm>
            <a:off x="3003550" y="2497137"/>
            <a:ext cx="167640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b="1" sz="1000">
                <a:latin typeface="+mn-lt"/>
                <a:ea typeface="+mn-ea"/>
                <a:cs typeface="+mn-cs"/>
                <a:sym typeface="Arial"/>
              </a:defRPr>
            </a:lvl1pPr>
          </a:lstStyle>
          <a:p>
            <a:pPr/>
            <a:r>
              <a:t>Timurid Empire</a:t>
            </a:r>
          </a:p>
        </p:txBody>
      </p:sp>
      <p:sp>
        <p:nvSpPr>
          <p:cNvPr id="1011" name="Shape 1011"/>
          <p:cNvSpPr/>
          <p:nvPr/>
        </p:nvSpPr>
        <p:spPr>
          <a:xfrm>
            <a:off x="457200" y="4865687"/>
            <a:ext cx="822960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b="1" sz="2800">
                <a:solidFill>
                  <a:srgbClr val="CD7C11"/>
                </a:solidFill>
                <a:effectLst>
                  <a:outerShdw sx="100000" sy="100000" kx="0" ky="0" algn="b" rotWithShape="0" blurRad="12700" dist="25400" dir="2700000">
                    <a:srgbClr val="DDDDDD"/>
                  </a:outerShdw>
                </a:effectLst>
              </a:defRPr>
            </a:lvl1pPr>
          </a:lstStyle>
          <a:p>
            <a:pPr/>
            <a:r>
              <a:t>States and Empires in 1400 CE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011"/>
                                        </p:tgtEl>
                                        <p:attrNameLst>
                                          <p:attrName>style.visibility</p:attrName>
                                        </p:attrNameLst>
                                      </p:cBhvr>
                                      <p:to>
                                        <p:strVal val="visible"/>
                                      </p:to>
                                    </p:set>
                                    <p:animEffect filter="dissolve" transition="in">
                                      <p:cBhvr>
                                        <p:cTn id="7" dur="1000"/>
                                        <p:tgtEl>
                                          <p:spTgt spid="10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1"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3" name="Shape 1013"/>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016" name="Group 1016"/>
          <p:cNvGrpSpPr/>
          <p:nvPr/>
        </p:nvGrpSpPr>
        <p:grpSpPr>
          <a:xfrm>
            <a:off x="1374775" y="1055687"/>
            <a:ext cx="3654425" cy="2689226"/>
            <a:chOff x="0" y="0"/>
            <a:chExt cx="3654425" cy="2689225"/>
          </a:xfrm>
        </p:grpSpPr>
        <p:sp>
          <p:nvSpPr>
            <p:cNvPr id="1014" name="Shape 1014"/>
            <p:cNvSpPr/>
            <p:nvPr/>
          </p:nvSpPr>
          <p:spPr>
            <a:xfrm>
              <a:off x="0" y="0"/>
              <a:ext cx="3654425" cy="2689225"/>
            </a:xfrm>
            <a:prstGeom prst="wedgeEllipseCallout">
              <a:avLst>
                <a:gd name="adj1" fmla="val -19681"/>
                <a:gd name="adj2" fmla="val 69718"/>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400">
                  <a:solidFill>
                    <a:srgbClr val="0A56A4"/>
                  </a:solidFill>
                  <a:latin typeface="+mn-lt"/>
                  <a:ea typeface="+mn-ea"/>
                  <a:cs typeface="+mn-cs"/>
                  <a:sym typeface="Arial"/>
                </a:defRPr>
              </a:pPr>
            </a:p>
          </p:txBody>
        </p:sp>
        <p:sp>
          <p:nvSpPr>
            <p:cNvPr id="1015" name="Shape 1015"/>
            <p:cNvSpPr/>
            <p:nvPr/>
          </p:nvSpPr>
          <p:spPr>
            <a:xfrm>
              <a:off x="535136" y="414878"/>
              <a:ext cx="2584153" cy="1859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0A56A4"/>
                  </a:solidFill>
                  <a:latin typeface="+mn-lt"/>
                  <a:ea typeface="+mn-ea"/>
                  <a:cs typeface="+mn-cs"/>
                  <a:sym typeface="Arial"/>
                </a:defRPr>
              </a:lvl1pPr>
            </a:lstStyle>
            <a:p>
              <a:pPr/>
              <a:r>
                <a:t>How did states and empires stimulate cultural exchanges in Afroeurasia?</a:t>
              </a:r>
            </a:p>
          </p:txBody>
        </p:sp>
      </p:grpSp>
      <p:sp>
        <p:nvSpPr>
          <p:cNvPr id="1017" name="Shape 1017"/>
          <p:cNvSpPr/>
          <p:nvPr/>
        </p:nvSpPr>
        <p:spPr>
          <a:xfrm>
            <a:off x="5029200" y="631825"/>
            <a:ext cx="3657600" cy="58369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115000"/>
              </a:lnSpc>
              <a:spcBef>
                <a:spcPts val="400"/>
              </a:spcBef>
              <a:buSzPct val="100000"/>
              <a:buChar char="•"/>
              <a:defRPr b="1" sz="2000">
                <a:solidFill>
                  <a:srgbClr val="CD7C11"/>
                </a:solidFill>
                <a:effectLst>
                  <a:outerShdw sx="100000" sy="100000" kx="0" ky="0" algn="b" rotWithShape="0" blurRad="12700" dist="25400" dir="2700000">
                    <a:srgbClr val="DDDDDD"/>
                  </a:outerShdw>
                </a:effectLst>
              </a:defRPr>
            </a:pPr>
            <a:r>
              <a:t>Wars led to destruction but produced new inventions.</a:t>
            </a:r>
          </a:p>
          <a:p>
            <a:pPr marL="342900" indent="-342900">
              <a:lnSpc>
                <a:spcPct val="115000"/>
              </a:lnSpc>
              <a:spcBef>
                <a:spcPts val="400"/>
              </a:spcBef>
              <a:buSzPct val="100000"/>
              <a:buChar char="•"/>
              <a:defRPr b="1" sz="2000">
                <a:solidFill>
                  <a:srgbClr val="CD7C11"/>
                </a:solidFill>
                <a:effectLst>
                  <a:outerShdw sx="100000" sy="100000" kx="0" ky="0" algn="b" rotWithShape="0" blurRad="12700" dist="25400" dir="2700000">
                    <a:srgbClr val="DDDDDD"/>
                  </a:outerShdw>
                </a:effectLst>
              </a:defRPr>
            </a:pPr>
            <a:r>
              <a:t>Strong governments protected trade routes and stabilized currencies.</a:t>
            </a:r>
          </a:p>
          <a:p>
            <a:pPr marL="342900" indent="-342900">
              <a:lnSpc>
                <a:spcPct val="115000"/>
              </a:lnSpc>
              <a:spcBef>
                <a:spcPts val="400"/>
              </a:spcBef>
              <a:buSzPct val="100000"/>
              <a:buChar char="•"/>
              <a:defRPr b="1" sz="2000">
                <a:solidFill>
                  <a:srgbClr val="CD7C11"/>
                </a:solidFill>
                <a:effectLst>
                  <a:outerShdw sx="100000" sy="100000" kx="0" ky="0" algn="b" rotWithShape="0" blurRad="12700" dist="25400" dir="2700000">
                    <a:srgbClr val="DDDDDD"/>
                  </a:outerShdw>
                </a:effectLst>
              </a:defRPr>
            </a:pPr>
            <a:r>
              <a:t>Royal courts were patrons of science, religious institutions, and arts.</a:t>
            </a:r>
          </a:p>
          <a:p>
            <a:pPr marL="342900" indent="-342900">
              <a:lnSpc>
                <a:spcPct val="115000"/>
              </a:lnSpc>
              <a:spcBef>
                <a:spcPts val="400"/>
              </a:spcBef>
              <a:buSzPct val="100000"/>
              <a:buChar char="•"/>
              <a:defRPr b="1" sz="2000">
                <a:solidFill>
                  <a:srgbClr val="CD7C11"/>
                </a:solidFill>
                <a:effectLst>
                  <a:outerShdw sx="100000" sy="100000" kx="0" ky="0" algn="b" rotWithShape="0" blurRad="12700" dist="25400" dir="2700000">
                    <a:srgbClr val="DDDDDD"/>
                  </a:outerShdw>
                </a:effectLst>
              </a:defRPr>
            </a:pPr>
            <a:r>
              <a:t>Large states brought together many ethnic, language, and religious groups.</a:t>
            </a:r>
          </a:p>
        </p:txBody>
      </p:sp>
      <p:grpSp>
        <p:nvGrpSpPr>
          <p:cNvPr id="1024" name="Group 1024"/>
          <p:cNvGrpSpPr/>
          <p:nvPr/>
        </p:nvGrpSpPr>
        <p:grpSpPr>
          <a:xfrm>
            <a:off x="457200" y="457199"/>
            <a:ext cx="923926" cy="1150179"/>
            <a:chOff x="0" y="0"/>
            <a:chExt cx="923925" cy="1150177"/>
          </a:xfrm>
        </p:grpSpPr>
        <p:pic>
          <p:nvPicPr>
            <p:cNvPr id="1018" name="image.png"/>
            <p:cNvPicPr>
              <a:picLocks noChangeAspect="1"/>
            </p:cNvPicPr>
            <p:nvPr/>
          </p:nvPicPr>
          <p:blipFill>
            <a:blip r:embed="rId2">
              <a:extLst/>
            </a:blip>
            <a:stretch>
              <a:fillRect/>
            </a:stretch>
          </p:blipFill>
          <p:spPr>
            <a:xfrm>
              <a:off x="263978" y="253694"/>
              <a:ext cx="395969" cy="361768"/>
            </a:xfrm>
            <a:prstGeom prst="rect">
              <a:avLst/>
            </a:prstGeom>
            <a:ln w="12700" cap="flat">
              <a:noFill/>
              <a:miter lim="400000"/>
            </a:ln>
            <a:effectLst/>
          </p:spPr>
        </p:pic>
        <p:pic>
          <p:nvPicPr>
            <p:cNvPr id="1019" name="image.png"/>
            <p:cNvPicPr>
              <a:picLocks noChangeAspect="1"/>
            </p:cNvPicPr>
            <p:nvPr/>
          </p:nvPicPr>
          <p:blipFill>
            <a:blip r:embed="rId2">
              <a:extLst/>
            </a:blip>
            <a:stretch>
              <a:fillRect/>
            </a:stretch>
          </p:blipFill>
          <p:spPr>
            <a:xfrm>
              <a:off x="65994" y="46709"/>
              <a:ext cx="285978" cy="261022"/>
            </a:xfrm>
            <a:prstGeom prst="rect">
              <a:avLst/>
            </a:prstGeom>
            <a:ln w="12700" cap="flat">
              <a:noFill/>
              <a:miter lim="400000"/>
            </a:ln>
            <a:effectLst/>
          </p:spPr>
        </p:pic>
        <p:pic>
          <p:nvPicPr>
            <p:cNvPr id="1020" name="image.png"/>
            <p:cNvPicPr>
              <a:picLocks noChangeAspect="1"/>
            </p:cNvPicPr>
            <p:nvPr/>
          </p:nvPicPr>
          <p:blipFill>
            <a:blip r:embed="rId2">
              <a:extLst/>
            </a:blip>
            <a:srcRect l="0" t="0" r="10000" b="10934"/>
            <a:stretch>
              <a:fillRect/>
            </a:stretch>
          </p:blipFill>
          <p:spPr>
            <a:xfrm>
              <a:off x="527957" y="565088"/>
              <a:ext cx="395969" cy="358105"/>
            </a:xfrm>
            <a:prstGeom prst="rect">
              <a:avLst/>
            </a:prstGeom>
            <a:ln w="12700" cap="flat">
              <a:noFill/>
              <a:miter lim="400000"/>
            </a:ln>
            <a:effectLst/>
          </p:spPr>
        </p:pic>
        <p:grpSp>
          <p:nvGrpSpPr>
            <p:cNvPr id="1023" name="Group 1023"/>
            <p:cNvGrpSpPr/>
            <p:nvPr/>
          </p:nvGrpSpPr>
          <p:grpSpPr>
            <a:xfrm>
              <a:off x="0" y="0"/>
              <a:ext cx="923925" cy="1150178"/>
              <a:chOff x="0" y="0"/>
              <a:chExt cx="923925" cy="1150177"/>
            </a:xfrm>
          </p:grpSpPr>
          <p:sp>
            <p:nvSpPr>
              <p:cNvPr id="1021" name="Shape 1021"/>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Empires</a:t>
                </a:r>
              </a:p>
            </p:txBody>
          </p:sp>
          <p:sp>
            <p:nvSpPr>
              <p:cNvPr id="1022" name="Shape 1022"/>
              <p:cNvSpPr/>
              <p:nvPr/>
            </p:nvSpPr>
            <p:spPr>
              <a:xfrm>
                <a:off x="0" y="0"/>
                <a:ext cx="923925" cy="923193"/>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pic>
        <p:nvPicPr>
          <p:cNvPr id="1025" name="mundo_puzzled.jpg"/>
          <p:cNvPicPr>
            <a:picLocks noChangeAspect="1"/>
          </p:cNvPicPr>
          <p:nvPr/>
        </p:nvPicPr>
        <p:blipFill>
          <a:blip r:embed="rId3">
            <a:extLst/>
          </a:blip>
          <a:stretch>
            <a:fillRect/>
          </a:stretch>
        </p:blipFill>
        <p:spPr>
          <a:xfrm>
            <a:off x="1143000" y="4343400"/>
            <a:ext cx="2228850" cy="2209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024"/>
                                        </p:tgtEl>
                                        <p:attrNameLst>
                                          <p:attrName>style.visibility</p:attrName>
                                        </p:attrNameLst>
                                      </p:cBhvr>
                                      <p:to>
                                        <p:strVal val="visible"/>
                                      </p:to>
                                    </p:set>
                                    <p:animEffect filter="dissolve" transition="in">
                                      <p:cBhvr>
                                        <p:cTn id="7" dur="1000"/>
                                        <p:tgtEl>
                                          <p:spTgt spid="1024"/>
                                        </p:tgtEl>
                                      </p:cBhvr>
                                    </p:animEffect>
                                  </p:childTnLst>
                                </p:cTn>
                              </p:par>
                            </p:childTnLst>
                          </p:cTn>
                        </p:par>
                        <p:par>
                          <p:cTn id="8" fill="hold">
                            <p:stCondLst>
                              <p:cond delay="1000"/>
                            </p:stCondLst>
                            <p:childTnLst>
                              <p:par>
                                <p:cTn id="9" presetClass="entr" nodeType="afterEffect" presetSubtype="0" presetID="1" grpId="2" fill="hold">
                                  <p:stCondLst>
                                    <p:cond delay="0"/>
                                  </p:stCondLst>
                                  <p:iterate type="el" backwards="0">
                                    <p:tmAbs val="0"/>
                                  </p:iterate>
                                  <p:childTnLst>
                                    <p:set>
                                      <p:cBhvr>
                                        <p:cTn id="10" fill="hold"/>
                                        <p:tgtEl>
                                          <p:spTgt spid="10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3" fill="hold">
                                  <p:stCondLst>
                                    <p:cond delay="0"/>
                                  </p:stCondLst>
                                  <p:iterate type="el" backwards="0">
                                    <p:tmAbs val="0"/>
                                  </p:iterate>
                                  <p:childTnLst>
                                    <p:set>
                                      <p:cBhvr>
                                        <p:cTn id="14" fill="hold"/>
                                        <p:tgtEl>
                                          <p:spTgt spid="1017">
                                            <p:bg/>
                                          </p:spTgt>
                                        </p:tgtEl>
                                        <p:attrNameLst>
                                          <p:attrName>style.visibility</p:attrName>
                                        </p:attrNameLst>
                                      </p:cBhvr>
                                      <p:to>
                                        <p:strVal val="visible"/>
                                      </p:to>
                                    </p:set>
                                    <p:animEffect filter="dissolve" transition="in">
                                      <p:cBhvr>
                                        <p:cTn id="15" dur="1000"/>
                                        <p:tgtEl>
                                          <p:spTgt spid="1017">
                                            <p:bg/>
                                          </p:spTgt>
                                        </p:tgtEl>
                                      </p:cBhvr>
                                    </p:animEffect>
                                  </p:childTnLst>
                                </p:cTn>
                              </p:par>
                              <p:par>
                                <p:cTn id="16" presetClass="entr" nodeType="withEffect" presetSubtype="0" presetID="9" grpId="3" fill="hold">
                                  <p:stCondLst>
                                    <p:cond delay="0"/>
                                  </p:stCondLst>
                                  <p:iterate type="el" backwards="0">
                                    <p:tmAbs val="0"/>
                                  </p:iterate>
                                  <p:childTnLst>
                                    <p:set>
                                      <p:cBhvr>
                                        <p:cTn id="17" fill="hold"/>
                                        <p:tgtEl>
                                          <p:spTgt spid="1017">
                                            <p:txEl>
                                              <p:pRg st="0" end="0"/>
                                            </p:txEl>
                                          </p:spTgt>
                                        </p:tgtEl>
                                        <p:attrNameLst>
                                          <p:attrName>style.visibility</p:attrName>
                                        </p:attrNameLst>
                                      </p:cBhvr>
                                      <p:to>
                                        <p:strVal val="visible"/>
                                      </p:to>
                                    </p:set>
                                    <p:animEffect filter="dissolve" transition="in">
                                      <p:cBhvr>
                                        <p:cTn id="18" dur="1000"/>
                                        <p:tgtEl>
                                          <p:spTgt spid="101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3" fill="hold">
                                  <p:stCondLst>
                                    <p:cond delay="0"/>
                                  </p:stCondLst>
                                  <p:iterate type="el" backwards="0">
                                    <p:tmAbs val="0"/>
                                  </p:iterate>
                                  <p:childTnLst>
                                    <p:set>
                                      <p:cBhvr>
                                        <p:cTn id="22" fill="hold"/>
                                        <p:tgtEl>
                                          <p:spTgt spid="1017">
                                            <p:txEl>
                                              <p:pRg st="1" end="1"/>
                                            </p:txEl>
                                          </p:spTgt>
                                        </p:tgtEl>
                                        <p:attrNameLst>
                                          <p:attrName>style.visibility</p:attrName>
                                        </p:attrNameLst>
                                      </p:cBhvr>
                                      <p:to>
                                        <p:strVal val="visible"/>
                                      </p:to>
                                    </p:set>
                                    <p:animEffect filter="dissolve" transition="in">
                                      <p:cBhvr>
                                        <p:cTn id="23" dur="1000"/>
                                        <p:tgtEl>
                                          <p:spTgt spid="101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3" fill="hold">
                                  <p:stCondLst>
                                    <p:cond delay="0"/>
                                  </p:stCondLst>
                                  <p:iterate type="el" backwards="0">
                                    <p:tmAbs val="0"/>
                                  </p:iterate>
                                  <p:childTnLst>
                                    <p:set>
                                      <p:cBhvr>
                                        <p:cTn id="27" fill="hold"/>
                                        <p:tgtEl>
                                          <p:spTgt spid="1017">
                                            <p:txEl>
                                              <p:pRg st="2" end="2"/>
                                            </p:txEl>
                                          </p:spTgt>
                                        </p:tgtEl>
                                        <p:attrNameLst>
                                          <p:attrName>style.visibility</p:attrName>
                                        </p:attrNameLst>
                                      </p:cBhvr>
                                      <p:to>
                                        <p:strVal val="visible"/>
                                      </p:to>
                                    </p:set>
                                    <p:animEffect filter="dissolve" transition="in">
                                      <p:cBhvr>
                                        <p:cTn id="28" dur="1000"/>
                                        <p:tgtEl>
                                          <p:spTgt spid="101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3" fill="hold">
                                  <p:stCondLst>
                                    <p:cond delay="0"/>
                                  </p:stCondLst>
                                  <p:iterate type="el" backwards="0">
                                    <p:tmAbs val="0"/>
                                  </p:iterate>
                                  <p:childTnLst>
                                    <p:set>
                                      <p:cBhvr>
                                        <p:cTn id="32" fill="hold"/>
                                        <p:tgtEl>
                                          <p:spTgt spid="1017">
                                            <p:txEl>
                                              <p:pRg st="3" end="3"/>
                                            </p:txEl>
                                          </p:spTgt>
                                        </p:tgtEl>
                                        <p:attrNameLst>
                                          <p:attrName>style.visibility</p:attrName>
                                        </p:attrNameLst>
                                      </p:cBhvr>
                                      <p:to>
                                        <p:strVal val="visible"/>
                                      </p:to>
                                    </p:set>
                                    <p:animEffect filter="dissolve" transition="in">
                                      <p:cBhvr>
                                        <p:cTn id="33" dur="1000"/>
                                        <p:tgtEl>
                                          <p:spTgt spid="101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6" grpId="2"/>
      <p:bldP build="p" bldLvl="5" animBg="1" rev="0" advAuto="0" spid="1017" grpId="3"/>
      <p:bldP build="whole" bldLvl="1" animBg="1" rev="0" advAuto="0" spid="1024"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7" name="Shape 1027"/>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030" name="Group 1030"/>
          <p:cNvGrpSpPr/>
          <p:nvPr/>
        </p:nvGrpSpPr>
        <p:grpSpPr>
          <a:xfrm>
            <a:off x="1676400" y="1524000"/>
            <a:ext cx="4418013" cy="1654175"/>
            <a:chOff x="0" y="0"/>
            <a:chExt cx="4418012" cy="1654175"/>
          </a:xfrm>
        </p:grpSpPr>
        <p:sp>
          <p:nvSpPr>
            <p:cNvPr id="1028" name="Shape 1028"/>
            <p:cNvSpPr/>
            <p:nvPr/>
          </p:nvSpPr>
          <p:spPr>
            <a:xfrm>
              <a:off x="0" y="0"/>
              <a:ext cx="4418013" cy="1654175"/>
            </a:xfrm>
            <a:prstGeom prst="wedgeEllipseCallout">
              <a:avLst>
                <a:gd name="adj1" fmla="val -23375"/>
                <a:gd name="adj2" fmla="val 113435"/>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1000"/>
                </a:spcBef>
                <a:defRPr sz="2400">
                  <a:solidFill>
                    <a:srgbClr val="0A56A4"/>
                  </a:solidFill>
                  <a:latin typeface="+mn-lt"/>
                  <a:ea typeface="+mn-ea"/>
                  <a:cs typeface="+mn-cs"/>
                  <a:sym typeface="Arial"/>
                </a:defRPr>
              </a:pPr>
            </a:p>
          </p:txBody>
        </p:sp>
        <p:sp>
          <p:nvSpPr>
            <p:cNvPr id="1029" name="Shape 1029"/>
            <p:cNvSpPr/>
            <p:nvPr/>
          </p:nvSpPr>
          <p:spPr>
            <a:xfrm>
              <a:off x="646952" y="252953"/>
              <a:ext cx="3124109" cy="11482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1400"/>
                </a:spcBef>
                <a:defRPr sz="2400">
                  <a:solidFill>
                    <a:srgbClr val="0A56A4"/>
                  </a:solidFill>
                  <a:latin typeface="+mn-lt"/>
                  <a:ea typeface="+mn-ea"/>
                  <a:cs typeface="+mn-cs"/>
                  <a:sym typeface="Arial"/>
                </a:defRPr>
              </a:lvl1pPr>
            </a:lstStyle>
            <a:p>
              <a:pPr/>
              <a:r>
                <a:t>Trade was also closely linked to cultural exchange.</a:t>
              </a:r>
            </a:p>
          </p:txBody>
        </p:sp>
      </p:grpSp>
      <p:grpSp>
        <p:nvGrpSpPr>
          <p:cNvPr id="1039" name="Group 1039"/>
          <p:cNvGrpSpPr/>
          <p:nvPr/>
        </p:nvGrpSpPr>
        <p:grpSpPr>
          <a:xfrm>
            <a:off x="457200" y="457199"/>
            <a:ext cx="923926" cy="1150179"/>
            <a:chOff x="0" y="0"/>
            <a:chExt cx="923925" cy="1150177"/>
          </a:xfrm>
        </p:grpSpPr>
        <p:grpSp>
          <p:nvGrpSpPr>
            <p:cNvPr id="1033" name="Group 1033"/>
            <p:cNvGrpSpPr/>
            <p:nvPr/>
          </p:nvGrpSpPr>
          <p:grpSpPr>
            <a:xfrm>
              <a:off x="0" y="219807"/>
              <a:ext cx="923926" cy="525708"/>
              <a:chOff x="0" y="0"/>
              <a:chExt cx="923925" cy="525706"/>
            </a:xfrm>
          </p:grpSpPr>
          <p:pic>
            <p:nvPicPr>
              <p:cNvPr id="1031" name="image.png"/>
              <p:cNvPicPr>
                <a:picLocks noChangeAspect="1"/>
              </p:cNvPicPr>
              <p:nvPr/>
            </p:nvPicPr>
            <p:blipFill>
              <a:blip r:embed="rId2">
                <a:extLst/>
              </a:blip>
              <a:srcRect l="0" t="0" r="52941" b="0"/>
              <a:stretch>
                <a:fillRect/>
              </a:stretch>
            </p:blipFill>
            <p:spPr>
              <a:xfrm>
                <a:off x="571953" y="0"/>
                <a:ext cx="351973" cy="525707"/>
              </a:xfrm>
              <a:prstGeom prst="rect">
                <a:avLst/>
              </a:prstGeom>
              <a:ln w="12700" cap="flat">
                <a:noFill/>
                <a:miter lim="400000"/>
              </a:ln>
              <a:effectLst/>
            </p:spPr>
          </p:pic>
          <p:pic>
            <p:nvPicPr>
              <p:cNvPr id="1032" name="image.png"/>
              <p:cNvPicPr>
                <a:picLocks noChangeAspect="1"/>
              </p:cNvPicPr>
              <p:nvPr/>
            </p:nvPicPr>
            <p:blipFill>
              <a:blip r:embed="rId2">
                <a:extLst/>
              </a:blip>
              <a:srcRect l="47058" t="0" r="0" b="0"/>
              <a:stretch>
                <a:fillRect/>
              </a:stretch>
            </p:blipFill>
            <p:spPr>
              <a:xfrm>
                <a:off x="-1" y="0"/>
                <a:ext cx="395969" cy="525707"/>
              </a:xfrm>
              <a:prstGeom prst="rect">
                <a:avLst/>
              </a:prstGeom>
              <a:ln w="12700" cap="flat">
                <a:noFill/>
                <a:miter lim="400000"/>
              </a:ln>
              <a:effectLst/>
            </p:spPr>
          </p:pic>
        </p:grpSp>
        <p:sp>
          <p:nvSpPr>
            <p:cNvPr id="1034" name="Shape 1034"/>
            <p:cNvSpPr/>
            <p:nvPr/>
          </p:nvSpPr>
          <p:spPr>
            <a:xfrm>
              <a:off x="236480" y="395653"/>
              <a:ext cx="291478" cy="1"/>
            </a:xfrm>
            <a:prstGeom prst="line">
              <a:avLst/>
            </a:prstGeom>
            <a:noFill/>
            <a:ln w="57150" cap="flat">
              <a:solidFill>
                <a:srgbClr val="FFCC00"/>
              </a:solidFill>
              <a:prstDash val="solid"/>
              <a:round/>
              <a:tailEnd type="triangle" w="med" len="med"/>
            </a:ln>
            <a:effectLst/>
          </p:spPr>
          <p:txBody>
            <a:bodyPr wrap="square" lIns="45719" tIns="45719" rIns="45719" bIns="45719" numCol="1" anchor="t">
              <a:noAutofit/>
            </a:bodyPr>
            <a:lstStyle/>
            <a:p>
              <a:pPr/>
            </a:p>
          </p:txBody>
        </p:sp>
        <p:sp>
          <p:nvSpPr>
            <p:cNvPr id="1035" name="Shape 1035"/>
            <p:cNvSpPr/>
            <p:nvPr/>
          </p:nvSpPr>
          <p:spPr>
            <a:xfrm flipH="1">
              <a:off x="395967" y="615461"/>
              <a:ext cx="263980" cy="1"/>
            </a:xfrm>
            <a:prstGeom prst="line">
              <a:avLst/>
            </a:prstGeom>
            <a:noFill/>
            <a:ln w="57150" cap="flat">
              <a:solidFill>
                <a:srgbClr val="FFCC00"/>
              </a:solidFill>
              <a:prstDash val="solid"/>
              <a:round/>
              <a:tailEnd type="triangle" w="med" len="med"/>
            </a:ln>
            <a:effectLst/>
          </p:spPr>
          <p:txBody>
            <a:bodyPr wrap="square" lIns="45719" tIns="45719" rIns="45719" bIns="45719" numCol="1" anchor="t">
              <a:noAutofit/>
            </a:bodyPr>
            <a:lstStyle/>
            <a:p>
              <a:pPr/>
            </a:p>
          </p:txBody>
        </p:sp>
        <p:grpSp>
          <p:nvGrpSpPr>
            <p:cNvPr id="1038" name="Group 1038"/>
            <p:cNvGrpSpPr/>
            <p:nvPr/>
          </p:nvGrpSpPr>
          <p:grpSpPr>
            <a:xfrm>
              <a:off x="0" y="0"/>
              <a:ext cx="923926" cy="1150178"/>
              <a:chOff x="0" y="0"/>
              <a:chExt cx="923925" cy="1150177"/>
            </a:xfrm>
          </p:grpSpPr>
          <p:sp>
            <p:nvSpPr>
              <p:cNvPr id="1036" name="Shape 1036"/>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Trade</a:t>
                </a:r>
              </a:p>
            </p:txBody>
          </p:sp>
          <p:sp>
            <p:nvSpPr>
              <p:cNvPr id="1037" name="Shape 1037"/>
              <p:cNvSpPr/>
              <p:nvPr/>
            </p:nvSpPr>
            <p:spPr>
              <a:xfrm>
                <a:off x="0" y="0"/>
                <a:ext cx="923925" cy="923193"/>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pic>
        <p:nvPicPr>
          <p:cNvPr id="1040" name="mundo-front.jpg"/>
          <p:cNvPicPr>
            <a:picLocks noChangeAspect="1"/>
          </p:cNvPicPr>
          <p:nvPr/>
        </p:nvPicPr>
        <p:blipFill>
          <a:blip r:embed="rId3">
            <a:extLst/>
          </a:blip>
          <a:stretch>
            <a:fillRect/>
          </a:stretch>
        </p:blipFill>
        <p:spPr>
          <a:xfrm>
            <a:off x="1143000" y="4343400"/>
            <a:ext cx="2209800" cy="2200275"/>
          </a:xfrm>
          <a:prstGeom prst="rect">
            <a:avLst/>
          </a:prstGeom>
          <a:ln w="12700">
            <a:miter lim="400000"/>
          </a:ln>
        </p:spPr>
      </p:pic>
      <p:grpSp>
        <p:nvGrpSpPr>
          <p:cNvPr id="1043" name="Group 1043"/>
          <p:cNvGrpSpPr/>
          <p:nvPr/>
        </p:nvGrpSpPr>
        <p:grpSpPr>
          <a:xfrm>
            <a:off x="4572000" y="2579687"/>
            <a:ext cx="4114800" cy="2689226"/>
            <a:chOff x="0" y="0"/>
            <a:chExt cx="4114800" cy="2689225"/>
          </a:xfrm>
        </p:grpSpPr>
        <p:sp>
          <p:nvSpPr>
            <p:cNvPr id="1041" name="Shape 1041"/>
            <p:cNvSpPr/>
            <p:nvPr/>
          </p:nvSpPr>
          <p:spPr>
            <a:xfrm>
              <a:off x="0" y="0"/>
              <a:ext cx="4114800" cy="2689225"/>
            </a:xfrm>
            <a:prstGeom prst="wedgeEllipseCallout">
              <a:avLst>
                <a:gd name="adj1" fmla="val -78819"/>
                <a:gd name="adj2" fmla="val 38546"/>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1000"/>
                </a:spcBef>
                <a:defRPr sz="2400">
                  <a:solidFill>
                    <a:srgbClr val="0A56A4"/>
                  </a:solidFill>
                  <a:latin typeface="+mn-lt"/>
                  <a:ea typeface="+mn-ea"/>
                  <a:cs typeface="+mn-cs"/>
                  <a:sym typeface="Arial"/>
                </a:defRPr>
              </a:pPr>
            </a:p>
          </p:txBody>
        </p:sp>
        <p:sp>
          <p:nvSpPr>
            <p:cNvPr id="1042" name="Shape 1042"/>
            <p:cNvSpPr/>
            <p:nvPr/>
          </p:nvSpPr>
          <p:spPr>
            <a:xfrm>
              <a:off x="602551" y="414878"/>
              <a:ext cx="2909698" cy="1859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1400"/>
                </a:spcBef>
                <a:defRPr sz="2400">
                  <a:solidFill>
                    <a:srgbClr val="0A56A4"/>
                  </a:solidFill>
                  <a:latin typeface="+mn-lt"/>
                  <a:ea typeface="+mn-ea"/>
                  <a:cs typeface="+mn-cs"/>
                  <a:sym typeface="Arial"/>
                </a:defRPr>
              </a:lvl1pPr>
            </a:lstStyle>
            <a:p>
              <a:pPr/>
              <a:r>
                <a:t>Empires supported trade in Afroeurasia.   Merchants traveled great distances in search of wealth.</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039"/>
                                        </p:tgtEl>
                                        <p:attrNameLst>
                                          <p:attrName>style.visibility</p:attrName>
                                        </p:attrNameLst>
                                      </p:cBhvr>
                                      <p:to>
                                        <p:strVal val="visible"/>
                                      </p:to>
                                    </p:set>
                                    <p:animEffect filter="dissolve" transition="in">
                                      <p:cBhvr>
                                        <p:cTn id="7" dur="1000"/>
                                        <p:tgtEl>
                                          <p:spTgt spid="1039"/>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1030"/>
                                        </p:tgtEl>
                                        <p:attrNameLst>
                                          <p:attrName>style.visibility</p:attrName>
                                        </p:attrNameLst>
                                      </p:cBhvr>
                                      <p:to>
                                        <p:strVal val="visible"/>
                                      </p:to>
                                    </p:set>
                                    <p:animEffect filter="dissolve" transition="in">
                                      <p:cBhvr>
                                        <p:cTn id="11" dur="100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10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43" grpId="3"/>
      <p:bldP build="whole" bldLvl="1" animBg="1" rev="0" advAuto="0" spid="1039" grpId="1"/>
      <p:bldP build="whole" bldLvl="1" animBg="1" rev="0" advAuto="0" spid="1030" grpId="2"/>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5" name="Shape 1045"/>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46" name="Shape 1046"/>
          <p:cNvSpPr/>
          <p:nvPr/>
        </p:nvSpPr>
        <p:spPr>
          <a:xfrm>
            <a:off x="1828800" y="457200"/>
            <a:ext cx="6858000" cy="1386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CD7C11"/>
                </a:solidFill>
                <a:effectLst>
                  <a:outerShdw sx="100000" sy="100000" kx="0" ky="0" algn="b" rotWithShape="0" blurRad="12700" dist="25400" dir="2700000">
                    <a:srgbClr val="DDDDDD"/>
                  </a:outerShdw>
                </a:effectLst>
              </a:defRPr>
            </a:lvl1pPr>
          </a:lstStyle>
          <a:p>
            <a:pPr/>
            <a:r>
              <a:t>The number of cities grew, as well as trade networks between them.</a:t>
            </a:r>
          </a:p>
        </p:txBody>
      </p:sp>
      <p:sp>
        <p:nvSpPr>
          <p:cNvPr id="1047" name="Shape 1047"/>
          <p:cNvSpPr/>
          <p:nvPr/>
        </p:nvSpPr>
        <p:spPr>
          <a:xfrm flipV="1">
            <a:off x="3829050" y="2533649"/>
            <a:ext cx="333376" cy="133351"/>
          </a:xfrm>
          <a:prstGeom prst="line">
            <a:avLst/>
          </a:prstGeom>
          <a:ln w="38100">
            <a:solidFill>
              <a:srgbClr val="000000"/>
            </a:solidFill>
            <a:prstDash val="dash"/>
          </a:ln>
        </p:spPr>
        <p:txBody>
          <a:bodyPr lIns="45719" rIns="45719"/>
          <a:lstStyle/>
          <a:p>
            <a:pPr/>
          </a:p>
        </p:txBody>
      </p:sp>
      <p:sp>
        <p:nvSpPr>
          <p:cNvPr id="1048" name="Shape 1048"/>
          <p:cNvSpPr/>
          <p:nvPr/>
        </p:nvSpPr>
        <p:spPr>
          <a:xfrm flipH="1">
            <a:off x="2762249" y="3333750"/>
            <a:ext cx="400051" cy="1533525"/>
          </a:xfrm>
          <a:prstGeom prst="line">
            <a:avLst/>
          </a:prstGeom>
          <a:ln w="38100">
            <a:solidFill>
              <a:srgbClr val="000000"/>
            </a:solidFill>
            <a:prstDash val="dash"/>
          </a:ln>
        </p:spPr>
        <p:txBody>
          <a:bodyPr lIns="45719" rIns="45719"/>
          <a:lstStyle/>
          <a:p>
            <a:pPr/>
          </a:p>
        </p:txBody>
      </p:sp>
      <p:sp>
        <p:nvSpPr>
          <p:cNvPr id="1049" name="Shape 1049"/>
          <p:cNvSpPr/>
          <p:nvPr/>
        </p:nvSpPr>
        <p:spPr>
          <a:xfrm>
            <a:off x="5095874" y="2466975"/>
            <a:ext cx="800102" cy="533401"/>
          </a:xfrm>
          <a:prstGeom prst="line">
            <a:avLst/>
          </a:prstGeom>
          <a:ln w="38100">
            <a:solidFill>
              <a:srgbClr val="000000"/>
            </a:solidFill>
            <a:prstDash val="dash"/>
          </a:ln>
        </p:spPr>
        <p:txBody>
          <a:bodyPr lIns="45719" rIns="45719"/>
          <a:lstStyle/>
          <a:p>
            <a:pPr/>
          </a:p>
        </p:txBody>
      </p:sp>
      <p:sp>
        <p:nvSpPr>
          <p:cNvPr id="1050" name="Shape 1050"/>
          <p:cNvSpPr/>
          <p:nvPr/>
        </p:nvSpPr>
        <p:spPr>
          <a:xfrm flipV="1">
            <a:off x="3095625" y="4933949"/>
            <a:ext cx="333376" cy="133351"/>
          </a:xfrm>
          <a:prstGeom prst="line">
            <a:avLst/>
          </a:prstGeom>
          <a:ln w="38100">
            <a:solidFill>
              <a:srgbClr val="000000"/>
            </a:solidFill>
            <a:prstDash val="dash"/>
          </a:ln>
        </p:spPr>
        <p:txBody>
          <a:bodyPr lIns="45719" rIns="45719"/>
          <a:lstStyle/>
          <a:p>
            <a:pPr/>
          </a:p>
        </p:txBody>
      </p:sp>
      <p:sp>
        <p:nvSpPr>
          <p:cNvPr id="1051" name="Shape 1051"/>
          <p:cNvSpPr/>
          <p:nvPr/>
        </p:nvSpPr>
        <p:spPr>
          <a:xfrm>
            <a:off x="3895725" y="3200400"/>
            <a:ext cx="266701" cy="1200151"/>
          </a:xfrm>
          <a:prstGeom prst="line">
            <a:avLst/>
          </a:prstGeom>
          <a:ln w="38100">
            <a:solidFill>
              <a:srgbClr val="000000"/>
            </a:solidFill>
            <a:prstDash val="dash"/>
          </a:ln>
        </p:spPr>
        <p:txBody>
          <a:bodyPr lIns="45719" rIns="45719"/>
          <a:lstStyle/>
          <a:p>
            <a:pPr/>
          </a:p>
        </p:txBody>
      </p:sp>
      <p:sp>
        <p:nvSpPr>
          <p:cNvPr id="1052" name="Shape 1052"/>
          <p:cNvSpPr/>
          <p:nvPr/>
        </p:nvSpPr>
        <p:spPr>
          <a:xfrm>
            <a:off x="5095875" y="2466975"/>
            <a:ext cx="2200275" cy="133351"/>
          </a:xfrm>
          <a:prstGeom prst="line">
            <a:avLst/>
          </a:prstGeom>
          <a:ln w="38100">
            <a:solidFill>
              <a:srgbClr val="000000"/>
            </a:solidFill>
            <a:prstDash val="dash"/>
          </a:ln>
        </p:spPr>
        <p:txBody>
          <a:bodyPr lIns="45719" rIns="45719"/>
          <a:lstStyle/>
          <a:p>
            <a:pPr/>
          </a:p>
        </p:txBody>
      </p:sp>
      <p:grpSp>
        <p:nvGrpSpPr>
          <p:cNvPr id="1055" name="Group 1055"/>
          <p:cNvGrpSpPr/>
          <p:nvPr/>
        </p:nvGrpSpPr>
        <p:grpSpPr>
          <a:xfrm>
            <a:off x="4095749" y="2933700"/>
            <a:ext cx="1800227" cy="1466850"/>
            <a:chOff x="0" y="0"/>
            <a:chExt cx="1800225" cy="1466849"/>
          </a:xfrm>
        </p:grpSpPr>
        <p:sp>
          <p:nvSpPr>
            <p:cNvPr id="1053" name="Shape 1053"/>
            <p:cNvSpPr/>
            <p:nvPr/>
          </p:nvSpPr>
          <p:spPr>
            <a:xfrm flipV="1">
              <a:off x="133350" y="266699"/>
              <a:ext cx="1666876" cy="1200151"/>
            </a:xfrm>
            <a:prstGeom prst="line">
              <a:avLst/>
            </a:prstGeom>
            <a:noFill/>
            <a:ln w="38100" cap="flat">
              <a:solidFill>
                <a:srgbClr val="000000"/>
              </a:solidFill>
              <a:prstDash val="dash"/>
              <a:round/>
            </a:ln>
            <a:effectLst/>
          </p:spPr>
          <p:txBody>
            <a:bodyPr wrap="square" lIns="45719" tIns="45719" rIns="45719" bIns="45719" numCol="1" anchor="t">
              <a:noAutofit/>
            </a:bodyPr>
            <a:lstStyle/>
            <a:p>
              <a:pPr/>
            </a:p>
          </p:txBody>
        </p:sp>
        <p:sp>
          <p:nvSpPr>
            <p:cNvPr id="1054" name="Shape 1054"/>
            <p:cNvSpPr/>
            <p:nvPr/>
          </p:nvSpPr>
          <p:spPr>
            <a:xfrm>
              <a:off x="0" y="-1"/>
              <a:ext cx="1800225" cy="133352"/>
            </a:xfrm>
            <a:prstGeom prst="line">
              <a:avLst/>
            </a:prstGeom>
            <a:noFill/>
            <a:ln w="38100" cap="flat">
              <a:solidFill>
                <a:srgbClr val="000000"/>
              </a:solidFill>
              <a:prstDash val="dash"/>
              <a:round/>
            </a:ln>
            <a:effectLst/>
          </p:spPr>
          <p:txBody>
            <a:bodyPr wrap="square" lIns="45719" tIns="45719" rIns="45719" bIns="45719" numCol="1" anchor="t">
              <a:noAutofit/>
            </a:bodyPr>
            <a:lstStyle/>
            <a:p>
              <a:pPr/>
            </a:p>
          </p:txBody>
        </p:sp>
      </p:grpSp>
      <p:sp>
        <p:nvSpPr>
          <p:cNvPr id="1056" name="Shape 1056"/>
          <p:cNvSpPr/>
          <p:nvPr/>
        </p:nvSpPr>
        <p:spPr>
          <a:xfrm flipV="1">
            <a:off x="7029450" y="2867024"/>
            <a:ext cx="466725" cy="200026"/>
          </a:xfrm>
          <a:prstGeom prst="line">
            <a:avLst/>
          </a:prstGeom>
          <a:ln w="38100">
            <a:solidFill>
              <a:srgbClr val="000000"/>
            </a:solidFill>
            <a:prstDash val="dash"/>
          </a:ln>
        </p:spPr>
        <p:txBody>
          <a:bodyPr lIns="45719" rIns="45719"/>
          <a:lstStyle/>
          <a:p>
            <a:pPr/>
          </a:p>
        </p:txBody>
      </p:sp>
      <p:grpSp>
        <p:nvGrpSpPr>
          <p:cNvPr id="1065" name="Group 1065"/>
          <p:cNvGrpSpPr/>
          <p:nvPr/>
        </p:nvGrpSpPr>
        <p:grpSpPr>
          <a:xfrm>
            <a:off x="457200" y="457199"/>
            <a:ext cx="923926" cy="1150179"/>
            <a:chOff x="0" y="0"/>
            <a:chExt cx="923925" cy="1150177"/>
          </a:xfrm>
        </p:grpSpPr>
        <p:grpSp>
          <p:nvGrpSpPr>
            <p:cNvPr id="1059" name="Group 1059"/>
            <p:cNvGrpSpPr/>
            <p:nvPr/>
          </p:nvGrpSpPr>
          <p:grpSpPr>
            <a:xfrm>
              <a:off x="0" y="219807"/>
              <a:ext cx="923926" cy="525708"/>
              <a:chOff x="0" y="0"/>
              <a:chExt cx="923925" cy="525706"/>
            </a:xfrm>
          </p:grpSpPr>
          <p:pic>
            <p:nvPicPr>
              <p:cNvPr id="1057" name="image.png"/>
              <p:cNvPicPr>
                <a:picLocks noChangeAspect="1"/>
              </p:cNvPicPr>
              <p:nvPr/>
            </p:nvPicPr>
            <p:blipFill>
              <a:blip r:embed="rId2">
                <a:extLst/>
              </a:blip>
              <a:srcRect l="0" t="0" r="52941" b="0"/>
              <a:stretch>
                <a:fillRect/>
              </a:stretch>
            </p:blipFill>
            <p:spPr>
              <a:xfrm>
                <a:off x="571953" y="0"/>
                <a:ext cx="351973" cy="525707"/>
              </a:xfrm>
              <a:prstGeom prst="rect">
                <a:avLst/>
              </a:prstGeom>
              <a:ln w="12700" cap="flat">
                <a:noFill/>
                <a:miter lim="400000"/>
              </a:ln>
              <a:effectLst/>
            </p:spPr>
          </p:pic>
          <p:pic>
            <p:nvPicPr>
              <p:cNvPr id="1058" name="image.png"/>
              <p:cNvPicPr>
                <a:picLocks noChangeAspect="1"/>
              </p:cNvPicPr>
              <p:nvPr/>
            </p:nvPicPr>
            <p:blipFill>
              <a:blip r:embed="rId2">
                <a:extLst/>
              </a:blip>
              <a:srcRect l="47058" t="0" r="0" b="0"/>
              <a:stretch>
                <a:fillRect/>
              </a:stretch>
            </p:blipFill>
            <p:spPr>
              <a:xfrm>
                <a:off x="-1" y="0"/>
                <a:ext cx="395969" cy="525707"/>
              </a:xfrm>
              <a:prstGeom prst="rect">
                <a:avLst/>
              </a:prstGeom>
              <a:ln w="12700" cap="flat">
                <a:noFill/>
                <a:miter lim="400000"/>
              </a:ln>
              <a:effectLst/>
            </p:spPr>
          </p:pic>
        </p:grpSp>
        <p:sp>
          <p:nvSpPr>
            <p:cNvPr id="1060" name="Shape 1060"/>
            <p:cNvSpPr/>
            <p:nvPr/>
          </p:nvSpPr>
          <p:spPr>
            <a:xfrm>
              <a:off x="236480" y="395653"/>
              <a:ext cx="291478" cy="1"/>
            </a:xfrm>
            <a:prstGeom prst="line">
              <a:avLst/>
            </a:prstGeom>
            <a:noFill/>
            <a:ln w="57150" cap="flat">
              <a:solidFill>
                <a:srgbClr val="FFCC00"/>
              </a:solidFill>
              <a:prstDash val="solid"/>
              <a:round/>
              <a:tailEnd type="triangle" w="med" len="med"/>
            </a:ln>
            <a:effectLst/>
          </p:spPr>
          <p:txBody>
            <a:bodyPr wrap="square" lIns="45719" tIns="45719" rIns="45719" bIns="45719" numCol="1" anchor="t">
              <a:noAutofit/>
            </a:bodyPr>
            <a:lstStyle/>
            <a:p>
              <a:pPr/>
            </a:p>
          </p:txBody>
        </p:sp>
        <p:sp>
          <p:nvSpPr>
            <p:cNvPr id="1061" name="Shape 1061"/>
            <p:cNvSpPr/>
            <p:nvPr/>
          </p:nvSpPr>
          <p:spPr>
            <a:xfrm flipH="1">
              <a:off x="395967" y="615461"/>
              <a:ext cx="263980" cy="1"/>
            </a:xfrm>
            <a:prstGeom prst="line">
              <a:avLst/>
            </a:prstGeom>
            <a:noFill/>
            <a:ln w="57150" cap="flat">
              <a:solidFill>
                <a:srgbClr val="FFCC00"/>
              </a:solidFill>
              <a:prstDash val="solid"/>
              <a:round/>
              <a:tailEnd type="triangle" w="med" len="med"/>
            </a:ln>
            <a:effectLst/>
          </p:spPr>
          <p:txBody>
            <a:bodyPr wrap="square" lIns="45719" tIns="45719" rIns="45719" bIns="45719" numCol="1" anchor="t">
              <a:noAutofit/>
            </a:bodyPr>
            <a:lstStyle/>
            <a:p>
              <a:pPr/>
            </a:p>
          </p:txBody>
        </p:sp>
        <p:grpSp>
          <p:nvGrpSpPr>
            <p:cNvPr id="1064" name="Group 1064"/>
            <p:cNvGrpSpPr/>
            <p:nvPr/>
          </p:nvGrpSpPr>
          <p:grpSpPr>
            <a:xfrm>
              <a:off x="0" y="0"/>
              <a:ext cx="923926" cy="1150178"/>
              <a:chOff x="0" y="0"/>
              <a:chExt cx="923925" cy="1150177"/>
            </a:xfrm>
          </p:grpSpPr>
          <p:sp>
            <p:nvSpPr>
              <p:cNvPr id="1062" name="Shape 1062"/>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Trade</a:t>
                </a:r>
              </a:p>
            </p:txBody>
          </p:sp>
          <p:sp>
            <p:nvSpPr>
              <p:cNvPr id="1063" name="Shape 1063"/>
              <p:cNvSpPr/>
              <p:nvPr/>
            </p:nvSpPr>
            <p:spPr>
              <a:xfrm>
                <a:off x="0" y="0"/>
                <a:ext cx="923925" cy="923193"/>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pic>
        <p:nvPicPr>
          <p:cNvPr id="1066" name="image.png"/>
          <p:cNvPicPr>
            <a:picLocks noChangeAspect="1"/>
          </p:cNvPicPr>
          <p:nvPr/>
        </p:nvPicPr>
        <p:blipFill>
          <a:blip r:embed="rId2">
            <a:extLst/>
          </a:blip>
          <a:stretch>
            <a:fillRect/>
          </a:stretch>
        </p:blipFill>
        <p:spPr>
          <a:xfrm>
            <a:off x="3962400" y="1800225"/>
            <a:ext cx="1266825" cy="892175"/>
          </a:xfrm>
          <a:prstGeom prst="rect">
            <a:avLst/>
          </a:prstGeom>
          <a:ln w="12700">
            <a:miter lim="400000"/>
          </a:ln>
        </p:spPr>
      </p:pic>
      <p:pic>
        <p:nvPicPr>
          <p:cNvPr id="1067" name="image.png"/>
          <p:cNvPicPr>
            <a:picLocks noChangeAspect="1"/>
          </p:cNvPicPr>
          <p:nvPr/>
        </p:nvPicPr>
        <p:blipFill>
          <a:blip r:embed="rId2">
            <a:extLst/>
          </a:blip>
          <a:stretch>
            <a:fillRect/>
          </a:stretch>
        </p:blipFill>
        <p:spPr>
          <a:xfrm>
            <a:off x="7296150" y="2133600"/>
            <a:ext cx="1266825" cy="892175"/>
          </a:xfrm>
          <a:prstGeom prst="rect">
            <a:avLst/>
          </a:prstGeom>
          <a:ln w="12700">
            <a:miter lim="400000"/>
          </a:ln>
        </p:spPr>
      </p:pic>
      <p:pic>
        <p:nvPicPr>
          <p:cNvPr id="1068" name="image.png"/>
          <p:cNvPicPr>
            <a:picLocks noChangeAspect="1"/>
          </p:cNvPicPr>
          <p:nvPr/>
        </p:nvPicPr>
        <p:blipFill>
          <a:blip r:embed="rId2">
            <a:extLst/>
          </a:blip>
          <a:stretch>
            <a:fillRect/>
          </a:stretch>
        </p:blipFill>
        <p:spPr>
          <a:xfrm>
            <a:off x="1962150" y="4800600"/>
            <a:ext cx="1266825" cy="892175"/>
          </a:xfrm>
          <a:prstGeom prst="rect">
            <a:avLst/>
          </a:prstGeom>
          <a:ln w="12700">
            <a:miter lim="400000"/>
          </a:ln>
        </p:spPr>
      </p:pic>
      <p:pic>
        <p:nvPicPr>
          <p:cNvPr id="1069" name="image.png"/>
          <p:cNvPicPr>
            <a:picLocks noChangeAspect="1"/>
          </p:cNvPicPr>
          <p:nvPr/>
        </p:nvPicPr>
        <p:blipFill>
          <a:blip r:embed="rId2">
            <a:extLst/>
          </a:blip>
          <a:stretch>
            <a:fillRect/>
          </a:stretch>
        </p:blipFill>
        <p:spPr>
          <a:xfrm>
            <a:off x="3362325" y="4333875"/>
            <a:ext cx="1266825" cy="892175"/>
          </a:xfrm>
          <a:prstGeom prst="rect">
            <a:avLst/>
          </a:prstGeom>
          <a:ln w="12700">
            <a:miter lim="400000"/>
          </a:ln>
        </p:spPr>
      </p:pic>
      <p:pic>
        <p:nvPicPr>
          <p:cNvPr id="1070" name="image.png"/>
          <p:cNvPicPr>
            <a:picLocks noChangeAspect="1"/>
          </p:cNvPicPr>
          <p:nvPr/>
        </p:nvPicPr>
        <p:blipFill>
          <a:blip r:embed="rId2">
            <a:extLst/>
          </a:blip>
          <a:stretch>
            <a:fillRect/>
          </a:stretch>
        </p:blipFill>
        <p:spPr>
          <a:xfrm>
            <a:off x="5829300" y="2667000"/>
            <a:ext cx="1266825" cy="892175"/>
          </a:xfrm>
          <a:prstGeom prst="rect">
            <a:avLst/>
          </a:prstGeom>
          <a:ln w="12700">
            <a:miter lim="400000"/>
          </a:ln>
        </p:spPr>
      </p:pic>
      <p:pic>
        <p:nvPicPr>
          <p:cNvPr id="1071" name="image.png"/>
          <p:cNvPicPr>
            <a:picLocks noChangeAspect="1"/>
          </p:cNvPicPr>
          <p:nvPr/>
        </p:nvPicPr>
        <p:blipFill>
          <a:blip r:embed="rId2">
            <a:extLst/>
          </a:blip>
          <a:stretch>
            <a:fillRect/>
          </a:stretch>
        </p:blipFill>
        <p:spPr>
          <a:xfrm>
            <a:off x="2828925" y="2466975"/>
            <a:ext cx="1266825" cy="8921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04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051"/>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055"/>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1048"/>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1050"/>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6" fill="hold">
                                  <p:stCondLst>
                                    <p:cond delay="0"/>
                                  </p:stCondLst>
                                  <p:iterate type="el" backwards="0">
                                    <p:tmAbs val="0"/>
                                  </p:iterate>
                                  <p:childTnLst>
                                    <p:set>
                                      <p:cBhvr>
                                        <p:cTn id="21" fill="hold"/>
                                        <p:tgtEl>
                                          <p:spTgt spid="1056"/>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7" fill="hold">
                                  <p:stCondLst>
                                    <p:cond delay="0"/>
                                  </p:stCondLst>
                                  <p:iterate type="el" backwards="0">
                                    <p:tmAbs val="0"/>
                                  </p:iterate>
                                  <p:childTnLst>
                                    <p:set>
                                      <p:cBhvr>
                                        <p:cTn id="24" fill="hold"/>
                                        <p:tgtEl>
                                          <p:spTgt spid="1052"/>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8" fill="hold">
                                  <p:stCondLst>
                                    <p:cond delay="0"/>
                                  </p:stCondLst>
                                  <p:iterate type="el" backwards="0">
                                    <p:tmAbs val="0"/>
                                  </p:iterate>
                                  <p:childTnLst>
                                    <p:set>
                                      <p:cBhvr>
                                        <p:cTn id="27" fill="hold"/>
                                        <p:tgtEl>
                                          <p:spTgt spid="1049"/>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9" fill="hold">
                                  <p:stCondLst>
                                    <p:cond delay="0"/>
                                  </p:stCondLst>
                                  <p:iterate type="el" backwards="0">
                                    <p:tmAbs val="0"/>
                                  </p:iterate>
                                  <p:childTnLst>
                                    <p:set>
                                      <p:cBhvr>
                                        <p:cTn id="30" fill="hold"/>
                                        <p:tgtEl>
                                          <p:spTgt spid="10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5" grpId="3"/>
      <p:bldP build="whole" bldLvl="1" animBg="1" rev="0" advAuto="0" spid="1048" grpId="4"/>
      <p:bldP build="whole" bldLvl="1" animBg="1" rev="0" advAuto="0" spid="1050" grpId="5"/>
      <p:bldP build="whole" bldLvl="1" animBg="1" rev="0" advAuto="0" spid="1052" grpId="7"/>
      <p:bldP build="whole" bldLvl="1" animBg="1" rev="0" advAuto="0" spid="1046" grpId="1"/>
      <p:bldP build="whole" bldLvl="1" animBg="1" rev="0" advAuto="0" spid="1047" grpId="9"/>
      <p:bldP build="whole" bldLvl="1" animBg="1" rev="0" advAuto="0" spid="1049" grpId="8"/>
      <p:bldP build="whole" bldLvl="1" animBg="1" rev="0" advAuto="0" spid="1056" grpId="6"/>
      <p:bldP build="whole" bldLvl="1" animBg="1" rev="0" advAuto="0" spid="1051" grpId="2"/>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3" name="Shape 1073"/>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74" name="Shape 1074"/>
          <p:cNvSpPr/>
          <p:nvPr>
            <p:ph type="title"/>
          </p:nvPr>
        </p:nvSpPr>
        <p:spPr>
          <a:xfrm>
            <a:off x="1828800" y="5333999"/>
            <a:ext cx="6858000" cy="1143002"/>
          </a:xfrm>
          <a:prstGeom prst="rect">
            <a:avLst/>
          </a:prstGeom>
        </p:spPr>
        <p:txBody>
          <a:bodyPr/>
          <a:lstStyle>
            <a:lvl1pPr>
              <a:defRPr sz="2400"/>
            </a:lvl1pPr>
          </a:lstStyle>
          <a:p>
            <a:pPr/>
            <a:r>
              <a:t>From 300-1500 CE, trade routes extended farther and were used by more travelers.</a:t>
            </a:r>
          </a:p>
        </p:txBody>
      </p:sp>
      <p:sp>
        <p:nvSpPr>
          <p:cNvPr id="1075" name="Shape 1075"/>
          <p:cNvSpPr/>
          <p:nvPr/>
        </p:nvSpPr>
        <p:spPr>
          <a:xfrm>
            <a:off x="304800" y="4953000"/>
            <a:ext cx="8382000" cy="510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atin typeface="Arial Unicode MS"/>
                <a:ea typeface="Arial Unicode MS"/>
                <a:cs typeface="Arial Unicode MS"/>
                <a:sym typeface="Arial Unicode MS"/>
              </a:defRPr>
            </a:lvl1pPr>
          </a:lstStyle>
          <a:p>
            <a:pPr/>
            <a:r>
              <a:t> </a:t>
            </a:r>
          </a:p>
        </p:txBody>
      </p:sp>
      <p:grpSp>
        <p:nvGrpSpPr>
          <p:cNvPr id="1084" name="Group 1084"/>
          <p:cNvGrpSpPr/>
          <p:nvPr/>
        </p:nvGrpSpPr>
        <p:grpSpPr>
          <a:xfrm>
            <a:off x="457200" y="457199"/>
            <a:ext cx="923926" cy="1150179"/>
            <a:chOff x="0" y="0"/>
            <a:chExt cx="923925" cy="1150177"/>
          </a:xfrm>
        </p:grpSpPr>
        <p:grpSp>
          <p:nvGrpSpPr>
            <p:cNvPr id="1078" name="Group 1078"/>
            <p:cNvGrpSpPr/>
            <p:nvPr/>
          </p:nvGrpSpPr>
          <p:grpSpPr>
            <a:xfrm>
              <a:off x="0" y="219807"/>
              <a:ext cx="923926" cy="525708"/>
              <a:chOff x="0" y="0"/>
              <a:chExt cx="923925" cy="525706"/>
            </a:xfrm>
          </p:grpSpPr>
          <p:pic>
            <p:nvPicPr>
              <p:cNvPr id="1076" name="image.png"/>
              <p:cNvPicPr>
                <a:picLocks noChangeAspect="1"/>
              </p:cNvPicPr>
              <p:nvPr/>
            </p:nvPicPr>
            <p:blipFill>
              <a:blip r:embed="rId2">
                <a:extLst/>
              </a:blip>
              <a:srcRect l="0" t="0" r="52941" b="0"/>
              <a:stretch>
                <a:fillRect/>
              </a:stretch>
            </p:blipFill>
            <p:spPr>
              <a:xfrm>
                <a:off x="571953" y="0"/>
                <a:ext cx="351973" cy="525707"/>
              </a:xfrm>
              <a:prstGeom prst="rect">
                <a:avLst/>
              </a:prstGeom>
              <a:ln w="12700" cap="flat">
                <a:noFill/>
                <a:miter lim="400000"/>
              </a:ln>
              <a:effectLst/>
            </p:spPr>
          </p:pic>
          <p:pic>
            <p:nvPicPr>
              <p:cNvPr id="1077" name="image.png"/>
              <p:cNvPicPr>
                <a:picLocks noChangeAspect="1"/>
              </p:cNvPicPr>
              <p:nvPr/>
            </p:nvPicPr>
            <p:blipFill>
              <a:blip r:embed="rId2">
                <a:extLst/>
              </a:blip>
              <a:srcRect l="47058" t="0" r="0" b="0"/>
              <a:stretch>
                <a:fillRect/>
              </a:stretch>
            </p:blipFill>
            <p:spPr>
              <a:xfrm>
                <a:off x="-1" y="0"/>
                <a:ext cx="395969" cy="525707"/>
              </a:xfrm>
              <a:prstGeom prst="rect">
                <a:avLst/>
              </a:prstGeom>
              <a:ln w="12700" cap="flat">
                <a:noFill/>
                <a:miter lim="400000"/>
              </a:ln>
              <a:effectLst/>
            </p:spPr>
          </p:pic>
        </p:grpSp>
        <p:sp>
          <p:nvSpPr>
            <p:cNvPr id="1079" name="Shape 1079"/>
            <p:cNvSpPr/>
            <p:nvPr/>
          </p:nvSpPr>
          <p:spPr>
            <a:xfrm>
              <a:off x="236480" y="395653"/>
              <a:ext cx="291478" cy="1"/>
            </a:xfrm>
            <a:prstGeom prst="line">
              <a:avLst/>
            </a:prstGeom>
            <a:noFill/>
            <a:ln w="57150" cap="flat">
              <a:solidFill>
                <a:srgbClr val="FFCC00"/>
              </a:solidFill>
              <a:prstDash val="solid"/>
              <a:round/>
              <a:tailEnd type="triangle" w="med" len="med"/>
            </a:ln>
            <a:effectLst/>
          </p:spPr>
          <p:txBody>
            <a:bodyPr wrap="square" lIns="45719" tIns="45719" rIns="45719" bIns="45719" numCol="1" anchor="t">
              <a:noAutofit/>
            </a:bodyPr>
            <a:lstStyle/>
            <a:p>
              <a:pPr/>
            </a:p>
          </p:txBody>
        </p:sp>
        <p:sp>
          <p:nvSpPr>
            <p:cNvPr id="1080" name="Shape 1080"/>
            <p:cNvSpPr/>
            <p:nvPr/>
          </p:nvSpPr>
          <p:spPr>
            <a:xfrm flipH="1">
              <a:off x="395967" y="615461"/>
              <a:ext cx="263980" cy="1"/>
            </a:xfrm>
            <a:prstGeom prst="line">
              <a:avLst/>
            </a:prstGeom>
            <a:noFill/>
            <a:ln w="57150" cap="flat">
              <a:solidFill>
                <a:srgbClr val="FFCC00"/>
              </a:solidFill>
              <a:prstDash val="solid"/>
              <a:round/>
              <a:tailEnd type="triangle" w="med" len="med"/>
            </a:ln>
            <a:effectLst/>
          </p:spPr>
          <p:txBody>
            <a:bodyPr wrap="square" lIns="45719" tIns="45719" rIns="45719" bIns="45719" numCol="1" anchor="t">
              <a:noAutofit/>
            </a:bodyPr>
            <a:lstStyle/>
            <a:p>
              <a:pPr/>
            </a:p>
          </p:txBody>
        </p:sp>
        <p:grpSp>
          <p:nvGrpSpPr>
            <p:cNvPr id="1083" name="Group 1083"/>
            <p:cNvGrpSpPr/>
            <p:nvPr/>
          </p:nvGrpSpPr>
          <p:grpSpPr>
            <a:xfrm>
              <a:off x="0" y="0"/>
              <a:ext cx="923926" cy="1150178"/>
              <a:chOff x="0" y="0"/>
              <a:chExt cx="923925" cy="1150177"/>
            </a:xfrm>
          </p:grpSpPr>
          <p:sp>
            <p:nvSpPr>
              <p:cNvPr id="1081" name="Shape 1081"/>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Trade</a:t>
                </a:r>
              </a:p>
            </p:txBody>
          </p:sp>
          <p:sp>
            <p:nvSpPr>
              <p:cNvPr id="1082" name="Shape 1082"/>
              <p:cNvSpPr/>
              <p:nvPr/>
            </p:nvSpPr>
            <p:spPr>
              <a:xfrm>
                <a:off x="0" y="0"/>
                <a:ext cx="923925" cy="923193"/>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pic>
        <p:nvPicPr>
          <p:cNvPr id="1085" name="slide0066_image199.jpg"/>
          <p:cNvPicPr>
            <a:picLocks noChangeAspect="1"/>
          </p:cNvPicPr>
          <p:nvPr/>
        </p:nvPicPr>
        <p:blipFill>
          <a:blip r:embed="rId3">
            <a:extLst/>
          </a:blip>
          <a:stretch>
            <a:fillRect/>
          </a:stretch>
        </p:blipFill>
        <p:spPr>
          <a:xfrm>
            <a:off x="1905000" y="457200"/>
            <a:ext cx="6781800" cy="4337050"/>
          </a:xfrm>
          <a:prstGeom prst="rect">
            <a:avLst/>
          </a:prstGeom>
          <a:ln w="12700">
            <a:miter lim="400000"/>
          </a:ln>
        </p:spPr>
      </p:pic>
      <p:sp>
        <p:nvSpPr>
          <p:cNvPr id="1086" name="Shape 1086"/>
          <p:cNvSpPr/>
          <p:nvPr/>
        </p:nvSpPr>
        <p:spPr>
          <a:xfrm>
            <a:off x="2285999" y="4875529"/>
            <a:ext cx="6172202"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lvl1pPr>
          </a:lstStyle>
          <a:p>
            <a:pPr/>
            <a:r>
              <a:t>Microsoft®Encarta®Reference Library 2002. ©1993-2001 Microsoft Corporation. All rights reserved.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074"/>
                                        </p:tgtEl>
                                        <p:attrNameLst>
                                          <p:attrName>style.visibility</p:attrName>
                                        </p:attrNameLst>
                                      </p:cBhvr>
                                      <p:to>
                                        <p:strVal val="visible"/>
                                      </p:to>
                                    </p:set>
                                    <p:animEffect filter="dissolve" transition="in">
                                      <p:cBhvr>
                                        <p:cTn id="7" dur="1000"/>
                                        <p:tgtEl>
                                          <p:spTgt spid="1074"/>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1085"/>
                                        </p:tgtEl>
                                        <p:attrNameLst>
                                          <p:attrName>style.visibility</p:attrName>
                                        </p:attrNameLst>
                                      </p:cBhvr>
                                      <p:to>
                                        <p:strVal val="visible"/>
                                      </p:to>
                                    </p:set>
                                    <p:animEffect filter="dissolve" transition="in">
                                      <p:cBhvr>
                                        <p:cTn id="11" dur="1000"/>
                                        <p:tgtEl>
                                          <p:spTgt spid="10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74" grpId="1"/>
      <p:bldP build="whole" bldLvl="1" animBg="1" rev="0" advAuto="0" spid="1085" grpId="2"/>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8" name="Shape 1088"/>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89" name="Shape 1089"/>
          <p:cNvSpPr/>
          <p:nvPr/>
        </p:nvSpPr>
        <p:spPr>
          <a:xfrm>
            <a:off x="4800600" y="228600"/>
            <a:ext cx="4114800" cy="57617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115000"/>
              </a:lnSpc>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Trade helped spread religions, languages, ideas, and arts.</a:t>
            </a:r>
          </a:p>
          <a:p>
            <a:pPr marL="342900" indent="-342900">
              <a:lnSpc>
                <a:spcPct val="115000"/>
              </a:lnSpc>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Trade stimulated use of natural resources.</a:t>
            </a:r>
          </a:p>
          <a:p>
            <a:pPr marL="342900" indent="-342900">
              <a:lnSpc>
                <a:spcPct val="115000"/>
              </a:lnSpc>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Cities and manufacturing centers grew bigger.</a:t>
            </a:r>
          </a:p>
          <a:p>
            <a:pPr marL="342900" indent="-342900">
              <a:lnSpc>
                <a:spcPct val="115000"/>
              </a:lnSpc>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Banks, credit, and money systems encouraged regional and long distance trade.</a:t>
            </a:r>
          </a:p>
        </p:txBody>
      </p:sp>
      <p:pic>
        <p:nvPicPr>
          <p:cNvPr id="1090" name="earth_anim.png"/>
          <p:cNvPicPr>
            <a:picLocks noChangeAspect="1"/>
          </p:cNvPicPr>
          <p:nvPr/>
        </p:nvPicPr>
        <p:blipFill>
          <a:blip r:embed="rId2">
            <a:extLst/>
          </a:blip>
          <a:stretch>
            <a:fillRect/>
          </a:stretch>
        </p:blipFill>
        <p:spPr>
          <a:xfrm>
            <a:off x="1371600" y="3894137"/>
            <a:ext cx="1828800" cy="1828801"/>
          </a:xfrm>
          <a:prstGeom prst="rect">
            <a:avLst/>
          </a:prstGeom>
          <a:ln w="12700">
            <a:miter lim="400000"/>
          </a:ln>
        </p:spPr>
      </p:pic>
      <p:pic>
        <p:nvPicPr>
          <p:cNvPr id="1091" name="mundo-front.jpg"/>
          <p:cNvPicPr>
            <a:picLocks noChangeAspect="1"/>
          </p:cNvPicPr>
          <p:nvPr/>
        </p:nvPicPr>
        <p:blipFill>
          <a:blip r:embed="rId3">
            <a:extLst/>
          </a:blip>
          <a:stretch>
            <a:fillRect/>
          </a:stretch>
        </p:blipFill>
        <p:spPr>
          <a:xfrm>
            <a:off x="1371600" y="3894137"/>
            <a:ext cx="1828800" cy="1820863"/>
          </a:xfrm>
          <a:prstGeom prst="rect">
            <a:avLst/>
          </a:prstGeom>
          <a:ln w="12700">
            <a:miter lim="400000"/>
          </a:ln>
        </p:spPr>
      </p:pic>
      <p:grpSp>
        <p:nvGrpSpPr>
          <p:cNvPr id="1100" name="Group 1100"/>
          <p:cNvGrpSpPr/>
          <p:nvPr/>
        </p:nvGrpSpPr>
        <p:grpSpPr>
          <a:xfrm>
            <a:off x="457200" y="457199"/>
            <a:ext cx="923926" cy="1150179"/>
            <a:chOff x="0" y="0"/>
            <a:chExt cx="923925" cy="1150177"/>
          </a:xfrm>
        </p:grpSpPr>
        <p:grpSp>
          <p:nvGrpSpPr>
            <p:cNvPr id="1094" name="Group 1094"/>
            <p:cNvGrpSpPr/>
            <p:nvPr/>
          </p:nvGrpSpPr>
          <p:grpSpPr>
            <a:xfrm>
              <a:off x="0" y="219807"/>
              <a:ext cx="923926" cy="525708"/>
              <a:chOff x="0" y="0"/>
              <a:chExt cx="923925" cy="525706"/>
            </a:xfrm>
          </p:grpSpPr>
          <p:pic>
            <p:nvPicPr>
              <p:cNvPr id="1092" name="image.png"/>
              <p:cNvPicPr>
                <a:picLocks noChangeAspect="1"/>
              </p:cNvPicPr>
              <p:nvPr/>
            </p:nvPicPr>
            <p:blipFill>
              <a:blip r:embed="rId4">
                <a:extLst/>
              </a:blip>
              <a:srcRect l="0" t="0" r="52941" b="0"/>
              <a:stretch>
                <a:fillRect/>
              </a:stretch>
            </p:blipFill>
            <p:spPr>
              <a:xfrm>
                <a:off x="571953" y="0"/>
                <a:ext cx="351973" cy="525707"/>
              </a:xfrm>
              <a:prstGeom prst="rect">
                <a:avLst/>
              </a:prstGeom>
              <a:ln w="12700" cap="flat">
                <a:noFill/>
                <a:miter lim="400000"/>
              </a:ln>
              <a:effectLst/>
            </p:spPr>
          </p:pic>
          <p:pic>
            <p:nvPicPr>
              <p:cNvPr id="1093" name="image.png"/>
              <p:cNvPicPr>
                <a:picLocks noChangeAspect="1"/>
              </p:cNvPicPr>
              <p:nvPr/>
            </p:nvPicPr>
            <p:blipFill>
              <a:blip r:embed="rId4">
                <a:extLst/>
              </a:blip>
              <a:srcRect l="47058" t="0" r="0" b="0"/>
              <a:stretch>
                <a:fillRect/>
              </a:stretch>
            </p:blipFill>
            <p:spPr>
              <a:xfrm>
                <a:off x="-1" y="0"/>
                <a:ext cx="395969" cy="525707"/>
              </a:xfrm>
              <a:prstGeom prst="rect">
                <a:avLst/>
              </a:prstGeom>
              <a:ln w="12700" cap="flat">
                <a:noFill/>
                <a:miter lim="400000"/>
              </a:ln>
              <a:effectLst/>
            </p:spPr>
          </p:pic>
        </p:grpSp>
        <p:sp>
          <p:nvSpPr>
            <p:cNvPr id="1095" name="Shape 1095"/>
            <p:cNvSpPr/>
            <p:nvPr/>
          </p:nvSpPr>
          <p:spPr>
            <a:xfrm>
              <a:off x="236480" y="395653"/>
              <a:ext cx="291478" cy="1"/>
            </a:xfrm>
            <a:prstGeom prst="line">
              <a:avLst/>
            </a:prstGeom>
            <a:noFill/>
            <a:ln w="57150" cap="flat">
              <a:solidFill>
                <a:srgbClr val="FFCC00"/>
              </a:solidFill>
              <a:prstDash val="solid"/>
              <a:round/>
              <a:tailEnd type="triangle" w="med" len="med"/>
            </a:ln>
            <a:effectLst/>
          </p:spPr>
          <p:txBody>
            <a:bodyPr wrap="square" lIns="45719" tIns="45719" rIns="45719" bIns="45719" numCol="1" anchor="t">
              <a:noAutofit/>
            </a:bodyPr>
            <a:lstStyle/>
            <a:p>
              <a:pPr/>
            </a:p>
          </p:txBody>
        </p:sp>
        <p:sp>
          <p:nvSpPr>
            <p:cNvPr id="1096" name="Shape 1096"/>
            <p:cNvSpPr/>
            <p:nvPr/>
          </p:nvSpPr>
          <p:spPr>
            <a:xfrm flipH="1">
              <a:off x="395967" y="615461"/>
              <a:ext cx="263980" cy="1"/>
            </a:xfrm>
            <a:prstGeom prst="line">
              <a:avLst/>
            </a:prstGeom>
            <a:noFill/>
            <a:ln w="57150" cap="flat">
              <a:solidFill>
                <a:srgbClr val="FFCC00"/>
              </a:solidFill>
              <a:prstDash val="solid"/>
              <a:round/>
              <a:tailEnd type="triangle" w="med" len="med"/>
            </a:ln>
            <a:effectLst/>
          </p:spPr>
          <p:txBody>
            <a:bodyPr wrap="square" lIns="45719" tIns="45719" rIns="45719" bIns="45719" numCol="1" anchor="t">
              <a:noAutofit/>
            </a:bodyPr>
            <a:lstStyle/>
            <a:p>
              <a:pPr/>
            </a:p>
          </p:txBody>
        </p:sp>
        <p:grpSp>
          <p:nvGrpSpPr>
            <p:cNvPr id="1099" name="Group 1099"/>
            <p:cNvGrpSpPr/>
            <p:nvPr/>
          </p:nvGrpSpPr>
          <p:grpSpPr>
            <a:xfrm>
              <a:off x="0" y="0"/>
              <a:ext cx="923926" cy="1150178"/>
              <a:chOff x="0" y="0"/>
              <a:chExt cx="923925" cy="1150177"/>
            </a:xfrm>
          </p:grpSpPr>
          <p:sp>
            <p:nvSpPr>
              <p:cNvPr id="1097" name="Shape 1097"/>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Trade</a:t>
                </a:r>
              </a:p>
            </p:txBody>
          </p:sp>
          <p:sp>
            <p:nvSpPr>
              <p:cNvPr id="1098" name="Shape 1098"/>
              <p:cNvSpPr/>
              <p:nvPr/>
            </p:nvSpPr>
            <p:spPr>
              <a:xfrm>
                <a:off x="0" y="0"/>
                <a:ext cx="923925" cy="923193"/>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grpSp>
        <p:nvGrpSpPr>
          <p:cNvPr id="1103" name="Group 1103"/>
          <p:cNvGrpSpPr/>
          <p:nvPr/>
        </p:nvGrpSpPr>
        <p:grpSpPr>
          <a:xfrm>
            <a:off x="457200" y="1517650"/>
            <a:ext cx="4343400" cy="1831975"/>
            <a:chOff x="0" y="0"/>
            <a:chExt cx="4343400" cy="1831975"/>
          </a:xfrm>
        </p:grpSpPr>
        <p:sp>
          <p:nvSpPr>
            <p:cNvPr id="1101" name="Shape 1101"/>
            <p:cNvSpPr/>
            <p:nvPr/>
          </p:nvSpPr>
          <p:spPr>
            <a:xfrm>
              <a:off x="0" y="0"/>
              <a:ext cx="4343400" cy="1831975"/>
            </a:xfrm>
            <a:prstGeom prst="wedgeEllipseCallout">
              <a:avLst>
                <a:gd name="adj1" fmla="val -8153"/>
                <a:gd name="adj2" fmla="val 61023"/>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000">
                  <a:solidFill>
                    <a:srgbClr val="0A56A4"/>
                  </a:solidFill>
                  <a:latin typeface="+mn-lt"/>
                  <a:ea typeface="+mn-ea"/>
                  <a:cs typeface="+mn-cs"/>
                  <a:sym typeface="Arial"/>
                </a:defRPr>
              </a:pPr>
            </a:p>
          </p:txBody>
        </p:sp>
        <p:sp>
          <p:nvSpPr>
            <p:cNvPr id="1102" name="Shape 1102"/>
            <p:cNvSpPr/>
            <p:nvPr/>
          </p:nvSpPr>
          <p:spPr>
            <a:xfrm>
              <a:off x="636026" y="290222"/>
              <a:ext cx="3071348" cy="1251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solidFill>
                    <a:srgbClr val="0A56A4"/>
                  </a:solidFill>
                  <a:latin typeface="+mn-lt"/>
                  <a:ea typeface="+mn-ea"/>
                  <a:cs typeface="+mn-cs"/>
                  <a:sym typeface="Arial"/>
                </a:defRPr>
              </a:lvl1pPr>
            </a:lstStyle>
            <a:p>
              <a:pPr/>
              <a:r>
                <a:t>How did expanding trade networks bring about cultural exchanges in Afroeurasia?</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091"/>
                                        </p:tgtEl>
                                        <p:attrNameLst>
                                          <p:attrName>style.visibility</p:attrName>
                                        </p:attrNameLst>
                                      </p:cBhvr>
                                      <p:to>
                                        <p:strVal val="visible"/>
                                      </p:to>
                                    </p:set>
                                    <p:animEffect filter="dissolve" transition="in">
                                      <p:cBhvr>
                                        <p:cTn id="7" dur="1000"/>
                                        <p:tgtEl>
                                          <p:spTgt spid="1091"/>
                                        </p:tgtEl>
                                      </p:cBhvr>
                                    </p:animEffect>
                                  </p:childTnLst>
                                </p:cTn>
                              </p:par>
                            </p:childTnLst>
                          </p:cTn>
                        </p:par>
                        <p:par>
                          <p:cTn id="8" fill="hold">
                            <p:stCondLst>
                              <p:cond delay="1000"/>
                            </p:stCondLst>
                            <p:childTnLst>
                              <p:par>
                                <p:cTn id="9" presetClass="entr" nodeType="afterEffect" presetSubtype="0" presetID="1" grpId="2" fill="hold">
                                  <p:stCondLst>
                                    <p:cond delay="0"/>
                                  </p:stCondLst>
                                  <p:iterate type="el" backwards="0">
                                    <p:tmAbs val="0"/>
                                  </p:iterate>
                                  <p:childTnLst>
                                    <p:set>
                                      <p:cBhvr>
                                        <p:cTn id="10" fill="hold"/>
                                        <p:tgtEl>
                                          <p:spTgt spid="1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3" fill="hold">
                                  <p:stCondLst>
                                    <p:cond delay="0"/>
                                  </p:stCondLst>
                                  <p:iterate type="el" backwards="0">
                                    <p:tmAbs val="0"/>
                                  </p:iterate>
                                  <p:childTnLst>
                                    <p:set>
                                      <p:cBhvr>
                                        <p:cTn id="14" fill="hold"/>
                                        <p:tgtEl>
                                          <p:spTgt spid="1089">
                                            <p:bg/>
                                          </p:spTgt>
                                        </p:tgtEl>
                                        <p:attrNameLst>
                                          <p:attrName>style.visibility</p:attrName>
                                        </p:attrNameLst>
                                      </p:cBhvr>
                                      <p:to>
                                        <p:strVal val="visible"/>
                                      </p:to>
                                    </p:set>
                                    <p:animEffect filter="dissolve" transition="in">
                                      <p:cBhvr>
                                        <p:cTn id="15" dur="1000"/>
                                        <p:tgtEl>
                                          <p:spTgt spid="1089">
                                            <p:bg/>
                                          </p:spTgt>
                                        </p:tgtEl>
                                      </p:cBhvr>
                                    </p:animEffect>
                                  </p:childTnLst>
                                </p:cTn>
                              </p:par>
                              <p:par>
                                <p:cTn id="16" presetClass="entr" nodeType="withEffect" presetSubtype="0" presetID="9" grpId="3" fill="hold">
                                  <p:stCondLst>
                                    <p:cond delay="0"/>
                                  </p:stCondLst>
                                  <p:iterate type="el" backwards="0">
                                    <p:tmAbs val="0"/>
                                  </p:iterate>
                                  <p:childTnLst>
                                    <p:set>
                                      <p:cBhvr>
                                        <p:cTn id="17" fill="hold"/>
                                        <p:tgtEl>
                                          <p:spTgt spid="1089">
                                            <p:txEl>
                                              <p:pRg st="0" end="0"/>
                                            </p:txEl>
                                          </p:spTgt>
                                        </p:tgtEl>
                                        <p:attrNameLst>
                                          <p:attrName>style.visibility</p:attrName>
                                        </p:attrNameLst>
                                      </p:cBhvr>
                                      <p:to>
                                        <p:strVal val="visible"/>
                                      </p:to>
                                    </p:set>
                                    <p:animEffect filter="dissolve" transition="in">
                                      <p:cBhvr>
                                        <p:cTn id="18" dur="1000"/>
                                        <p:tgtEl>
                                          <p:spTgt spid="108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3" fill="hold">
                                  <p:stCondLst>
                                    <p:cond delay="0"/>
                                  </p:stCondLst>
                                  <p:iterate type="el" backwards="0">
                                    <p:tmAbs val="0"/>
                                  </p:iterate>
                                  <p:childTnLst>
                                    <p:set>
                                      <p:cBhvr>
                                        <p:cTn id="22" fill="hold"/>
                                        <p:tgtEl>
                                          <p:spTgt spid="1089">
                                            <p:txEl>
                                              <p:pRg st="1" end="1"/>
                                            </p:txEl>
                                          </p:spTgt>
                                        </p:tgtEl>
                                        <p:attrNameLst>
                                          <p:attrName>style.visibility</p:attrName>
                                        </p:attrNameLst>
                                      </p:cBhvr>
                                      <p:to>
                                        <p:strVal val="visible"/>
                                      </p:to>
                                    </p:set>
                                    <p:animEffect filter="dissolve" transition="in">
                                      <p:cBhvr>
                                        <p:cTn id="23" dur="1000"/>
                                        <p:tgtEl>
                                          <p:spTgt spid="108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3" fill="hold">
                                  <p:stCondLst>
                                    <p:cond delay="0"/>
                                  </p:stCondLst>
                                  <p:iterate type="el" backwards="0">
                                    <p:tmAbs val="0"/>
                                  </p:iterate>
                                  <p:childTnLst>
                                    <p:set>
                                      <p:cBhvr>
                                        <p:cTn id="27" fill="hold"/>
                                        <p:tgtEl>
                                          <p:spTgt spid="1089">
                                            <p:txEl>
                                              <p:pRg st="2" end="2"/>
                                            </p:txEl>
                                          </p:spTgt>
                                        </p:tgtEl>
                                        <p:attrNameLst>
                                          <p:attrName>style.visibility</p:attrName>
                                        </p:attrNameLst>
                                      </p:cBhvr>
                                      <p:to>
                                        <p:strVal val="visible"/>
                                      </p:to>
                                    </p:set>
                                    <p:animEffect filter="dissolve" transition="in">
                                      <p:cBhvr>
                                        <p:cTn id="28" dur="1000"/>
                                        <p:tgtEl>
                                          <p:spTgt spid="108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3" fill="hold">
                                  <p:stCondLst>
                                    <p:cond delay="0"/>
                                  </p:stCondLst>
                                  <p:iterate type="el" backwards="0">
                                    <p:tmAbs val="0"/>
                                  </p:iterate>
                                  <p:childTnLst>
                                    <p:set>
                                      <p:cBhvr>
                                        <p:cTn id="32" fill="hold"/>
                                        <p:tgtEl>
                                          <p:spTgt spid="1089">
                                            <p:txEl>
                                              <p:pRg st="3" end="3"/>
                                            </p:txEl>
                                          </p:spTgt>
                                        </p:tgtEl>
                                        <p:attrNameLst>
                                          <p:attrName>style.visibility</p:attrName>
                                        </p:attrNameLst>
                                      </p:cBhvr>
                                      <p:to>
                                        <p:strVal val="visible"/>
                                      </p:to>
                                    </p:set>
                                    <p:animEffect filter="dissolve" transition="in">
                                      <p:cBhvr>
                                        <p:cTn id="33" dur="1000"/>
                                        <p:tgtEl>
                                          <p:spTgt spid="108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89" grpId="3"/>
      <p:bldP build="whole" bldLvl="1" animBg="1" rev="0" advAuto="0" spid="1103" grpId="2"/>
      <p:bldP build="whole" bldLvl="1" animBg="1" rev="0" advAuto="0" spid="1091"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5" name="Shape 1105"/>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08" name="Group 1108"/>
          <p:cNvGrpSpPr/>
          <p:nvPr/>
        </p:nvGrpSpPr>
        <p:grpSpPr>
          <a:xfrm>
            <a:off x="1790700" y="971550"/>
            <a:ext cx="4076700" cy="2171700"/>
            <a:chOff x="0" y="0"/>
            <a:chExt cx="4076700" cy="2171700"/>
          </a:xfrm>
        </p:grpSpPr>
        <p:sp>
          <p:nvSpPr>
            <p:cNvPr id="1106" name="Shape 1106"/>
            <p:cNvSpPr/>
            <p:nvPr/>
          </p:nvSpPr>
          <p:spPr>
            <a:xfrm>
              <a:off x="0" y="0"/>
              <a:ext cx="4076700" cy="2171700"/>
            </a:xfrm>
            <a:prstGeom prst="wedgeEllipseCallout">
              <a:avLst>
                <a:gd name="adj1" fmla="val -27532"/>
                <a:gd name="adj2" fmla="val 80042"/>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1000"/>
                </a:spcBef>
                <a:defRPr sz="2400">
                  <a:solidFill>
                    <a:srgbClr val="0A56A4"/>
                  </a:solidFill>
                  <a:latin typeface="+mn-lt"/>
                  <a:ea typeface="+mn-ea"/>
                  <a:cs typeface="+mn-cs"/>
                  <a:sym typeface="Arial"/>
                </a:defRPr>
              </a:pPr>
            </a:p>
          </p:txBody>
        </p:sp>
        <p:sp>
          <p:nvSpPr>
            <p:cNvPr id="1107" name="Shape 1107"/>
            <p:cNvSpPr/>
            <p:nvPr/>
          </p:nvSpPr>
          <p:spPr>
            <a:xfrm>
              <a:off x="596972" y="333915"/>
              <a:ext cx="2882756" cy="15038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1400"/>
                </a:spcBef>
                <a:defRPr sz="2400">
                  <a:solidFill>
                    <a:srgbClr val="0A56A4"/>
                  </a:solidFill>
                  <a:latin typeface="+mn-lt"/>
                  <a:ea typeface="+mn-ea"/>
                  <a:cs typeface="+mn-cs"/>
                  <a:sym typeface="Arial"/>
                </a:defRPr>
              </a:lvl1pPr>
            </a:lstStyle>
            <a:p>
              <a:pPr/>
              <a:r>
                <a:t>During Big Era Five, universal religions spread across Afroeurasia.</a:t>
              </a:r>
            </a:p>
          </p:txBody>
        </p:sp>
      </p:grpSp>
      <p:grpSp>
        <p:nvGrpSpPr>
          <p:cNvPr id="1111" name="Group 1111"/>
          <p:cNvGrpSpPr/>
          <p:nvPr/>
        </p:nvGrpSpPr>
        <p:grpSpPr>
          <a:xfrm>
            <a:off x="4267200" y="2362200"/>
            <a:ext cx="4419600" cy="2689225"/>
            <a:chOff x="0" y="0"/>
            <a:chExt cx="4419600" cy="2689225"/>
          </a:xfrm>
        </p:grpSpPr>
        <p:sp>
          <p:nvSpPr>
            <p:cNvPr id="1109" name="Shape 1109"/>
            <p:cNvSpPr/>
            <p:nvPr/>
          </p:nvSpPr>
          <p:spPr>
            <a:xfrm>
              <a:off x="0" y="0"/>
              <a:ext cx="4419600" cy="2689225"/>
            </a:xfrm>
            <a:prstGeom prst="wedgeEllipseCallout">
              <a:avLst>
                <a:gd name="adj1" fmla="val -70366"/>
                <a:gd name="adj2" fmla="val 33824"/>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400">
                  <a:solidFill>
                    <a:srgbClr val="0A56A4"/>
                  </a:solidFill>
                  <a:latin typeface="+mn-lt"/>
                  <a:ea typeface="+mn-ea"/>
                  <a:cs typeface="+mn-cs"/>
                  <a:sym typeface="Arial"/>
                </a:defRPr>
              </a:pPr>
            </a:p>
          </p:txBody>
        </p:sp>
        <p:sp>
          <p:nvSpPr>
            <p:cNvPr id="1110" name="Shape 1110"/>
            <p:cNvSpPr/>
            <p:nvPr/>
          </p:nvSpPr>
          <p:spPr>
            <a:xfrm>
              <a:off x="647184" y="414878"/>
              <a:ext cx="3125232" cy="1859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0A56A4"/>
                  </a:solidFill>
                  <a:latin typeface="+mn-lt"/>
                  <a:ea typeface="+mn-ea"/>
                  <a:cs typeface="+mn-cs"/>
                  <a:sym typeface="Arial"/>
                </a:defRPr>
              </a:lvl1pPr>
            </a:lstStyle>
            <a:p>
              <a:pPr/>
              <a:r>
                <a:t>Universal religions are belief systems that anyone can join – they’re not limited to any one group.</a:t>
              </a:r>
            </a:p>
          </p:txBody>
        </p:sp>
      </p:grpSp>
      <p:grpSp>
        <p:nvGrpSpPr>
          <p:cNvPr id="1121" name="Group 1121"/>
          <p:cNvGrpSpPr/>
          <p:nvPr/>
        </p:nvGrpSpPr>
        <p:grpSpPr>
          <a:xfrm>
            <a:off x="457200" y="457199"/>
            <a:ext cx="984250" cy="1211725"/>
            <a:chOff x="0" y="0"/>
            <a:chExt cx="984250" cy="1211723"/>
          </a:xfrm>
        </p:grpSpPr>
        <p:grpSp>
          <p:nvGrpSpPr>
            <p:cNvPr id="1114" name="Group 1114"/>
            <p:cNvGrpSpPr/>
            <p:nvPr/>
          </p:nvGrpSpPr>
          <p:grpSpPr>
            <a:xfrm>
              <a:off x="0" y="0"/>
              <a:ext cx="984250" cy="1211724"/>
              <a:chOff x="0" y="0"/>
              <a:chExt cx="984250" cy="1211723"/>
            </a:xfrm>
          </p:grpSpPr>
          <p:sp>
            <p:nvSpPr>
              <p:cNvPr id="1112" name="Shape 1112"/>
              <p:cNvSpPr/>
              <p:nvPr/>
            </p:nvSpPr>
            <p:spPr>
              <a:xfrm>
                <a:off x="0" y="0"/>
                <a:ext cx="984250" cy="984739"/>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13" name="Shape 1113"/>
              <p:cNvSpPr/>
              <p:nvPr/>
            </p:nvSpPr>
            <p:spPr>
              <a:xfrm>
                <a:off x="0" y="984738"/>
                <a:ext cx="98425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Ideas</a:t>
                </a:r>
              </a:p>
            </p:txBody>
          </p:sp>
        </p:grpSp>
        <p:pic>
          <p:nvPicPr>
            <p:cNvPr id="1115" name="image.pdf"/>
            <p:cNvPicPr>
              <a:picLocks noChangeAspect="1"/>
            </p:cNvPicPr>
            <p:nvPr/>
          </p:nvPicPr>
          <p:blipFill>
            <a:blip r:embed="rId2">
              <a:extLst/>
            </a:blip>
            <a:stretch>
              <a:fillRect/>
            </a:stretch>
          </p:blipFill>
          <p:spPr>
            <a:xfrm>
              <a:off x="421821" y="234461"/>
              <a:ext cx="499937" cy="515816"/>
            </a:xfrm>
            <a:prstGeom prst="rect">
              <a:avLst/>
            </a:prstGeom>
            <a:ln w="12700" cap="flat">
              <a:noFill/>
              <a:miter lim="400000"/>
            </a:ln>
            <a:effectLst/>
          </p:spPr>
        </p:pic>
        <p:pic>
          <p:nvPicPr>
            <p:cNvPr id="1116" name="book.png"/>
            <p:cNvPicPr>
              <a:picLocks noChangeAspect="1"/>
            </p:cNvPicPr>
            <p:nvPr/>
          </p:nvPicPr>
          <p:blipFill>
            <a:blip r:embed="rId3">
              <a:extLst/>
            </a:blip>
            <a:stretch>
              <a:fillRect/>
            </a:stretch>
          </p:blipFill>
          <p:spPr>
            <a:xfrm>
              <a:off x="46869" y="332153"/>
              <a:ext cx="468691" cy="371232"/>
            </a:xfrm>
            <a:prstGeom prst="rect">
              <a:avLst/>
            </a:prstGeom>
            <a:ln w="12700" cap="flat">
              <a:noFill/>
              <a:miter lim="400000"/>
            </a:ln>
            <a:effectLst/>
          </p:spPr>
        </p:pic>
        <p:grpSp>
          <p:nvGrpSpPr>
            <p:cNvPr id="1120" name="Group 1120"/>
            <p:cNvGrpSpPr/>
            <p:nvPr/>
          </p:nvGrpSpPr>
          <p:grpSpPr>
            <a:xfrm>
              <a:off x="328083" y="371435"/>
              <a:ext cx="373196" cy="130704"/>
              <a:chOff x="0" y="0"/>
              <a:chExt cx="373194" cy="130703"/>
            </a:xfrm>
          </p:grpSpPr>
          <p:sp>
            <p:nvSpPr>
              <p:cNvPr id="1117" name="Shape 1117"/>
              <p:cNvSpPr/>
              <p:nvPr/>
            </p:nvSpPr>
            <p:spPr>
              <a:xfrm>
                <a:off x="0" y="3703"/>
                <a:ext cx="373195"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18" name="Shape 1118"/>
              <p:cNvSpPr/>
              <p:nvPr/>
            </p:nvSpPr>
            <p:spPr>
              <a:xfrm>
                <a:off x="0" y="3703"/>
                <a:ext cx="17136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19" name="Shape 1119"/>
              <p:cNvSpPr/>
              <p:nvPr/>
            </p:nvSpPr>
            <p:spPr>
              <a:xfrm>
                <a:off x="133283" y="0"/>
                <a:ext cx="3808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pic>
        <p:nvPicPr>
          <p:cNvPr id="1122" name="mundo-front.jpg"/>
          <p:cNvPicPr>
            <a:picLocks noChangeAspect="1"/>
          </p:cNvPicPr>
          <p:nvPr/>
        </p:nvPicPr>
        <p:blipFill>
          <a:blip r:embed="rId4">
            <a:extLst/>
          </a:blip>
          <a:stretch>
            <a:fillRect/>
          </a:stretch>
        </p:blipFill>
        <p:spPr>
          <a:xfrm>
            <a:off x="1371600" y="3894137"/>
            <a:ext cx="1828800" cy="18208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121"/>
                                        </p:tgtEl>
                                        <p:attrNameLst>
                                          <p:attrName>style.visibility</p:attrName>
                                        </p:attrNameLst>
                                      </p:cBhvr>
                                      <p:to>
                                        <p:strVal val="visible"/>
                                      </p:to>
                                    </p:set>
                                    <p:animEffect filter="dissolve" transition="in">
                                      <p:cBhvr>
                                        <p:cTn id="7" dur="1000"/>
                                        <p:tgtEl>
                                          <p:spTgt spid="1121"/>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1108"/>
                                        </p:tgtEl>
                                        <p:attrNameLst>
                                          <p:attrName>style.visibility</p:attrName>
                                        </p:attrNameLst>
                                      </p:cBhvr>
                                      <p:to>
                                        <p:strVal val="visible"/>
                                      </p:to>
                                    </p:set>
                                    <p:animEffect filter="dissolve" transition="in">
                                      <p:cBhvr>
                                        <p:cTn id="11" dur="1000"/>
                                        <p:tgtEl>
                                          <p:spTgt spid="110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1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1" grpId="1"/>
      <p:bldP build="whole" bldLvl="1" animBg="1" rev="0" advAuto="0" spid="1108" grpId="2"/>
      <p:bldP build="whole" bldLvl="1" animBg="1" rev="0" advAuto="0" spid="1111"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ldNum" sz="quarter" idx="2"/>
          </p:nvPr>
        </p:nvSpPr>
        <p:spPr>
          <a:xfrm>
            <a:off x="8940976" y="6534150"/>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9" name="slide0042_image013.jpg"/>
          <p:cNvPicPr>
            <a:picLocks noChangeAspect="1"/>
          </p:cNvPicPr>
          <p:nvPr/>
        </p:nvPicPr>
        <p:blipFill>
          <a:blip r:embed="rId2">
            <a:extLst/>
          </a:blip>
          <a:stretch>
            <a:fillRect/>
          </a:stretch>
        </p:blipFill>
        <p:spPr>
          <a:xfrm>
            <a:off x="457200" y="457200"/>
            <a:ext cx="8229600" cy="4495800"/>
          </a:xfrm>
          <a:prstGeom prst="rect">
            <a:avLst/>
          </a:prstGeom>
          <a:ln w="12700">
            <a:miter lim="400000"/>
          </a:ln>
        </p:spPr>
      </p:pic>
      <p:sp>
        <p:nvSpPr>
          <p:cNvPr id="130" name="Shape 130"/>
          <p:cNvSpPr/>
          <p:nvPr/>
        </p:nvSpPr>
        <p:spPr>
          <a:xfrm>
            <a:off x="241282" y="5238112"/>
            <a:ext cx="8229601" cy="1386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600"/>
              </a:spcBef>
              <a:defRPr b="1" sz="2800">
                <a:solidFill>
                  <a:srgbClr val="CD7C11"/>
                </a:solidFill>
                <a:effectLst>
                  <a:outerShdw sx="100000" sy="100000" kx="0" ky="0" algn="b" rotWithShape="0" blurRad="12700" dist="25400" dir="2700000">
                    <a:srgbClr val="DDDDDD"/>
                  </a:outerShdw>
                </a:effectLst>
              </a:defRPr>
            </a:pPr>
            <a:r>
              <a:t>During Big Era Five, many connections were established among regions. These formed </a:t>
            </a:r>
            <a:r>
              <a:rPr i="1"/>
              <a:t>interregional</a:t>
            </a:r>
            <a:r>
              <a:t> patterns of unity.</a:t>
            </a:r>
          </a:p>
        </p:txBody>
      </p:sp>
      <p:grpSp>
        <p:nvGrpSpPr>
          <p:cNvPr id="134" name="Group 134"/>
          <p:cNvGrpSpPr/>
          <p:nvPr/>
        </p:nvGrpSpPr>
        <p:grpSpPr>
          <a:xfrm>
            <a:off x="2064974" y="2312638"/>
            <a:ext cx="463821" cy="208239"/>
            <a:chOff x="0" y="0"/>
            <a:chExt cx="463820" cy="208238"/>
          </a:xfrm>
        </p:grpSpPr>
        <p:sp>
          <p:nvSpPr>
            <p:cNvPr id="131" name="Shape 131"/>
            <p:cNvSpPr/>
            <p:nvPr/>
          </p:nvSpPr>
          <p:spPr>
            <a:xfrm rot="5839146">
              <a:off x="155710" y="-119909"/>
              <a:ext cx="152401" cy="4480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32" name="Shape 132"/>
            <p:cNvSpPr/>
            <p:nvPr/>
          </p:nvSpPr>
          <p:spPr>
            <a:xfrm rot="5839146">
              <a:off x="253207" y="-9089"/>
              <a:ext cx="152401" cy="251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33" name="Shape 133"/>
            <p:cNvSpPr/>
            <p:nvPr/>
          </p:nvSpPr>
          <p:spPr>
            <a:xfrm rot="5839146">
              <a:off x="211722" y="153105"/>
              <a:ext cx="12701" cy="45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71" name="Group 171"/>
          <p:cNvGrpSpPr/>
          <p:nvPr/>
        </p:nvGrpSpPr>
        <p:grpSpPr>
          <a:xfrm>
            <a:off x="278416" y="1648012"/>
            <a:ext cx="4672810" cy="2871405"/>
            <a:chOff x="0" y="0"/>
            <a:chExt cx="4672809" cy="2871403"/>
          </a:xfrm>
        </p:grpSpPr>
        <p:grpSp>
          <p:nvGrpSpPr>
            <p:cNvPr id="138" name="Group 138"/>
            <p:cNvGrpSpPr/>
            <p:nvPr/>
          </p:nvGrpSpPr>
          <p:grpSpPr>
            <a:xfrm>
              <a:off x="1103904" y="705890"/>
              <a:ext cx="781079" cy="944978"/>
              <a:chOff x="0" y="0"/>
              <a:chExt cx="781077" cy="944976"/>
            </a:xfrm>
          </p:grpSpPr>
          <p:sp>
            <p:nvSpPr>
              <p:cNvPr id="135" name="Shape 135"/>
              <p:cNvSpPr/>
              <p:nvPr/>
            </p:nvSpPr>
            <p:spPr>
              <a:xfrm rot="8782365">
                <a:off x="226232" y="14319"/>
                <a:ext cx="328614" cy="916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36" name="Shape 136"/>
              <p:cNvSpPr/>
              <p:nvPr/>
            </p:nvSpPr>
            <p:spPr>
              <a:xfrm rot="8782365">
                <a:off x="337562" y="382744"/>
                <a:ext cx="328613" cy="5142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37" name="Shape 137"/>
              <p:cNvSpPr/>
              <p:nvPr/>
            </p:nvSpPr>
            <p:spPr>
              <a:xfrm rot="8782365">
                <a:off x="247403" y="505148"/>
                <a:ext cx="13699" cy="93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42" name="Group 142"/>
            <p:cNvGrpSpPr/>
            <p:nvPr/>
          </p:nvGrpSpPr>
          <p:grpSpPr>
            <a:xfrm>
              <a:off x="1980430" y="1710339"/>
              <a:ext cx="646033" cy="1098328"/>
              <a:chOff x="0" y="0"/>
              <a:chExt cx="646031" cy="1098326"/>
            </a:xfrm>
          </p:grpSpPr>
          <p:sp>
            <p:nvSpPr>
              <p:cNvPr id="139" name="Shape 139"/>
              <p:cNvSpPr/>
              <p:nvPr/>
            </p:nvSpPr>
            <p:spPr>
              <a:xfrm flipH="1" rot="20072201">
                <a:off x="234909" y="-17130"/>
                <a:ext cx="176214" cy="11325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40" name="Shape 140"/>
              <p:cNvSpPr/>
              <p:nvPr/>
            </p:nvSpPr>
            <p:spPr>
              <a:xfrm flipH="1" rot="20072201">
                <a:off x="128081" y="7007"/>
                <a:ext cx="176214" cy="635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41" name="Shape 141"/>
              <p:cNvSpPr/>
              <p:nvPr/>
            </p:nvSpPr>
            <p:spPr>
              <a:xfrm flipH="1" rot="20072201">
                <a:off x="245403" y="538115"/>
                <a:ext cx="12701" cy="1155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46" name="Group 146"/>
            <p:cNvGrpSpPr/>
            <p:nvPr/>
          </p:nvGrpSpPr>
          <p:grpSpPr>
            <a:xfrm>
              <a:off x="4128371" y="157254"/>
              <a:ext cx="544439" cy="688183"/>
              <a:chOff x="0" y="0"/>
              <a:chExt cx="544437" cy="688181"/>
            </a:xfrm>
          </p:grpSpPr>
          <p:sp>
            <p:nvSpPr>
              <p:cNvPr id="143" name="Shape 143"/>
              <p:cNvSpPr/>
              <p:nvPr/>
            </p:nvSpPr>
            <p:spPr>
              <a:xfrm rot="1684349">
                <a:off x="131725" y="29051"/>
                <a:ext cx="280988" cy="6300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44" name="Shape 144"/>
              <p:cNvSpPr/>
              <p:nvPr/>
            </p:nvSpPr>
            <p:spPr>
              <a:xfrm rot="1684349">
                <a:off x="196775" y="45313"/>
                <a:ext cx="280988" cy="3536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45" name="Shape 145"/>
              <p:cNvSpPr/>
              <p:nvPr/>
            </p:nvSpPr>
            <p:spPr>
              <a:xfrm rot="1684349">
                <a:off x="381640" y="380976"/>
                <a:ext cx="12701" cy="642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50" name="Group 150"/>
            <p:cNvGrpSpPr/>
            <p:nvPr/>
          </p:nvGrpSpPr>
          <p:grpSpPr>
            <a:xfrm>
              <a:off x="3935163" y="844362"/>
              <a:ext cx="480005" cy="653817"/>
              <a:chOff x="0" y="0"/>
              <a:chExt cx="480003" cy="653816"/>
            </a:xfrm>
          </p:grpSpPr>
          <p:sp>
            <p:nvSpPr>
              <p:cNvPr id="147" name="Shape 147"/>
              <p:cNvSpPr/>
              <p:nvPr/>
            </p:nvSpPr>
            <p:spPr>
              <a:xfrm rot="1684349">
                <a:off x="136020" y="11868"/>
                <a:ext cx="207964" cy="6300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48" name="Shape 148"/>
              <p:cNvSpPr/>
              <p:nvPr/>
            </p:nvSpPr>
            <p:spPr>
              <a:xfrm rot="1684349">
                <a:off x="201070" y="28131"/>
                <a:ext cx="207964" cy="3536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49" name="Shape 149"/>
              <p:cNvSpPr/>
              <p:nvPr/>
            </p:nvSpPr>
            <p:spPr>
              <a:xfrm rot="1684349">
                <a:off x="318549" y="347328"/>
                <a:ext cx="12701" cy="642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54" name="Group 154"/>
            <p:cNvGrpSpPr/>
            <p:nvPr/>
          </p:nvGrpSpPr>
          <p:grpSpPr>
            <a:xfrm>
              <a:off x="1489232" y="542797"/>
              <a:ext cx="663455" cy="995537"/>
              <a:chOff x="0" y="0"/>
              <a:chExt cx="663454" cy="995536"/>
            </a:xfrm>
          </p:grpSpPr>
          <p:sp>
            <p:nvSpPr>
              <p:cNvPr id="151" name="Shape 151"/>
              <p:cNvSpPr/>
              <p:nvPr/>
            </p:nvSpPr>
            <p:spPr>
              <a:xfrm flipH="1" rot="9651418">
                <a:off x="140433" y="37266"/>
                <a:ext cx="382588" cy="921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52" name="Shape 152"/>
              <p:cNvSpPr/>
              <p:nvPr/>
            </p:nvSpPr>
            <p:spPr>
              <a:xfrm flipH="1" rot="9651418">
                <a:off x="206693" y="430206"/>
                <a:ext cx="382588" cy="516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53" name="Shape 153"/>
              <p:cNvSpPr/>
              <p:nvPr/>
            </p:nvSpPr>
            <p:spPr>
              <a:xfrm flipH="1" rot="9651418">
                <a:off x="493853" y="381784"/>
                <a:ext cx="15949" cy="93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58" name="Group 158"/>
            <p:cNvGrpSpPr/>
            <p:nvPr/>
          </p:nvGrpSpPr>
          <p:grpSpPr>
            <a:xfrm>
              <a:off x="3832955" y="0"/>
              <a:ext cx="495773" cy="689418"/>
              <a:chOff x="0" y="0"/>
              <a:chExt cx="495772" cy="689417"/>
            </a:xfrm>
          </p:grpSpPr>
          <p:sp>
            <p:nvSpPr>
              <p:cNvPr id="155" name="Shape 155"/>
              <p:cNvSpPr/>
              <p:nvPr/>
            </p:nvSpPr>
            <p:spPr>
              <a:xfrm rot="12114359">
                <a:off x="107392" y="29669"/>
                <a:ext cx="280988" cy="6300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56" name="Shape 156"/>
              <p:cNvSpPr/>
              <p:nvPr/>
            </p:nvSpPr>
            <p:spPr>
              <a:xfrm rot="12114359">
                <a:off x="55820" y="296151"/>
                <a:ext cx="280988" cy="3536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57" name="Shape 157"/>
              <p:cNvSpPr/>
              <p:nvPr/>
            </p:nvSpPr>
            <p:spPr>
              <a:xfrm rot="12114359">
                <a:off x="119018" y="256365"/>
                <a:ext cx="12701" cy="642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62" name="Group 162"/>
            <p:cNvGrpSpPr/>
            <p:nvPr/>
          </p:nvGrpSpPr>
          <p:grpSpPr>
            <a:xfrm>
              <a:off x="1780606" y="358589"/>
              <a:ext cx="639798" cy="276452"/>
              <a:chOff x="0" y="0"/>
              <a:chExt cx="639797" cy="276450"/>
            </a:xfrm>
          </p:grpSpPr>
          <p:sp>
            <p:nvSpPr>
              <p:cNvPr id="159" name="Shape 159"/>
              <p:cNvSpPr/>
              <p:nvPr/>
            </p:nvSpPr>
            <p:spPr>
              <a:xfrm rot="16569155">
                <a:off x="214330" y="-172147"/>
                <a:ext cx="211138" cy="620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60" name="Shape 160"/>
              <p:cNvSpPr/>
              <p:nvPr/>
            </p:nvSpPr>
            <p:spPr>
              <a:xfrm rot="16569155">
                <a:off x="78930" y="-50559"/>
                <a:ext cx="211139" cy="3483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61" name="Shape 161"/>
              <p:cNvSpPr/>
              <p:nvPr/>
            </p:nvSpPr>
            <p:spPr>
              <a:xfrm rot="16569155">
                <a:off x="330689" y="6648"/>
                <a:ext cx="12701" cy="633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66" name="Group 166"/>
            <p:cNvGrpSpPr/>
            <p:nvPr/>
          </p:nvGrpSpPr>
          <p:grpSpPr>
            <a:xfrm>
              <a:off x="-1" y="2054649"/>
              <a:ext cx="1920419" cy="816755"/>
              <a:chOff x="0" y="0"/>
              <a:chExt cx="1920417" cy="816753"/>
            </a:xfrm>
          </p:grpSpPr>
          <p:sp>
            <p:nvSpPr>
              <p:cNvPr id="163" name="Shape 163"/>
              <p:cNvSpPr/>
              <p:nvPr/>
            </p:nvSpPr>
            <p:spPr>
              <a:xfrm flipH="1" rot="16883145">
                <a:off x="731608" y="-525074"/>
                <a:ext cx="457201" cy="1866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64" name="Shape 164"/>
              <p:cNvSpPr/>
              <p:nvPr/>
            </p:nvSpPr>
            <p:spPr>
              <a:xfrm flipH="1" rot="16883145">
                <a:off x="330094" y="-196354"/>
                <a:ext cx="457201" cy="1047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65" name="Shape 165"/>
              <p:cNvSpPr/>
              <p:nvPr/>
            </p:nvSpPr>
            <p:spPr>
              <a:xfrm flipH="1" rot="16883145">
                <a:off x="926109" y="531649"/>
                <a:ext cx="19058" cy="190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70" name="Group 170"/>
            <p:cNvGrpSpPr/>
            <p:nvPr/>
          </p:nvGrpSpPr>
          <p:grpSpPr>
            <a:xfrm>
              <a:off x="2171539" y="1507031"/>
              <a:ext cx="784202" cy="1199965"/>
              <a:chOff x="0" y="0"/>
              <a:chExt cx="784200" cy="1199963"/>
            </a:xfrm>
          </p:grpSpPr>
          <p:sp>
            <p:nvSpPr>
              <p:cNvPr id="167" name="Shape 167"/>
              <p:cNvSpPr/>
              <p:nvPr/>
            </p:nvSpPr>
            <p:spPr>
              <a:xfrm flipH="1" rot="9272201">
                <a:off x="239700" y="8018"/>
                <a:ext cx="304801" cy="1183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68" name="Shape 168"/>
              <p:cNvSpPr/>
              <p:nvPr/>
            </p:nvSpPr>
            <p:spPr>
              <a:xfrm flipH="1" rot="9272201">
                <a:off x="351370" y="502265"/>
                <a:ext cx="304801" cy="6644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69" name="Shape 169"/>
              <p:cNvSpPr/>
              <p:nvPr/>
            </p:nvSpPr>
            <p:spPr>
              <a:xfrm flipH="1" rot="9272201">
                <a:off x="512413" y="465879"/>
                <a:ext cx="12707" cy="1208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grpSp>
        <p:nvGrpSpPr>
          <p:cNvPr id="175" name="Group 175"/>
          <p:cNvGrpSpPr/>
          <p:nvPr/>
        </p:nvGrpSpPr>
        <p:grpSpPr>
          <a:xfrm>
            <a:off x="4938217" y="1143604"/>
            <a:ext cx="2668949" cy="902143"/>
            <a:chOff x="0" y="0"/>
            <a:chExt cx="2668948" cy="902142"/>
          </a:xfrm>
        </p:grpSpPr>
        <p:sp>
          <p:nvSpPr>
            <p:cNvPr id="172" name="Shape 172"/>
            <p:cNvSpPr/>
            <p:nvPr/>
          </p:nvSpPr>
          <p:spPr>
            <a:xfrm rot="15786105">
              <a:off x="1038405" y="-857315"/>
              <a:ext cx="592138" cy="2616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73" name="Shape 173"/>
            <p:cNvSpPr/>
            <p:nvPr/>
          </p:nvSpPr>
          <p:spPr>
            <a:xfrm rot="15786105">
              <a:off x="468473" y="-214276"/>
              <a:ext cx="592139" cy="14685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74" name="Shape 174"/>
            <p:cNvSpPr/>
            <p:nvPr/>
          </p:nvSpPr>
          <p:spPr>
            <a:xfrm rot="15786105">
              <a:off x="1314566" y="32683"/>
              <a:ext cx="24683" cy="267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79" name="Group 179"/>
          <p:cNvGrpSpPr/>
          <p:nvPr/>
        </p:nvGrpSpPr>
        <p:grpSpPr>
          <a:xfrm>
            <a:off x="4900853" y="2033731"/>
            <a:ext cx="1465203" cy="721938"/>
            <a:chOff x="0" y="0"/>
            <a:chExt cx="1465201" cy="721937"/>
          </a:xfrm>
        </p:grpSpPr>
        <p:sp>
          <p:nvSpPr>
            <p:cNvPr id="176" name="Shape 176"/>
            <p:cNvSpPr/>
            <p:nvPr/>
          </p:nvSpPr>
          <p:spPr>
            <a:xfrm rot="17331160">
              <a:off x="600044" y="-367901"/>
              <a:ext cx="265113" cy="14577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77" name="Shape 177"/>
            <p:cNvSpPr/>
            <p:nvPr/>
          </p:nvSpPr>
          <p:spPr>
            <a:xfrm rot="17331160">
              <a:off x="297391" y="-151433"/>
              <a:ext cx="265114" cy="818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78" name="Shape 178"/>
            <p:cNvSpPr/>
            <p:nvPr/>
          </p:nvSpPr>
          <p:spPr>
            <a:xfrm rot="17331160">
              <a:off x="781376" y="171186"/>
              <a:ext cx="12701" cy="1487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83" name="Group 183"/>
          <p:cNvGrpSpPr/>
          <p:nvPr/>
        </p:nvGrpSpPr>
        <p:grpSpPr>
          <a:xfrm>
            <a:off x="4786658" y="2547232"/>
            <a:ext cx="1498976" cy="1026782"/>
            <a:chOff x="0" y="0"/>
            <a:chExt cx="1498974" cy="1026781"/>
          </a:xfrm>
        </p:grpSpPr>
        <p:sp>
          <p:nvSpPr>
            <p:cNvPr id="180" name="Shape 180"/>
            <p:cNvSpPr/>
            <p:nvPr/>
          </p:nvSpPr>
          <p:spPr>
            <a:xfrm flipH="1" rot="4016486">
              <a:off x="491518" y="-191364"/>
              <a:ext cx="515939" cy="14095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81" name="Shape 181"/>
            <p:cNvSpPr/>
            <p:nvPr/>
          </p:nvSpPr>
          <p:spPr>
            <a:xfrm flipH="1" rot="4016486">
              <a:off x="776041" y="-3252"/>
              <a:ext cx="515939" cy="791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82" name="Shape 182"/>
            <p:cNvSpPr/>
            <p:nvPr/>
          </p:nvSpPr>
          <p:spPr>
            <a:xfrm flipH="1" rot="4016486">
              <a:off x="628672" y="219647"/>
              <a:ext cx="21507" cy="14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87" name="Group 187"/>
          <p:cNvGrpSpPr/>
          <p:nvPr/>
        </p:nvGrpSpPr>
        <p:grpSpPr>
          <a:xfrm>
            <a:off x="6423114" y="2157320"/>
            <a:ext cx="931748" cy="1168658"/>
            <a:chOff x="0" y="0"/>
            <a:chExt cx="931746" cy="1168656"/>
          </a:xfrm>
        </p:grpSpPr>
        <p:sp>
          <p:nvSpPr>
            <p:cNvPr id="184" name="Shape 184"/>
            <p:cNvSpPr/>
            <p:nvPr/>
          </p:nvSpPr>
          <p:spPr>
            <a:xfrm rot="12379502">
              <a:off x="204729" y="61596"/>
              <a:ext cx="522289" cy="10454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85" name="Shape 185"/>
            <p:cNvSpPr/>
            <p:nvPr/>
          </p:nvSpPr>
          <p:spPr>
            <a:xfrm rot="12379502">
              <a:off x="103016" y="496533"/>
              <a:ext cx="522288" cy="5867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86" name="Shape 186"/>
            <p:cNvSpPr/>
            <p:nvPr/>
          </p:nvSpPr>
          <p:spPr>
            <a:xfrm rot="12379502">
              <a:off x="235414" y="410446"/>
              <a:ext cx="21772" cy="1066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91" name="Group 191"/>
          <p:cNvGrpSpPr/>
          <p:nvPr/>
        </p:nvGrpSpPr>
        <p:grpSpPr>
          <a:xfrm>
            <a:off x="6737376" y="2442997"/>
            <a:ext cx="931748" cy="1168658"/>
            <a:chOff x="0" y="0"/>
            <a:chExt cx="931746" cy="1168656"/>
          </a:xfrm>
        </p:grpSpPr>
        <p:sp>
          <p:nvSpPr>
            <p:cNvPr id="188" name="Shape 188"/>
            <p:cNvSpPr/>
            <p:nvPr/>
          </p:nvSpPr>
          <p:spPr>
            <a:xfrm rot="1579502">
              <a:off x="204729" y="61596"/>
              <a:ext cx="522289" cy="10454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89" name="Shape 189"/>
            <p:cNvSpPr/>
            <p:nvPr/>
          </p:nvSpPr>
          <p:spPr>
            <a:xfrm rot="1579502">
              <a:off x="306443" y="85382"/>
              <a:ext cx="522288" cy="5867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90" name="Shape 190"/>
            <p:cNvSpPr/>
            <p:nvPr/>
          </p:nvSpPr>
          <p:spPr>
            <a:xfrm rot="1579502">
              <a:off x="674561" y="651532"/>
              <a:ext cx="21772" cy="1066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95" name="Group 195"/>
          <p:cNvGrpSpPr/>
          <p:nvPr/>
        </p:nvGrpSpPr>
        <p:grpSpPr>
          <a:xfrm>
            <a:off x="4851552" y="1687662"/>
            <a:ext cx="2492689" cy="669328"/>
            <a:chOff x="0" y="0"/>
            <a:chExt cx="2492687" cy="669326"/>
          </a:xfrm>
        </p:grpSpPr>
        <p:sp>
          <p:nvSpPr>
            <p:cNvPr id="192" name="Shape 192"/>
            <p:cNvSpPr/>
            <p:nvPr/>
          </p:nvSpPr>
          <p:spPr>
            <a:xfrm rot="5270010">
              <a:off x="958212" y="-901673"/>
              <a:ext cx="576264" cy="24726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13"/>
                    <a:pt x="21600" y="7623"/>
                  </a:cubicBezTo>
                  <a:lnTo>
                    <a:pt x="21600" y="12394"/>
                  </a:lnTo>
                  <a:cubicBezTo>
                    <a:pt x="21600" y="15624"/>
                    <a:pt x="15830" y="18504"/>
                    <a:pt x="7200" y="19581"/>
                  </a:cubicBezTo>
                  <a:lnTo>
                    <a:pt x="7200" y="21600"/>
                  </a:lnTo>
                  <a:lnTo>
                    <a:pt x="0" y="17632"/>
                  </a:lnTo>
                  <a:lnTo>
                    <a:pt x="7200" y="12791"/>
                  </a:lnTo>
                  <a:lnTo>
                    <a:pt x="7200" y="14809"/>
                  </a:lnTo>
                  <a:cubicBezTo>
                    <a:pt x="13504" y="14023"/>
                    <a:pt x="18421" y="12250"/>
                    <a:pt x="20514" y="10009"/>
                  </a:cubicBezTo>
                  <a:lnTo>
                    <a:pt x="20515" y="10009"/>
                  </a:lnTo>
                  <a:cubicBezTo>
                    <a:pt x="17597" y="6883"/>
                    <a:pt x="9325" y="4771"/>
                    <a:pt x="0" y="4771"/>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93" name="Shape 193"/>
            <p:cNvSpPr/>
            <p:nvPr/>
          </p:nvSpPr>
          <p:spPr>
            <a:xfrm rot="5270010">
              <a:off x="1484766" y="-394662"/>
              <a:ext cx="576263" cy="14188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5948"/>
                    <a:pt x="21600" y="13285"/>
                  </a:cubicBezTo>
                  <a:lnTo>
                    <a:pt x="21600" y="21600"/>
                  </a:lnTo>
                  <a:cubicBezTo>
                    <a:pt x="21600" y="14263"/>
                    <a:pt x="11929" y="8315"/>
                    <a:pt x="0" y="831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94" name="Shape 194"/>
            <p:cNvSpPr/>
            <p:nvPr/>
          </p:nvSpPr>
          <p:spPr>
            <a:xfrm rot="5270010">
              <a:off x="1196301" y="473344"/>
              <a:ext cx="28938" cy="273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62"/>
                    <a:pt x="14308" y="697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99" name="Group 199"/>
          <p:cNvGrpSpPr/>
          <p:nvPr/>
        </p:nvGrpSpPr>
        <p:grpSpPr>
          <a:xfrm>
            <a:off x="4681323" y="2344959"/>
            <a:ext cx="1446099" cy="631342"/>
            <a:chOff x="0" y="0"/>
            <a:chExt cx="1446097" cy="631340"/>
          </a:xfrm>
        </p:grpSpPr>
        <p:sp>
          <p:nvSpPr>
            <p:cNvPr id="196" name="Shape 196"/>
            <p:cNvSpPr/>
            <p:nvPr/>
          </p:nvSpPr>
          <p:spPr>
            <a:xfrm rot="6161169">
              <a:off x="557948" y="-388307"/>
              <a:ext cx="330201" cy="14079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97" name="Shape 197"/>
            <p:cNvSpPr/>
            <p:nvPr/>
          </p:nvSpPr>
          <p:spPr>
            <a:xfrm rot="6161169">
              <a:off x="859296" y="-11584"/>
              <a:ext cx="330201" cy="7901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98" name="Shape 198"/>
            <p:cNvSpPr/>
            <p:nvPr/>
          </p:nvSpPr>
          <p:spPr>
            <a:xfrm rot="6161169">
              <a:off x="667403" y="395037"/>
              <a:ext cx="13765" cy="1436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03" name="Group 203"/>
          <p:cNvGrpSpPr/>
          <p:nvPr/>
        </p:nvGrpSpPr>
        <p:grpSpPr>
          <a:xfrm>
            <a:off x="3937285" y="2417284"/>
            <a:ext cx="428020" cy="662174"/>
            <a:chOff x="0" y="0"/>
            <a:chExt cx="428019" cy="662173"/>
          </a:xfrm>
        </p:grpSpPr>
        <p:sp>
          <p:nvSpPr>
            <p:cNvPr id="200" name="Shape 200"/>
            <p:cNvSpPr/>
            <p:nvPr/>
          </p:nvSpPr>
          <p:spPr>
            <a:xfrm rot="12114359">
              <a:off x="110028" y="16047"/>
              <a:ext cx="207964" cy="6300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01" name="Shape 201"/>
            <p:cNvSpPr/>
            <p:nvPr/>
          </p:nvSpPr>
          <p:spPr>
            <a:xfrm rot="12114359">
              <a:off x="58456" y="282529"/>
              <a:ext cx="207964" cy="3536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02" name="Shape 202"/>
            <p:cNvSpPr/>
            <p:nvPr/>
          </p:nvSpPr>
          <p:spPr>
            <a:xfrm rot="12114359">
              <a:off x="117606" y="255797"/>
              <a:ext cx="12701" cy="642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07" name="Group 207"/>
          <p:cNvGrpSpPr/>
          <p:nvPr/>
        </p:nvGrpSpPr>
        <p:grpSpPr>
          <a:xfrm>
            <a:off x="5072928" y="2856948"/>
            <a:ext cx="1498976" cy="1026783"/>
            <a:chOff x="0" y="0"/>
            <a:chExt cx="1498974" cy="1026781"/>
          </a:xfrm>
        </p:grpSpPr>
        <p:sp>
          <p:nvSpPr>
            <p:cNvPr id="204" name="Shape 204"/>
            <p:cNvSpPr/>
            <p:nvPr/>
          </p:nvSpPr>
          <p:spPr>
            <a:xfrm flipH="1" rot="14816486">
              <a:off x="491518" y="-191364"/>
              <a:ext cx="515939" cy="14095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05" name="Shape 205"/>
            <p:cNvSpPr/>
            <p:nvPr/>
          </p:nvSpPr>
          <p:spPr>
            <a:xfrm flipH="1" rot="14816486">
              <a:off x="206995" y="238981"/>
              <a:ext cx="515938" cy="791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06" name="Shape 206"/>
            <p:cNvSpPr/>
            <p:nvPr/>
          </p:nvSpPr>
          <p:spPr>
            <a:xfrm flipH="1" rot="14816486">
              <a:off x="848796" y="663308"/>
              <a:ext cx="21507" cy="14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11" name="Group 211"/>
          <p:cNvGrpSpPr/>
          <p:nvPr/>
        </p:nvGrpSpPr>
        <p:grpSpPr>
          <a:xfrm>
            <a:off x="7505226" y="2449338"/>
            <a:ext cx="1216540" cy="873373"/>
            <a:chOff x="0" y="0"/>
            <a:chExt cx="1216539" cy="873372"/>
          </a:xfrm>
        </p:grpSpPr>
        <p:sp>
          <p:nvSpPr>
            <p:cNvPr id="208" name="Shape 208"/>
            <p:cNvSpPr/>
            <p:nvPr/>
          </p:nvSpPr>
          <p:spPr>
            <a:xfrm rot="14754054">
              <a:off x="382844" y="-128830"/>
              <a:ext cx="450851" cy="11310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09" name="Shape 209"/>
            <p:cNvSpPr/>
            <p:nvPr/>
          </p:nvSpPr>
          <p:spPr>
            <a:xfrm rot="14754054">
              <a:off x="156337" y="220622"/>
              <a:ext cx="450851" cy="634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10" name="Shape 210"/>
            <p:cNvSpPr/>
            <p:nvPr/>
          </p:nvSpPr>
          <p:spPr>
            <a:xfrm rot="14754054">
              <a:off x="521201" y="177069"/>
              <a:ext cx="18794" cy="115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15" name="Group 215"/>
          <p:cNvGrpSpPr/>
          <p:nvPr/>
        </p:nvGrpSpPr>
        <p:grpSpPr>
          <a:xfrm>
            <a:off x="8316078" y="2786915"/>
            <a:ext cx="677695" cy="1597075"/>
            <a:chOff x="0" y="0"/>
            <a:chExt cx="677693" cy="1597074"/>
          </a:xfrm>
        </p:grpSpPr>
        <p:sp>
          <p:nvSpPr>
            <p:cNvPr id="212" name="Shape 212"/>
            <p:cNvSpPr/>
            <p:nvPr/>
          </p:nvSpPr>
          <p:spPr>
            <a:xfrm rot="317658">
              <a:off x="70559" y="21440"/>
              <a:ext cx="536576" cy="1554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13" name="Shape 213"/>
            <p:cNvSpPr/>
            <p:nvPr/>
          </p:nvSpPr>
          <p:spPr>
            <a:xfrm rot="317658">
              <a:off x="102021" y="22894"/>
              <a:ext cx="536576" cy="8722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14" name="Shape 214"/>
            <p:cNvSpPr/>
            <p:nvPr/>
          </p:nvSpPr>
          <p:spPr>
            <a:xfrm rot="317658">
              <a:off x="582207" y="758759"/>
              <a:ext cx="22368" cy="1585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19" name="Group 219"/>
          <p:cNvGrpSpPr/>
          <p:nvPr/>
        </p:nvGrpSpPr>
        <p:grpSpPr>
          <a:xfrm>
            <a:off x="4210404" y="2503487"/>
            <a:ext cx="480005" cy="653818"/>
            <a:chOff x="0" y="0"/>
            <a:chExt cx="480003" cy="653816"/>
          </a:xfrm>
        </p:grpSpPr>
        <p:sp>
          <p:nvSpPr>
            <p:cNvPr id="216" name="Shape 216"/>
            <p:cNvSpPr/>
            <p:nvPr/>
          </p:nvSpPr>
          <p:spPr>
            <a:xfrm rot="1684349">
              <a:off x="136020" y="11868"/>
              <a:ext cx="207964" cy="6300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17" name="Shape 217"/>
            <p:cNvSpPr/>
            <p:nvPr/>
          </p:nvSpPr>
          <p:spPr>
            <a:xfrm rot="1684349">
              <a:off x="201070" y="28131"/>
              <a:ext cx="207964" cy="3536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18" name="Shape 218"/>
            <p:cNvSpPr/>
            <p:nvPr/>
          </p:nvSpPr>
          <p:spPr>
            <a:xfrm rot="1684349">
              <a:off x="318549" y="347328"/>
              <a:ext cx="12701" cy="642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23" name="Group 223"/>
          <p:cNvGrpSpPr/>
          <p:nvPr/>
        </p:nvGrpSpPr>
        <p:grpSpPr>
          <a:xfrm>
            <a:off x="4403612" y="1816380"/>
            <a:ext cx="544439" cy="688182"/>
            <a:chOff x="0" y="0"/>
            <a:chExt cx="544437" cy="688181"/>
          </a:xfrm>
        </p:grpSpPr>
        <p:sp>
          <p:nvSpPr>
            <p:cNvPr id="220" name="Shape 220"/>
            <p:cNvSpPr/>
            <p:nvPr/>
          </p:nvSpPr>
          <p:spPr>
            <a:xfrm rot="1684349">
              <a:off x="131725" y="29051"/>
              <a:ext cx="280988" cy="6300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21" name="Shape 221"/>
            <p:cNvSpPr/>
            <p:nvPr/>
          </p:nvSpPr>
          <p:spPr>
            <a:xfrm rot="1684349">
              <a:off x="196775" y="45313"/>
              <a:ext cx="280988" cy="3536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22" name="Shape 222"/>
            <p:cNvSpPr/>
            <p:nvPr/>
          </p:nvSpPr>
          <p:spPr>
            <a:xfrm rot="1684349">
              <a:off x="381640" y="380976"/>
              <a:ext cx="12701" cy="642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27" name="Group 227"/>
          <p:cNvGrpSpPr/>
          <p:nvPr/>
        </p:nvGrpSpPr>
        <p:grpSpPr>
          <a:xfrm>
            <a:off x="4108196" y="1659125"/>
            <a:ext cx="495773" cy="689418"/>
            <a:chOff x="0" y="0"/>
            <a:chExt cx="495772" cy="689417"/>
          </a:xfrm>
        </p:grpSpPr>
        <p:sp>
          <p:nvSpPr>
            <p:cNvPr id="224" name="Shape 224"/>
            <p:cNvSpPr/>
            <p:nvPr/>
          </p:nvSpPr>
          <p:spPr>
            <a:xfrm rot="12114359">
              <a:off x="107392" y="29669"/>
              <a:ext cx="280988" cy="6300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25" name="Shape 225"/>
            <p:cNvSpPr/>
            <p:nvPr/>
          </p:nvSpPr>
          <p:spPr>
            <a:xfrm rot="12114359">
              <a:off x="55820" y="296151"/>
              <a:ext cx="280988" cy="3536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26" name="Shape 226"/>
            <p:cNvSpPr/>
            <p:nvPr/>
          </p:nvSpPr>
          <p:spPr>
            <a:xfrm rot="12114359">
              <a:off x="119018" y="256365"/>
              <a:ext cx="12701" cy="642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31" name="Group 231"/>
          <p:cNvGrpSpPr/>
          <p:nvPr/>
        </p:nvGrpSpPr>
        <p:grpSpPr>
          <a:xfrm>
            <a:off x="2061799" y="2323750"/>
            <a:ext cx="463821" cy="208240"/>
            <a:chOff x="0" y="0"/>
            <a:chExt cx="463820" cy="208238"/>
          </a:xfrm>
        </p:grpSpPr>
        <p:sp>
          <p:nvSpPr>
            <p:cNvPr id="228" name="Shape 228"/>
            <p:cNvSpPr/>
            <p:nvPr/>
          </p:nvSpPr>
          <p:spPr>
            <a:xfrm rot="5839146">
              <a:off x="155710" y="-119909"/>
              <a:ext cx="152401" cy="4480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29" name="Shape 229"/>
            <p:cNvSpPr/>
            <p:nvPr/>
          </p:nvSpPr>
          <p:spPr>
            <a:xfrm rot="5839146">
              <a:off x="253207" y="-9089"/>
              <a:ext cx="152401" cy="251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30" name="Shape 230"/>
            <p:cNvSpPr/>
            <p:nvPr/>
          </p:nvSpPr>
          <p:spPr>
            <a:xfrm rot="5839146">
              <a:off x="211722" y="153105"/>
              <a:ext cx="12701" cy="45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35" name="Group 235"/>
          <p:cNvGrpSpPr/>
          <p:nvPr/>
        </p:nvGrpSpPr>
        <p:grpSpPr>
          <a:xfrm>
            <a:off x="1379145" y="2365016"/>
            <a:ext cx="781079" cy="944977"/>
            <a:chOff x="0" y="0"/>
            <a:chExt cx="781077" cy="944976"/>
          </a:xfrm>
        </p:grpSpPr>
        <p:sp>
          <p:nvSpPr>
            <p:cNvPr id="232" name="Shape 232"/>
            <p:cNvSpPr/>
            <p:nvPr/>
          </p:nvSpPr>
          <p:spPr>
            <a:xfrm rot="8782365">
              <a:off x="226232" y="14319"/>
              <a:ext cx="328614" cy="916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33" name="Shape 233"/>
            <p:cNvSpPr/>
            <p:nvPr/>
          </p:nvSpPr>
          <p:spPr>
            <a:xfrm rot="8782365">
              <a:off x="337562" y="382744"/>
              <a:ext cx="328613" cy="5142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34" name="Shape 234"/>
            <p:cNvSpPr/>
            <p:nvPr/>
          </p:nvSpPr>
          <p:spPr>
            <a:xfrm rot="8782365">
              <a:off x="247403" y="505148"/>
              <a:ext cx="13699" cy="93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39" name="Group 239"/>
          <p:cNvGrpSpPr/>
          <p:nvPr/>
        </p:nvGrpSpPr>
        <p:grpSpPr>
          <a:xfrm>
            <a:off x="2255671" y="3369464"/>
            <a:ext cx="646033" cy="1098328"/>
            <a:chOff x="0" y="0"/>
            <a:chExt cx="646031" cy="1098326"/>
          </a:xfrm>
        </p:grpSpPr>
        <p:sp>
          <p:nvSpPr>
            <p:cNvPr id="236" name="Shape 236"/>
            <p:cNvSpPr/>
            <p:nvPr/>
          </p:nvSpPr>
          <p:spPr>
            <a:xfrm flipH="1" rot="20072201">
              <a:off x="234909" y="-17130"/>
              <a:ext cx="176214" cy="11325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37" name="Shape 237"/>
            <p:cNvSpPr/>
            <p:nvPr/>
          </p:nvSpPr>
          <p:spPr>
            <a:xfrm flipH="1" rot="20072201">
              <a:off x="128081" y="7007"/>
              <a:ext cx="176214" cy="635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38" name="Shape 238"/>
            <p:cNvSpPr/>
            <p:nvPr/>
          </p:nvSpPr>
          <p:spPr>
            <a:xfrm flipH="1" rot="20072201">
              <a:off x="245403" y="538115"/>
              <a:ext cx="12701" cy="1155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43" name="Group 243"/>
          <p:cNvGrpSpPr/>
          <p:nvPr/>
        </p:nvGrpSpPr>
        <p:grpSpPr>
          <a:xfrm>
            <a:off x="1764473" y="2201922"/>
            <a:ext cx="663455" cy="995537"/>
            <a:chOff x="0" y="0"/>
            <a:chExt cx="663454" cy="995536"/>
          </a:xfrm>
        </p:grpSpPr>
        <p:sp>
          <p:nvSpPr>
            <p:cNvPr id="240" name="Shape 240"/>
            <p:cNvSpPr/>
            <p:nvPr/>
          </p:nvSpPr>
          <p:spPr>
            <a:xfrm flipH="1" rot="9651418">
              <a:off x="140433" y="37266"/>
              <a:ext cx="382588" cy="921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41" name="Shape 241"/>
            <p:cNvSpPr/>
            <p:nvPr/>
          </p:nvSpPr>
          <p:spPr>
            <a:xfrm flipH="1" rot="9651418">
              <a:off x="206693" y="430206"/>
              <a:ext cx="382588" cy="516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42" name="Shape 242"/>
            <p:cNvSpPr/>
            <p:nvPr/>
          </p:nvSpPr>
          <p:spPr>
            <a:xfrm flipH="1" rot="9651418">
              <a:off x="493853" y="381784"/>
              <a:ext cx="15949" cy="93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47" name="Group 247"/>
          <p:cNvGrpSpPr/>
          <p:nvPr/>
        </p:nvGrpSpPr>
        <p:grpSpPr>
          <a:xfrm>
            <a:off x="2055847" y="2017714"/>
            <a:ext cx="639798" cy="276452"/>
            <a:chOff x="0" y="0"/>
            <a:chExt cx="639797" cy="276450"/>
          </a:xfrm>
        </p:grpSpPr>
        <p:sp>
          <p:nvSpPr>
            <p:cNvPr id="244" name="Shape 244"/>
            <p:cNvSpPr/>
            <p:nvPr/>
          </p:nvSpPr>
          <p:spPr>
            <a:xfrm rot="16569155">
              <a:off x="214330" y="-172147"/>
              <a:ext cx="211138" cy="620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45" name="Shape 245"/>
            <p:cNvSpPr/>
            <p:nvPr/>
          </p:nvSpPr>
          <p:spPr>
            <a:xfrm rot="16569155">
              <a:off x="78930" y="-50559"/>
              <a:ext cx="211139" cy="3483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46" name="Shape 246"/>
            <p:cNvSpPr/>
            <p:nvPr/>
          </p:nvSpPr>
          <p:spPr>
            <a:xfrm rot="16569155">
              <a:off x="330689" y="6648"/>
              <a:ext cx="12701" cy="633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51" name="Group 251"/>
          <p:cNvGrpSpPr/>
          <p:nvPr/>
        </p:nvGrpSpPr>
        <p:grpSpPr>
          <a:xfrm>
            <a:off x="275241" y="3713774"/>
            <a:ext cx="1920418" cy="816755"/>
            <a:chOff x="0" y="0"/>
            <a:chExt cx="1920417" cy="816753"/>
          </a:xfrm>
        </p:grpSpPr>
        <p:sp>
          <p:nvSpPr>
            <p:cNvPr id="248" name="Shape 248"/>
            <p:cNvSpPr/>
            <p:nvPr/>
          </p:nvSpPr>
          <p:spPr>
            <a:xfrm flipH="1" rot="16883145">
              <a:off x="731608" y="-525074"/>
              <a:ext cx="457201" cy="1866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49" name="Shape 249"/>
            <p:cNvSpPr/>
            <p:nvPr/>
          </p:nvSpPr>
          <p:spPr>
            <a:xfrm flipH="1" rot="16883145">
              <a:off x="330094" y="-196354"/>
              <a:ext cx="457201" cy="1047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50" name="Shape 250"/>
            <p:cNvSpPr/>
            <p:nvPr/>
          </p:nvSpPr>
          <p:spPr>
            <a:xfrm flipH="1" rot="16883145">
              <a:off x="926109" y="531649"/>
              <a:ext cx="19058" cy="190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255" name="Group 255"/>
          <p:cNvGrpSpPr/>
          <p:nvPr/>
        </p:nvGrpSpPr>
        <p:grpSpPr>
          <a:xfrm>
            <a:off x="2446781" y="3166156"/>
            <a:ext cx="784201" cy="1199965"/>
            <a:chOff x="0" y="0"/>
            <a:chExt cx="784200" cy="1199963"/>
          </a:xfrm>
        </p:grpSpPr>
        <p:sp>
          <p:nvSpPr>
            <p:cNvPr id="252" name="Shape 252"/>
            <p:cNvSpPr/>
            <p:nvPr/>
          </p:nvSpPr>
          <p:spPr>
            <a:xfrm flipH="1" rot="9272201">
              <a:off x="239700" y="8018"/>
              <a:ext cx="304801" cy="1183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253" name="Shape 253"/>
            <p:cNvSpPr/>
            <p:nvPr/>
          </p:nvSpPr>
          <p:spPr>
            <a:xfrm flipH="1" rot="9272201">
              <a:off x="351370" y="502265"/>
              <a:ext cx="304801" cy="6644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254" name="Shape 254"/>
            <p:cNvSpPr/>
            <p:nvPr/>
          </p:nvSpPr>
          <p:spPr>
            <a:xfrm flipH="1" rot="9272201">
              <a:off x="512413" y="465879"/>
              <a:ext cx="12707" cy="1208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sp>
        <p:nvSpPr>
          <p:cNvPr id="256" name="Shape 256"/>
          <p:cNvSpPr/>
          <p:nvPr/>
        </p:nvSpPr>
        <p:spPr>
          <a:xfrm>
            <a:off x="533400" y="4951729"/>
            <a:ext cx="8001000"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lvl1pPr>
          </a:lstStyle>
          <a:p>
            <a:pPr/>
            <a:r>
              <a:t>Microsoft®Encarta®Reference Library 2002. ©1993-2001 Microsoft Corporation. All rights reserved.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4" name="Shape 1124"/>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25" name="Shape 1125"/>
          <p:cNvSpPr/>
          <p:nvPr/>
        </p:nvSpPr>
        <p:spPr>
          <a:xfrm>
            <a:off x="304800" y="4953000"/>
            <a:ext cx="8382000" cy="510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atin typeface="Arial Unicode MS"/>
                <a:ea typeface="Arial Unicode MS"/>
                <a:cs typeface="Arial Unicode MS"/>
                <a:sym typeface="Arial Unicode MS"/>
              </a:defRPr>
            </a:lvl1pPr>
          </a:lstStyle>
          <a:p>
            <a:pPr/>
            <a:r>
              <a:t> </a:t>
            </a:r>
          </a:p>
        </p:txBody>
      </p:sp>
      <p:sp>
        <p:nvSpPr>
          <p:cNvPr id="1126" name="Shape 1126"/>
          <p:cNvSpPr/>
          <p:nvPr>
            <p:ph type="title"/>
          </p:nvPr>
        </p:nvSpPr>
        <p:spPr>
          <a:xfrm>
            <a:off x="1600200" y="5638800"/>
            <a:ext cx="6324600" cy="952500"/>
          </a:xfrm>
          <a:prstGeom prst="rect">
            <a:avLst/>
          </a:prstGeom>
        </p:spPr>
        <p:txBody>
          <a:bodyPr/>
          <a:lstStyle>
            <a:lvl1pPr>
              <a:defRPr b="1" sz="2400"/>
            </a:lvl1pPr>
          </a:lstStyle>
          <a:p>
            <a:pPr/>
            <a:r>
              <a:t>The spread of universal religions from 300-1500 CE</a:t>
            </a:r>
          </a:p>
        </p:txBody>
      </p:sp>
      <p:grpSp>
        <p:nvGrpSpPr>
          <p:cNvPr id="1136" name="Group 1136"/>
          <p:cNvGrpSpPr/>
          <p:nvPr/>
        </p:nvGrpSpPr>
        <p:grpSpPr>
          <a:xfrm>
            <a:off x="228600" y="304799"/>
            <a:ext cx="984250" cy="1211725"/>
            <a:chOff x="0" y="0"/>
            <a:chExt cx="984250" cy="1211723"/>
          </a:xfrm>
        </p:grpSpPr>
        <p:grpSp>
          <p:nvGrpSpPr>
            <p:cNvPr id="1129" name="Group 1129"/>
            <p:cNvGrpSpPr/>
            <p:nvPr/>
          </p:nvGrpSpPr>
          <p:grpSpPr>
            <a:xfrm>
              <a:off x="0" y="0"/>
              <a:ext cx="984250" cy="1211724"/>
              <a:chOff x="0" y="0"/>
              <a:chExt cx="984250" cy="1211723"/>
            </a:xfrm>
          </p:grpSpPr>
          <p:sp>
            <p:nvSpPr>
              <p:cNvPr id="1127" name="Shape 1127"/>
              <p:cNvSpPr/>
              <p:nvPr/>
            </p:nvSpPr>
            <p:spPr>
              <a:xfrm>
                <a:off x="0" y="0"/>
                <a:ext cx="984250" cy="984739"/>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28" name="Shape 1128"/>
              <p:cNvSpPr/>
              <p:nvPr/>
            </p:nvSpPr>
            <p:spPr>
              <a:xfrm>
                <a:off x="0" y="984738"/>
                <a:ext cx="98425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Ideas</a:t>
                </a:r>
              </a:p>
            </p:txBody>
          </p:sp>
        </p:grpSp>
        <p:pic>
          <p:nvPicPr>
            <p:cNvPr id="1130" name="image.pdf"/>
            <p:cNvPicPr>
              <a:picLocks noChangeAspect="1"/>
            </p:cNvPicPr>
            <p:nvPr/>
          </p:nvPicPr>
          <p:blipFill>
            <a:blip r:embed="rId2">
              <a:extLst/>
            </a:blip>
            <a:stretch>
              <a:fillRect/>
            </a:stretch>
          </p:blipFill>
          <p:spPr>
            <a:xfrm>
              <a:off x="421821" y="234461"/>
              <a:ext cx="499937" cy="515816"/>
            </a:xfrm>
            <a:prstGeom prst="rect">
              <a:avLst/>
            </a:prstGeom>
            <a:ln w="12700" cap="flat">
              <a:noFill/>
              <a:miter lim="400000"/>
            </a:ln>
            <a:effectLst/>
          </p:spPr>
        </p:pic>
        <p:pic>
          <p:nvPicPr>
            <p:cNvPr id="1131" name="book.png"/>
            <p:cNvPicPr>
              <a:picLocks noChangeAspect="1"/>
            </p:cNvPicPr>
            <p:nvPr/>
          </p:nvPicPr>
          <p:blipFill>
            <a:blip r:embed="rId3">
              <a:extLst/>
            </a:blip>
            <a:stretch>
              <a:fillRect/>
            </a:stretch>
          </p:blipFill>
          <p:spPr>
            <a:xfrm>
              <a:off x="46869" y="332153"/>
              <a:ext cx="468691" cy="371232"/>
            </a:xfrm>
            <a:prstGeom prst="rect">
              <a:avLst/>
            </a:prstGeom>
            <a:ln w="12700" cap="flat">
              <a:noFill/>
              <a:miter lim="400000"/>
            </a:ln>
            <a:effectLst/>
          </p:spPr>
        </p:pic>
        <p:grpSp>
          <p:nvGrpSpPr>
            <p:cNvPr id="1135" name="Group 1135"/>
            <p:cNvGrpSpPr/>
            <p:nvPr/>
          </p:nvGrpSpPr>
          <p:grpSpPr>
            <a:xfrm>
              <a:off x="328083" y="371435"/>
              <a:ext cx="373196" cy="130704"/>
              <a:chOff x="0" y="0"/>
              <a:chExt cx="373194" cy="130703"/>
            </a:xfrm>
          </p:grpSpPr>
          <p:sp>
            <p:nvSpPr>
              <p:cNvPr id="1132" name="Shape 1132"/>
              <p:cNvSpPr/>
              <p:nvPr/>
            </p:nvSpPr>
            <p:spPr>
              <a:xfrm>
                <a:off x="0" y="3703"/>
                <a:ext cx="373195"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33" name="Shape 1133"/>
              <p:cNvSpPr/>
              <p:nvPr/>
            </p:nvSpPr>
            <p:spPr>
              <a:xfrm>
                <a:off x="0" y="3703"/>
                <a:ext cx="17136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34" name="Shape 1134"/>
              <p:cNvSpPr/>
              <p:nvPr/>
            </p:nvSpPr>
            <p:spPr>
              <a:xfrm>
                <a:off x="133283" y="0"/>
                <a:ext cx="3808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grpSp>
        <p:nvGrpSpPr>
          <p:cNvPr id="1254" name="Group 1254"/>
          <p:cNvGrpSpPr/>
          <p:nvPr/>
        </p:nvGrpSpPr>
        <p:grpSpPr>
          <a:xfrm>
            <a:off x="1219200" y="228600"/>
            <a:ext cx="7696200" cy="5410200"/>
            <a:chOff x="0" y="0"/>
            <a:chExt cx="7696200" cy="5410200"/>
          </a:xfrm>
        </p:grpSpPr>
        <p:pic>
          <p:nvPicPr>
            <p:cNvPr id="1137" name="image.png"/>
            <p:cNvPicPr>
              <a:picLocks noChangeAspect="1"/>
            </p:cNvPicPr>
            <p:nvPr/>
          </p:nvPicPr>
          <p:blipFill>
            <a:blip r:embed="rId4">
              <a:extLst/>
            </a:blip>
            <a:stretch>
              <a:fillRect/>
            </a:stretch>
          </p:blipFill>
          <p:spPr>
            <a:xfrm>
              <a:off x="0" y="0"/>
              <a:ext cx="7696200" cy="5410200"/>
            </a:xfrm>
            <a:prstGeom prst="rect">
              <a:avLst/>
            </a:prstGeom>
            <a:ln w="12700" cap="flat">
              <a:noFill/>
              <a:miter lim="400000"/>
            </a:ln>
            <a:effectLst/>
          </p:spPr>
        </p:pic>
        <p:grpSp>
          <p:nvGrpSpPr>
            <p:cNvPr id="1141" name="Group 1141"/>
            <p:cNvGrpSpPr/>
            <p:nvPr/>
          </p:nvGrpSpPr>
          <p:grpSpPr>
            <a:xfrm>
              <a:off x="458160" y="1775287"/>
              <a:ext cx="715105" cy="676415"/>
              <a:chOff x="0" y="0"/>
              <a:chExt cx="715103" cy="676413"/>
            </a:xfrm>
          </p:grpSpPr>
          <p:sp>
            <p:nvSpPr>
              <p:cNvPr id="1138" name="Shape 1138"/>
              <p:cNvSpPr/>
              <p:nvPr/>
            </p:nvSpPr>
            <p:spPr>
              <a:xfrm flipH="1" rot="2473625">
                <a:off x="7088" y="195625"/>
                <a:ext cx="700928" cy="285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00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39" name="Shape 1139"/>
              <p:cNvSpPr/>
              <p:nvPr/>
            </p:nvSpPr>
            <p:spPr>
              <a:xfrm flipH="1" rot="2473625">
                <a:off x="276517" y="296970"/>
                <a:ext cx="393378" cy="285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00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40" name="Shape 1140"/>
              <p:cNvSpPr/>
              <p:nvPr/>
            </p:nvSpPr>
            <p:spPr>
              <a:xfrm flipH="1" rot="2473625">
                <a:off x="226360" y="429908"/>
                <a:ext cx="7152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sp>
          <p:nvSpPr>
            <p:cNvPr id="1142" name="Shape 1142"/>
            <p:cNvSpPr/>
            <p:nvPr/>
          </p:nvSpPr>
          <p:spPr>
            <a:xfrm>
              <a:off x="4350351" y="3075337"/>
              <a:ext cx="384322" cy="431871"/>
            </a:xfrm>
            <a:custGeom>
              <a:avLst/>
              <a:gdLst/>
              <a:ahLst/>
              <a:cxnLst>
                <a:cxn ang="0">
                  <a:pos x="wd2" y="hd2"/>
                </a:cxn>
                <a:cxn ang="5400000">
                  <a:pos x="wd2" y="hd2"/>
                </a:cxn>
                <a:cxn ang="10800000">
                  <a:pos x="wd2" y="hd2"/>
                </a:cxn>
                <a:cxn ang="16200000">
                  <a:pos x="wd2" y="hd2"/>
                </a:cxn>
              </a:cxnLst>
              <a:rect l="0" t="0" r="r" b="b"/>
              <a:pathLst>
                <a:path w="20469" h="20277" fill="norm" stroke="1" extrusionOk="0">
                  <a:moveTo>
                    <a:pt x="8916" y="0"/>
                  </a:moveTo>
                  <a:cubicBezTo>
                    <a:pt x="10422" y="6658"/>
                    <a:pt x="8999" y="4290"/>
                    <a:pt x="11595" y="7767"/>
                  </a:cubicBezTo>
                  <a:cubicBezTo>
                    <a:pt x="10422" y="11096"/>
                    <a:pt x="9585" y="9321"/>
                    <a:pt x="6906" y="7767"/>
                  </a:cubicBezTo>
                  <a:cubicBezTo>
                    <a:pt x="5316" y="5770"/>
                    <a:pt x="4143" y="5030"/>
                    <a:pt x="1464" y="4216"/>
                  </a:cubicBezTo>
                  <a:cubicBezTo>
                    <a:pt x="-1131" y="6362"/>
                    <a:pt x="125" y="4586"/>
                    <a:pt x="2134" y="5992"/>
                  </a:cubicBezTo>
                  <a:cubicBezTo>
                    <a:pt x="2804" y="6436"/>
                    <a:pt x="2804" y="7397"/>
                    <a:pt x="3474" y="7767"/>
                  </a:cubicBezTo>
                  <a:cubicBezTo>
                    <a:pt x="4729" y="8433"/>
                    <a:pt x="7576" y="8951"/>
                    <a:pt x="7576" y="8951"/>
                  </a:cubicBezTo>
                  <a:cubicBezTo>
                    <a:pt x="9585" y="10874"/>
                    <a:pt x="10674" y="13463"/>
                    <a:pt x="13018" y="15016"/>
                  </a:cubicBezTo>
                  <a:cubicBezTo>
                    <a:pt x="14274" y="15904"/>
                    <a:pt x="17036" y="17384"/>
                    <a:pt x="17036" y="17384"/>
                  </a:cubicBezTo>
                  <a:cubicBezTo>
                    <a:pt x="17874" y="19603"/>
                    <a:pt x="17874" y="21600"/>
                    <a:pt x="20469" y="19159"/>
                  </a:cubicBezTo>
                  <a:cubicBezTo>
                    <a:pt x="19381" y="17753"/>
                    <a:pt x="18711" y="15312"/>
                    <a:pt x="17036" y="14351"/>
                  </a:cubicBezTo>
                  <a:cubicBezTo>
                    <a:pt x="15111" y="13315"/>
                    <a:pt x="13353" y="12871"/>
                    <a:pt x="11595" y="11392"/>
                  </a:cubicBezTo>
                  <a:cubicBezTo>
                    <a:pt x="12767" y="8211"/>
                    <a:pt x="13018" y="10356"/>
                    <a:pt x="15697" y="11984"/>
                  </a:cubicBezTo>
                  <a:cubicBezTo>
                    <a:pt x="18962" y="11022"/>
                    <a:pt x="17539" y="12058"/>
                    <a:pt x="16367" y="9616"/>
                  </a:cubicBezTo>
                  <a:cubicBezTo>
                    <a:pt x="15529" y="7915"/>
                    <a:pt x="15864" y="5622"/>
                    <a:pt x="14357" y="4216"/>
                  </a:cubicBezTo>
                  <a:cubicBezTo>
                    <a:pt x="14022" y="3847"/>
                    <a:pt x="12097" y="1997"/>
                    <a:pt x="11595" y="1775"/>
                  </a:cubicBezTo>
                  <a:cubicBezTo>
                    <a:pt x="8664" y="296"/>
                    <a:pt x="10255" y="2293"/>
                    <a:pt x="8916" y="0"/>
                  </a:cubicBezTo>
                  <a:close/>
                </a:path>
              </a:pathLst>
            </a:custGeom>
            <a:solidFill>
              <a:srgbClr val="99FF99">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1143" name="Shape 1143"/>
            <p:cNvSpPr/>
            <p:nvPr/>
          </p:nvSpPr>
          <p:spPr>
            <a:xfrm>
              <a:off x="4721095" y="3560585"/>
              <a:ext cx="412066" cy="140219"/>
            </a:xfrm>
            <a:custGeom>
              <a:avLst/>
              <a:gdLst/>
              <a:ahLst/>
              <a:cxnLst>
                <a:cxn ang="0">
                  <a:pos x="wd2" y="hd2"/>
                </a:cxn>
                <a:cxn ang="5400000">
                  <a:pos x="wd2" y="hd2"/>
                </a:cxn>
                <a:cxn ang="10800000">
                  <a:pos x="wd2" y="hd2"/>
                </a:cxn>
                <a:cxn ang="16200000">
                  <a:pos x="wd2" y="hd2"/>
                </a:cxn>
              </a:cxnLst>
              <a:rect l="0" t="0" r="r" b="b"/>
              <a:pathLst>
                <a:path w="19525" h="21600" fill="norm" stroke="1" extrusionOk="0">
                  <a:moveTo>
                    <a:pt x="3623" y="0"/>
                  </a:moveTo>
                  <a:cubicBezTo>
                    <a:pt x="3921" y="3640"/>
                    <a:pt x="4814" y="13834"/>
                    <a:pt x="4889" y="13834"/>
                  </a:cubicBezTo>
                  <a:cubicBezTo>
                    <a:pt x="8389" y="16989"/>
                    <a:pt x="15763" y="17717"/>
                    <a:pt x="15763" y="17717"/>
                  </a:cubicBezTo>
                  <a:cubicBezTo>
                    <a:pt x="16359" y="18445"/>
                    <a:pt x="16955" y="19658"/>
                    <a:pt x="17551" y="19658"/>
                  </a:cubicBezTo>
                  <a:cubicBezTo>
                    <a:pt x="18817" y="19658"/>
                    <a:pt x="21275" y="13591"/>
                    <a:pt x="17551" y="21600"/>
                  </a:cubicBezTo>
                  <a:cubicBezTo>
                    <a:pt x="12412" y="16018"/>
                    <a:pt x="6974" y="21357"/>
                    <a:pt x="1835" y="15775"/>
                  </a:cubicBezTo>
                  <a:cubicBezTo>
                    <a:pt x="1612" y="14562"/>
                    <a:pt x="-325" y="6310"/>
                    <a:pt x="47" y="3883"/>
                  </a:cubicBezTo>
                  <a:cubicBezTo>
                    <a:pt x="569" y="243"/>
                    <a:pt x="2431" y="1213"/>
                    <a:pt x="3623" y="0"/>
                  </a:cubicBezTo>
                  <a:close/>
                </a:path>
              </a:pathLst>
            </a:custGeom>
            <a:solidFill>
              <a:srgbClr val="FFFF99">
                <a:alpha val="50000"/>
              </a:srgbClr>
            </a:solidFill>
            <a:ln w="12700" cap="flat">
              <a:noFill/>
              <a:miter lim="400000"/>
            </a:ln>
            <a:effectLst/>
          </p:spPr>
          <p:txBody>
            <a:bodyPr wrap="square" lIns="45719" tIns="45719" rIns="45719" bIns="45719" numCol="1" anchor="t">
              <a:noAutofit/>
            </a:bodyPr>
            <a:lstStyle/>
            <a:p>
              <a:pPr>
                <a:defRPr>
                  <a:latin typeface="+mn-lt"/>
                  <a:ea typeface="+mn-ea"/>
                  <a:cs typeface="+mn-cs"/>
                  <a:sym typeface="Arial"/>
                </a:defRPr>
              </a:pPr>
            </a:p>
          </p:txBody>
        </p:sp>
        <p:sp>
          <p:nvSpPr>
            <p:cNvPr id="1144" name="Shape 1144"/>
            <p:cNvSpPr/>
            <p:nvPr/>
          </p:nvSpPr>
          <p:spPr>
            <a:xfrm>
              <a:off x="5809876" y="2916214"/>
              <a:ext cx="1584513" cy="453739"/>
            </a:xfrm>
            <a:prstGeom prst="rect">
              <a:avLst/>
            </a:prstGeom>
            <a:solidFill>
              <a:srgbClr val="FF00FF">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45" name="Shape 1145"/>
            <p:cNvSpPr/>
            <p:nvPr/>
          </p:nvSpPr>
          <p:spPr>
            <a:xfrm>
              <a:off x="5885329" y="2947723"/>
              <a:ext cx="1509060"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sz="2000">
                  <a:latin typeface="+mn-lt"/>
                  <a:ea typeface="+mn-ea"/>
                  <a:cs typeface="+mn-cs"/>
                  <a:sym typeface="Arial"/>
                </a:defRPr>
              </a:lvl1pPr>
            </a:lstStyle>
            <a:p>
              <a:pPr/>
              <a:r>
                <a:t>Buddhism</a:t>
              </a:r>
            </a:p>
          </p:txBody>
        </p:sp>
        <p:sp>
          <p:nvSpPr>
            <p:cNvPr id="1146" name="Shape 1146"/>
            <p:cNvSpPr/>
            <p:nvPr/>
          </p:nvSpPr>
          <p:spPr>
            <a:xfrm>
              <a:off x="5809876" y="4126183"/>
              <a:ext cx="1584513" cy="486824"/>
            </a:xfrm>
            <a:prstGeom prst="rect">
              <a:avLst/>
            </a:prstGeom>
            <a:solidFill>
              <a:srgbClr val="FFFF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47" name="Shape 1147"/>
            <p:cNvSpPr/>
            <p:nvPr/>
          </p:nvSpPr>
          <p:spPr>
            <a:xfrm>
              <a:off x="5885329" y="4159268"/>
              <a:ext cx="1432035"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sz="2000">
                  <a:latin typeface="+mn-lt"/>
                  <a:ea typeface="+mn-ea"/>
                  <a:cs typeface="+mn-cs"/>
                  <a:sym typeface="Arial"/>
                </a:defRPr>
              </a:lvl1pPr>
            </a:lstStyle>
            <a:p>
              <a:pPr/>
              <a:r>
                <a:t>Hinduism</a:t>
              </a:r>
            </a:p>
          </p:txBody>
        </p:sp>
        <p:sp>
          <p:nvSpPr>
            <p:cNvPr id="1148" name="Shape 1148"/>
            <p:cNvSpPr/>
            <p:nvPr/>
          </p:nvSpPr>
          <p:spPr>
            <a:xfrm>
              <a:off x="5809876" y="4731167"/>
              <a:ext cx="1584513" cy="453740"/>
            </a:xfrm>
            <a:prstGeom prst="rect">
              <a:avLst/>
            </a:prstGeom>
            <a:solidFill>
              <a:srgbClr val="00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49" name="Shape 1149"/>
            <p:cNvSpPr/>
            <p:nvPr/>
          </p:nvSpPr>
          <p:spPr>
            <a:xfrm>
              <a:off x="6187141" y="4762677"/>
              <a:ext cx="1207248"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sz="2000">
                  <a:latin typeface="+mn-lt"/>
                  <a:ea typeface="+mn-ea"/>
                  <a:cs typeface="+mn-cs"/>
                  <a:sym typeface="Arial"/>
                </a:defRPr>
              </a:lvl1pPr>
            </a:lstStyle>
            <a:p>
              <a:pPr/>
              <a:r>
                <a:t>Islam</a:t>
              </a:r>
            </a:p>
          </p:txBody>
        </p:sp>
        <p:sp>
          <p:nvSpPr>
            <p:cNvPr id="1150" name="Shape 1150"/>
            <p:cNvSpPr/>
            <p:nvPr/>
          </p:nvSpPr>
          <p:spPr>
            <a:xfrm>
              <a:off x="5809876" y="3521198"/>
              <a:ext cx="1584513" cy="453740"/>
            </a:xfrm>
            <a:prstGeom prst="rect">
              <a:avLst/>
            </a:prstGeom>
            <a:solidFill>
              <a:srgbClr val="FF66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51" name="Shape 1151"/>
            <p:cNvSpPr/>
            <p:nvPr/>
          </p:nvSpPr>
          <p:spPr>
            <a:xfrm>
              <a:off x="5809876" y="3554283"/>
              <a:ext cx="1584513"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sz="2000">
                  <a:latin typeface="+mn-lt"/>
                  <a:ea typeface="+mn-ea"/>
                  <a:cs typeface="+mn-cs"/>
                  <a:sym typeface="Arial"/>
                </a:defRPr>
              </a:lvl1pPr>
            </a:lstStyle>
            <a:p>
              <a:pPr/>
              <a:r>
                <a:t>Christianity</a:t>
              </a:r>
            </a:p>
          </p:txBody>
        </p:sp>
        <p:grpSp>
          <p:nvGrpSpPr>
            <p:cNvPr id="1155" name="Group 1155"/>
            <p:cNvGrpSpPr/>
            <p:nvPr/>
          </p:nvGrpSpPr>
          <p:grpSpPr>
            <a:xfrm>
              <a:off x="3621741" y="1814480"/>
              <a:ext cx="1564517" cy="756705"/>
              <a:chOff x="0" y="0"/>
              <a:chExt cx="1564516" cy="756704"/>
            </a:xfrm>
          </p:grpSpPr>
          <p:sp>
            <p:nvSpPr>
              <p:cNvPr id="1152" name="Shape 1152"/>
              <p:cNvSpPr/>
              <p:nvPr/>
            </p:nvSpPr>
            <p:spPr>
              <a:xfrm>
                <a:off x="0" y="473"/>
                <a:ext cx="1564517" cy="756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928" y="0"/>
                      <a:pt x="8772" y="0"/>
                    </a:cubicBezTo>
                    <a:lnTo>
                      <a:pt x="11854" y="0"/>
                    </a:lnTo>
                    <a:cubicBezTo>
                      <a:pt x="14889" y="0"/>
                      <a:pt x="17709" y="3863"/>
                      <a:pt x="19308" y="10215"/>
                    </a:cubicBezTo>
                    <a:lnTo>
                      <a:pt x="21600" y="10215"/>
                    </a:lnTo>
                    <a:lnTo>
                      <a:pt x="19085" y="21600"/>
                    </a:lnTo>
                    <a:lnTo>
                      <a:pt x="13935" y="10215"/>
                    </a:lnTo>
                    <a:lnTo>
                      <a:pt x="16227" y="10215"/>
                    </a:lnTo>
                    <a:cubicBezTo>
                      <a:pt x="14915" y="5004"/>
                      <a:pt x="12765" y="1413"/>
                      <a:pt x="10313" y="336"/>
                    </a:cubicBezTo>
                    <a:lnTo>
                      <a:pt x="10313" y="336"/>
                    </a:lnTo>
                    <a:cubicBezTo>
                      <a:pt x="6128" y="2174"/>
                      <a:pt x="3081" y="11134"/>
                      <a:pt x="3081" y="21600"/>
                    </a:cubicBezTo>
                    <a:close/>
                  </a:path>
                </a:pathLst>
              </a:custGeom>
              <a:solidFill>
                <a:srgbClr val="FF00FF">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53" name="Shape 1153"/>
              <p:cNvSpPr/>
              <p:nvPr/>
            </p:nvSpPr>
            <p:spPr>
              <a:xfrm>
                <a:off x="0" y="473"/>
                <a:ext cx="746986" cy="756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8226" y="0"/>
                      <a:pt x="18373" y="0"/>
                    </a:cubicBezTo>
                    <a:cubicBezTo>
                      <a:pt x="19455" y="0"/>
                      <a:pt x="20535" y="112"/>
                      <a:pt x="21600" y="336"/>
                    </a:cubicBezTo>
                    <a:lnTo>
                      <a:pt x="21600" y="336"/>
                    </a:lnTo>
                    <a:cubicBezTo>
                      <a:pt x="12836" y="2174"/>
                      <a:pt x="6453" y="11134"/>
                      <a:pt x="6453" y="21600"/>
                    </a:cubicBezTo>
                    <a:close/>
                  </a:path>
                </a:pathLst>
              </a:custGeom>
              <a:solidFill>
                <a:srgbClr val="CC00CC">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54" name="Shape 1154"/>
              <p:cNvSpPr/>
              <p:nvPr/>
            </p:nvSpPr>
            <p:spPr>
              <a:xfrm>
                <a:off x="635397" y="0"/>
                <a:ext cx="11158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242" y="0"/>
                      <a:pt x="14470" y="7228"/>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159" name="Group 1159"/>
            <p:cNvGrpSpPr/>
            <p:nvPr/>
          </p:nvGrpSpPr>
          <p:grpSpPr>
            <a:xfrm>
              <a:off x="4877659" y="1488403"/>
              <a:ext cx="1091585" cy="573823"/>
              <a:chOff x="0" y="0"/>
              <a:chExt cx="1091583" cy="573822"/>
            </a:xfrm>
          </p:grpSpPr>
          <p:sp>
            <p:nvSpPr>
              <p:cNvPr id="1156" name="Shape 1156"/>
              <p:cNvSpPr/>
              <p:nvPr/>
            </p:nvSpPr>
            <p:spPr>
              <a:xfrm rot="676949">
                <a:off x="26961" y="97853"/>
                <a:ext cx="1037661" cy="3781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040" y="0"/>
                      <a:pt x="6791" y="0"/>
                    </a:cubicBezTo>
                    <a:lnTo>
                      <a:pt x="12999" y="0"/>
                    </a:lnTo>
                    <a:cubicBezTo>
                      <a:pt x="15877" y="0"/>
                      <a:pt x="18442" y="5770"/>
                      <a:pt x="19402" y="14400"/>
                    </a:cubicBezTo>
                    <a:lnTo>
                      <a:pt x="21600" y="14400"/>
                    </a:lnTo>
                    <a:lnTo>
                      <a:pt x="16686" y="21600"/>
                    </a:lnTo>
                    <a:lnTo>
                      <a:pt x="10994" y="14400"/>
                    </a:lnTo>
                    <a:lnTo>
                      <a:pt x="13194" y="14400"/>
                    </a:lnTo>
                    <a:cubicBezTo>
                      <a:pt x="12616" y="9204"/>
                      <a:pt x="11436" y="4907"/>
                      <a:pt x="9895" y="2388"/>
                    </a:cubicBezTo>
                    <a:lnTo>
                      <a:pt x="9895" y="2388"/>
                    </a:lnTo>
                    <a:cubicBezTo>
                      <a:pt x="7631" y="6088"/>
                      <a:pt x="6208" y="13504"/>
                      <a:pt x="6208" y="21600"/>
                    </a:cubicBezTo>
                    <a:close/>
                  </a:path>
                </a:pathLst>
              </a:custGeom>
              <a:solidFill>
                <a:srgbClr val="FF00FF">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57" name="Shape 1157"/>
              <p:cNvSpPr/>
              <p:nvPr/>
            </p:nvSpPr>
            <p:spPr>
              <a:xfrm rot="676949">
                <a:off x="32395" y="42847"/>
                <a:ext cx="475355" cy="3781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6637" y="0"/>
                      <a:pt x="14824" y="0"/>
                    </a:cubicBezTo>
                    <a:cubicBezTo>
                      <a:pt x="17181" y="0"/>
                      <a:pt x="19504" y="819"/>
                      <a:pt x="21600" y="2388"/>
                    </a:cubicBezTo>
                    <a:lnTo>
                      <a:pt x="21600" y="2388"/>
                    </a:lnTo>
                    <a:cubicBezTo>
                      <a:pt x="16658" y="6088"/>
                      <a:pt x="13551" y="13504"/>
                      <a:pt x="13551" y="21600"/>
                    </a:cubicBezTo>
                    <a:close/>
                  </a:path>
                </a:pathLst>
              </a:custGeom>
              <a:solidFill>
                <a:srgbClr val="CC00CC">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58" name="Shape 1158"/>
              <p:cNvSpPr/>
              <p:nvPr/>
            </p:nvSpPr>
            <p:spPr>
              <a:xfrm rot="676949">
                <a:off x="388385" y="78010"/>
                <a:ext cx="149110" cy="418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513" y="0"/>
                      <a:pt x="14918" y="7405"/>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163" name="Group 1163"/>
            <p:cNvGrpSpPr/>
            <p:nvPr/>
          </p:nvGrpSpPr>
          <p:grpSpPr>
            <a:xfrm>
              <a:off x="2902446" y="1811184"/>
              <a:ext cx="970208" cy="572082"/>
              <a:chOff x="0" y="0"/>
              <a:chExt cx="970206" cy="572081"/>
            </a:xfrm>
          </p:grpSpPr>
          <p:sp>
            <p:nvSpPr>
              <p:cNvPr id="1160" name="Shape 1160"/>
              <p:cNvSpPr/>
              <p:nvPr/>
            </p:nvSpPr>
            <p:spPr>
              <a:xfrm flipH="1" rot="1107134">
                <a:off x="22859" y="138733"/>
                <a:ext cx="924489" cy="2946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928" y="0"/>
                      <a:pt x="8772" y="0"/>
                    </a:cubicBezTo>
                    <a:lnTo>
                      <a:pt x="11854" y="0"/>
                    </a:lnTo>
                    <a:cubicBezTo>
                      <a:pt x="14889" y="0"/>
                      <a:pt x="17709" y="3863"/>
                      <a:pt x="19308" y="10215"/>
                    </a:cubicBezTo>
                    <a:lnTo>
                      <a:pt x="21600" y="10215"/>
                    </a:lnTo>
                    <a:lnTo>
                      <a:pt x="19085" y="21600"/>
                    </a:lnTo>
                    <a:lnTo>
                      <a:pt x="13935" y="10215"/>
                    </a:lnTo>
                    <a:lnTo>
                      <a:pt x="16227" y="10215"/>
                    </a:lnTo>
                    <a:cubicBezTo>
                      <a:pt x="14915" y="5004"/>
                      <a:pt x="12765" y="1413"/>
                      <a:pt x="10313" y="336"/>
                    </a:cubicBezTo>
                    <a:lnTo>
                      <a:pt x="10313" y="336"/>
                    </a:lnTo>
                    <a:cubicBezTo>
                      <a:pt x="6128" y="2174"/>
                      <a:pt x="3081" y="11134"/>
                      <a:pt x="3081" y="21600"/>
                    </a:cubicBezTo>
                    <a:close/>
                  </a:path>
                </a:pathLst>
              </a:custGeom>
              <a:solidFill>
                <a:srgbClr val="FF00FF">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61" name="Shape 1161"/>
              <p:cNvSpPr/>
              <p:nvPr/>
            </p:nvSpPr>
            <p:spPr>
              <a:xfrm flipH="1" rot="1107134">
                <a:off x="493528" y="215185"/>
                <a:ext cx="441401" cy="2946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8226" y="0"/>
                      <a:pt x="18373" y="0"/>
                    </a:cubicBezTo>
                    <a:cubicBezTo>
                      <a:pt x="19455" y="0"/>
                      <a:pt x="20535" y="112"/>
                      <a:pt x="21600" y="336"/>
                    </a:cubicBezTo>
                    <a:lnTo>
                      <a:pt x="21600" y="336"/>
                    </a:lnTo>
                    <a:cubicBezTo>
                      <a:pt x="12836" y="2174"/>
                      <a:pt x="6453" y="11134"/>
                      <a:pt x="6453" y="21600"/>
                    </a:cubicBezTo>
                    <a:close/>
                  </a:path>
                </a:pathLst>
              </a:custGeom>
              <a:solidFill>
                <a:srgbClr val="CC00CC">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62" name="Shape 1162"/>
              <p:cNvSpPr/>
              <p:nvPr/>
            </p:nvSpPr>
            <p:spPr>
              <a:xfrm flipH="1" rot="1107134">
                <a:off x="549080" y="159160"/>
                <a:ext cx="6593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242" y="0"/>
                      <a:pt x="14470" y="7228"/>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167" name="Group 1167"/>
            <p:cNvGrpSpPr/>
            <p:nvPr/>
          </p:nvGrpSpPr>
          <p:grpSpPr>
            <a:xfrm>
              <a:off x="2339041" y="2419938"/>
              <a:ext cx="665496" cy="425380"/>
              <a:chOff x="0" y="0"/>
              <a:chExt cx="665494" cy="425379"/>
            </a:xfrm>
          </p:grpSpPr>
          <p:sp>
            <p:nvSpPr>
              <p:cNvPr id="1164" name="Shape 1164"/>
              <p:cNvSpPr/>
              <p:nvPr/>
            </p:nvSpPr>
            <p:spPr>
              <a:xfrm>
                <a:off x="0" y="0"/>
                <a:ext cx="665495" cy="4253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00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65" name="Shape 1165"/>
              <p:cNvSpPr/>
              <p:nvPr/>
            </p:nvSpPr>
            <p:spPr>
              <a:xfrm>
                <a:off x="0" y="0"/>
                <a:ext cx="373493" cy="4253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00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66" name="Shape 1166"/>
              <p:cNvSpPr/>
              <p:nvPr/>
            </p:nvSpPr>
            <p:spPr>
              <a:xfrm>
                <a:off x="305585" y="407648"/>
                <a:ext cx="67908" cy="17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171" name="Group 1171"/>
            <p:cNvGrpSpPr/>
            <p:nvPr/>
          </p:nvGrpSpPr>
          <p:grpSpPr>
            <a:xfrm>
              <a:off x="402167" y="1975697"/>
              <a:ext cx="2258664" cy="740751"/>
              <a:chOff x="0" y="0"/>
              <a:chExt cx="2258663" cy="740749"/>
            </a:xfrm>
          </p:grpSpPr>
          <p:sp>
            <p:nvSpPr>
              <p:cNvPr id="1168" name="Shape 1168"/>
              <p:cNvSpPr/>
              <p:nvPr/>
            </p:nvSpPr>
            <p:spPr>
              <a:xfrm rot="10347840">
                <a:off x="20173" y="143505"/>
                <a:ext cx="2218317" cy="4537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2" y="21600"/>
                      <a:pt x="7709" y="21600"/>
                    </a:cubicBezTo>
                    <a:lnTo>
                      <a:pt x="12138" y="21600"/>
                    </a:lnTo>
                    <a:cubicBezTo>
                      <a:pt x="15405" y="21600"/>
                      <a:pt x="18317" y="15830"/>
                      <a:pt x="19406" y="7200"/>
                    </a:cubicBezTo>
                    <a:lnTo>
                      <a:pt x="21600" y="7200"/>
                    </a:lnTo>
                    <a:lnTo>
                      <a:pt x="17633" y="0"/>
                    </a:lnTo>
                    <a:lnTo>
                      <a:pt x="12784" y="7200"/>
                    </a:lnTo>
                    <a:lnTo>
                      <a:pt x="14977" y="7200"/>
                    </a:lnTo>
                    <a:cubicBezTo>
                      <a:pt x="14157" y="13698"/>
                      <a:pt x="12280" y="18710"/>
                      <a:pt x="9923" y="20690"/>
                    </a:cubicBezTo>
                    <a:lnTo>
                      <a:pt x="9923" y="20690"/>
                    </a:lnTo>
                    <a:cubicBezTo>
                      <a:pt x="6662" y="17950"/>
                      <a:pt x="4429" y="9540"/>
                      <a:pt x="4429" y="0"/>
                    </a:cubicBezTo>
                    <a:close/>
                  </a:path>
                </a:pathLst>
              </a:custGeom>
              <a:solidFill>
                <a:srgbClr val="00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69" name="Shape 1169"/>
              <p:cNvSpPr/>
              <p:nvPr/>
            </p:nvSpPr>
            <p:spPr>
              <a:xfrm rot="10347840">
                <a:off x="987747" y="79782"/>
                <a:ext cx="1246547" cy="4537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42" y="21600"/>
                      <a:pt x="13719" y="21600"/>
                    </a:cubicBezTo>
                    <a:lnTo>
                      <a:pt x="21600" y="21600"/>
                    </a:lnTo>
                    <a:cubicBezTo>
                      <a:pt x="14023" y="21600"/>
                      <a:pt x="7881" y="11929"/>
                      <a:pt x="7881" y="0"/>
                    </a:cubicBezTo>
                    <a:close/>
                  </a:path>
                </a:pathLst>
              </a:custGeom>
              <a:solidFill>
                <a:srgbClr val="00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70" name="Shape 1170"/>
              <p:cNvSpPr/>
              <p:nvPr/>
            </p:nvSpPr>
            <p:spPr>
              <a:xfrm rot="10347840">
                <a:off x="963649" y="148488"/>
                <a:ext cx="227406" cy="191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4" y="21600"/>
                      <a:pt x="7008" y="14323"/>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175" name="Group 1175"/>
            <p:cNvGrpSpPr/>
            <p:nvPr/>
          </p:nvGrpSpPr>
          <p:grpSpPr>
            <a:xfrm>
              <a:off x="2048807" y="2748126"/>
              <a:ext cx="867132" cy="1064466"/>
              <a:chOff x="0" y="0"/>
              <a:chExt cx="867130" cy="1064465"/>
            </a:xfrm>
          </p:grpSpPr>
          <p:sp>
            <p:nvSpPr>
              <p:cNvPr id="1172" name="Shape 1172"/>
              <p:cNvSpPr/>
              <p:nvPr/>
            </p:nvSpPr>
            <p:spPr>
              <a:xfrm rot="7524996">
                <a:off x="-122265" y="395474"/>
                <a:ext cx="1111660" cy="273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00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73" name="Shape 1173"/>
              <p:cNvSpPr/>
              <p:nvPr/>
            </p:nvSpPr>
            <p:spPr>
              <a:xfrm rot="7524996">
                <a:off x="262955" y="196718"/>
                <a:ext cx="623891" cy="273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00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74" name="Shape 1174"/>
              <p:cNvSpPr/>
              <p:nvPr/>
            </p:nvSpPr>
            <p:spPr>
              <a:xfrm rot="7524996">
                <a:off x="263467" y="459177"/>
                <a:ext cx="113434"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179" name="Group 1179"/>
            <p:cNvGrpSpPr/>
            <p:nvPr/>
          </p:nvGrpSpPr>
          <p:grpSpPr>
            <a:xfrm>
              <a:off x="3607945" y="2848167"/>
              <a:ext cx="1137983" cy="620276"/>
              <a:chOff x="0" y="0"/>
              <a:chExt cx="1137981" cy="620275"/>
            </a:xfrm>
          </p:grpSpPr>
          <p:sp>
            <p:nvSpPr>
              <p:cNvPr id="1176" name="Shape 1176"/>
              <p:cNvSpPr/>
              <p:nvPr/>
            </p:nvSpPr>
            <p:spPr>
              <a:xfrm flipH="1" rot="11939895">
                <a:off x="14411" y="173071"/>
                <a:ext cx="1109160" cy="274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00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77" name="Shape 1177"/>
              <p:cNvSpPr/>
              <p:nvPr/>
            </p:nvSpPr>
            <p:spPr>
              <a:xfrm flipH="1" rot="11939895">
                <a:off x="27666" y="93855"/>
                <a:ext cx="622488" cy="274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00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78" name="Shape 1178"/>
              <p:cNvSpPr/>
              <p:nvPr/>
            </p:nvSpPr>
            <p:spPr>
              <a:xfrm flipH="1" rot="11939895">
                <a:off x="565865" y="183274"/>
                <a:ext cx="11317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183" name="Group 1183"/>
            <p:cNvGrpSpPr/>
            <p:nvPr/>
          </p:nvGrpSpPr>
          <p:grpSpPr>
            <a:xfrm>
              <a:off x="2852572" y="2619685"/>
              <a:ext cx="788403" cy="499919"/>
              <a:chOff x="0" y="0"/>
              <a:chExt cx="788401" cy="499917"/>
            </a:xfrm>
          </p:grpSpPr>
          <p:sp>
            <p:nvSpPr>
              <p:cNvPr id="1180" name="Shape 1180"/>
              <p:cNvSpPr/>
              <p:nvPr/>
            </p:nvSpPr>
            <p:spPr>
              <a:xfrm flipH="1" rot="11939895">
                <a:off x="24481" y="112891"/>
                <a:ext cx="739440" cy="274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00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81" name="Shape 1181"/>
              <p:cNvSpPr/>
              <p:nvPr/>
            </p:nvSpPr>
            <p:spPr>
              <a:xfrm flipH="1" rot="11939895">
                <a:off x="33318" y="60081"/>
                <a:ext cx="414992" cy="274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00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82" name="Shape 1182"/>
              <p:cNvSpPr/>
              <p:nvPr/>
            </p:nvSpPr>
            <p:spPr>
              <a:xfrm flipH="1" rot="11939895">
                <a:off x="406370" y="121866"/>
                <a:ext cx="7545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187" name="Group 1187"/>
            <p:cNvGrpSpPr/>
            <p:nvPr/>
          </p:nvGrpSpPr>
          <p:grpSpPr>
            <a:xfrm>
              <a:off x="1967058" y="924218"/>
              <a:ext cx="2435048" cy="1624543"/>
              <a:chOff x="0" y="0"/>
              <a:chExt cx="2435047" cy="1624541"/>
            </a:xfrm>
          </p:grpSpPr>
          <p:sp>
            <p:nvSpPr>
              <p:cNvPr id="1184" name="Shape 1184"/>
              <p:cNvSpPr/>
              <p:nvPr/>
            </p:nvSpPr>
            <p:spPr>
              <a:xfrm flipH="1" rot="9174674">
                <a:off x="-2551" y="523958"/>
                <a:ext cx="2440149" cy="5766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00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85" name="Shape 1185"/>
              <p:cNvSpPr/>
              <p:nvPr/>
            </p:nvSpPr>
            <p:spPr>
              <a:xfrm flipH="1" rot="9174674">
                <a:off x="56175" y="767735"/>
                <a:ext cx="1369472" cy="5766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00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86" name="Shape 1186"/>
              <p:cNvSpPr/>
              <p:nvPr/>
            </p:nvSpPr>
            <p:spPr>
              <a:xfrm flipH="1" rot="9174674">
                <a:off x="989382" y="542927"/>
                <a:ext cx="248991" cy="240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191" name="Group 1191"/>
            <p:cNvGrpSpPr/>
            <p:nvPr/>
          </p:nvGrpSpPr>
          <p:grpSpPr>
            <a:xfrm>
              <a:off x="4360570" y="2177804"/>
              <a:ext cx="478620" cy="699331"/>
              <a:chOff x="0" y="0"/>
              <a:chExt cx="478619" cy="699329"/>
            </a:xfrm>
          </p:grpSpPr>
          <p:sp>
            <p:nvSpPr>
              <p:cNvPr id="1188" name="Shape 1188"/>
              <p:cNvSpPr/>
              <p:nvPr/>
            </p:nvSpPr>
            <p:spPr>
              <a:xfrm rot="4140300">
                <a:off x="-84547" y="217621"/>
                <a:ext cx="647713" cy="2640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270" y="0"/>
                      <a:pt x="7304" y="0"/>
                    </a:cubicBezTo>
                    <a:lnTo>
                      <a:pt x="13124" y="0"/>
                    </a:lnTo>
                    <a:cubicBezTo>
                      <a:pt x="15651" y="0"/>
                      <a:pt x="17998" y="3864"/>
                      <a:pt x="19330" y="10215"/>
                    </a:cubicBezTo>
                    <a:lnTo>
                      <a:pt x="21600" y="10215"/>
                    </a:lnTo>
                    <a:lnTo>
                      <a:pt x="17518" y="21600"/>
                    </a:lnTo>
                    <a:lnTo>
                      <a:pt x="11240" y="10215"/>
                    </a:lnTo>
                    <a:lnTo>
                      <a:pt x="13510" y="10215"/>
                    </a:lnTo>
                    <a:cubicBezTo>
                      <a:pt x="12727" y="6480"/>
                      <a:pt x="11577" y="3540"/>
                      <a:pt x="10214" y="1789"/>
                    </a:cubicBezTo>
                    <a:lnTo>
                      <a:pt x="10214" y="1789"/>
                    </a:lnTo>
                    <a:cubicBezTo>
                      <a:pt x="7546" y="5216"/>
                      <a:pt x="5820" y="12998"/>
                      <a:pt x="5820" y="21600"/>
                    </a:cubicBezTo>
                    <a:close/>
                  </a:path>
                </a:pathLst>
              </a:custGeom>
              <a:solidFill>
                <a:srgbClr val="FF00FF">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89" name="Shape 1189"/>
              <p:cNvSpPr/>
              <p:nvPr/>
            </p:nvSpPr>
            <p:spPr>
              <a:xfrm rot="4140300">
                <a:off x="25006" y="58237"/>
                <a:ext cx="306275" cy="2640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6915" y="0"/>
                      <a:pt x="15446" y="0"/>
                    </a:cubicBezTo>
                    <a:cubicBezTo>
                      <a:pt x="17563" y="0"/>
                      <a:pt x="19658" y="609"/>
                      <a:pt x="21600" y="1789"/>
                    </a:cubicBezTo>
                    <a:lnTo>
                      <a:pt x="21600" y="1789"/>
                    </a:lnTo>
                    <a:cubicBezTo>
                      <a:pt x="15958" y="5216"/>
                      <a:pt x="12309" y="12998"/>
                      <a:pt x="12309" y="21600"/>
                    </a:cubicBezTo>
                    <a:close/>
                  </a:path>
                </a:pathLst>
              </a:custGeom>
              <a:solidFill>
                <a:srgbClr val="CC00CC">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90" name="Shape 1190"/>
              <p:cNvSpPr/>
              <p:nvPr/>
            </p:nvSpPr>
            <p:spPr>
              <a:xfrm rot="4140300">
                <a:off x="286811" y="238187"/>
                <a:ext cx="87267" cy="218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432" y="0"/>
                      <a:pt x="14784" y="7352"/>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195" name="Group 1195"/>
            <p:cNvGrpSpPr/>
            <p:nvPr/>
          </p:nvGrpSpPr>
          <p:grpSpPr>
            <a:xfrm>
              <a:off x="3895123" y="1851087"/>
              <a:ext cx="536172" cy="692769"/>
              <a:chOff x="0" y="0"/>
              <a:chExt cx="536170" cy="692767"/>
            </a:xfrm>
          </p:grpSpPr>
          <p:sp>
            <p:nvSpPr>
              <p:cNvPr id="1192" name="Shape 1192"/>
              <p:cNvSpPr/>
              <p:nvPr/>
            </p:nvSpPr>
            <p:spPr>
              <a:xfrm rot="4140300">
                <a:off x="-37779" y="176614"/>
                <a:ext cx="611729" cy="3395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270" y="0"/>
                      <a:pt x="7304" y="0"/>
                    </a:cubicBezTo>
                    <a:lnTo>
                      <a:pt x="13124" y="0"/>
                    </a:lnTo>
                    <a:cubicBezTo>
                      <a:pt x="15651" y="0"/>
                      <a:pt x="17998" y="3864"/>
                      <a:pt x="19330" y="10215"/>
                    </a:cubicBezTo>
                    <a:lnTo>
                      <a:pt x="21600" y="10215"/>
                    </a:lnTo>
                    <a:lnTo>
                      <a:pt x="17518" y="21600"/>
                    </a:lnTo>
                    <a:lnTo>
                      <a:pt x="11240" y="10215"/>
                    </a:lnTo>
                    <a:lnTo>
                      <a:pt x="13510" y="10215"/>
                    </a:lnTo>
                    <a:cubicBezTo>
                      <a:pt x="12727" y="6480"/>
                      <a:pt x="11577" y="3540"/>
                      <a:pt x="10214" y="1789"/>
                    </a:cubicBezTo>
                    <a:lnTo>
                      <a:pt x="10214" y="1789"/>
                    </a:lnTo>
                    <a:cubicBezTo>
                      <a:pt x="7546" y="5216"/>
                      <a:pt x="5820" y="12998"/>
                      <a:pt x="5820" y="21600"/>
                    </a:cubicBezTo>
                    <a:close/>
                  </a:path>
                </a:pathLst>
              </a:custGeom>
              <a:solidFill>
                <a:srgbClr val="FF00FF">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93" name="Shape 1193"/>
              <p:cNvSpPr/>
              <p:nvPr/>
            </p:nvSpPr>
            <p:spPr>
              <a:xfrm rot="4140300">
                <a:off x="65687" y="26084"/>
                <a:ext cx="289260" cy="339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6915" y="0"/>
                      <a:pt x="15446" y="0"/>
                    </a:cubicBezTo>
                    <a:cubicBezTo>
                      <a:pt x="17563" y="0"/>
                      <a:pt x="19658" y="609"/>
                      <a:pt x="21600" y="1789"/>
                    </a:cubicBezTo>
                    <a:lnTo>
                      <a:pt x="21600" y="1789"/>
                    </a:lnTo>
                    <a:cubicBezTo>
                      <a:pt x="15958" y="5216"/>
                      <a:pt x="12309" y="12998"/>
                      <a:pt x="12309" y="21600"/>
                    </a:cubicBezTo>
                    <a:close/>
                  </a:path>
                </a:pathLst>
              </a:custGeom>
              <a:solidFill>
                <a:srgbClr val="CC00CC">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94" name="Shape 1194"/>
              <p:cNvSpPr/>
              <p:nvPr/>
            </p:nvSpPr>
            <p:spPr>
              <a:xfrm rot="4140300">
                <a:off x="351534" y="222559"/>
                <a:ext cx="82419" cy="281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432" y="0"/>
                      <a:pt x="14784" y="7352"/>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199" name="Group 1199"/>
            <p:cNvGrpSpPr/>
            <p:nvPr/>
          </p:nvGrpSpPr>
          <p:grpSpPr>
            <a:xfrm>
              <a:off x="2385395" y="1220416"/>
              <a:ext cx="361235" cy="956117"/>
              <a:chOff x="0" y="0"/>
              <a:chExt cx="361234" cy="956115"/>
            </a:xfrm>
          </p:grpSpPr>
          <p:sp>
            <p:nvSpPr>
              <p:cNvPr id="1196" name="Shape 1196"/>
              <p:cNvSpPr/>
              <p:nvPr/>
            </p:nvSpPr>
            <p:spPr>
              <a:xfrm rot="15979975">
                <a:off x="-288750" y="327152"/>
                <a:ext cx="938735" cy="3018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00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197" name="Shape 1197"/>
              <p:cNvSpPr/>
              <p:nvPr/>
            </p:nvSpPr>
            <p:spPr>
              <a:xfrm rot="15979975">
                <a:off x="-69632" y="532677"/>
                <a:ext cx="526842" cy="3018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00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198" name="Shape 1198"/>
              <p:cNvSpPr/>
              <p:nvPr/>
            </p:nvSpPr>
            <p:spPr>
              <a:xfrm rot="15979975">
                <a:off x="276430" y="452898"/>
                <a:ext cx="957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203" name="Group 1203"/>
            <p:cNvGrpSpPr/>
            <p:nvPr/>
          </p:nvGrpSpPr>
          <p:grpSpPr>
            <a:xfrm>
              <a:off x="2484241" y="2170157"/>
              <a:ext cx="1120591" cy="339824"/>
              <a:chOff x="0" y="0"/>
              <a:chExt cx="1120589" cy="339823"/>
            </a:xfrm>
          </p:grpSpPr>
          <p:sp>
            <p:nvSpPr>
              <p:cNvPr id="1200" name="Shape 1200"/>
              <p:cNvSpPr/>
              <p:nvPr/>
            </p:nvSpPr>
            <p:spPr>
              <a:xfrm flipH="1" rot="10654136">
                <a:off x="5715" y="23391"/>
                <a:ext cx="1109160" cy="293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00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01" name="Shape 1201"/>
              <p:cNvSpPr/>
              <p:nvPr/>
            </p:nvSpPr>
            <p:spPr>
              <a:xfrm flipH="1" rot="10654136">
                <a:off x="5934" y="33713"/>
                <a:ext cx="622488" cy="2930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00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02" name="Shape 1202"/>
              <p:cNvSpPr/>
              <p:nvPr/>
            </p:nvSpPr>
            <p:spPr>
              <a:xfrm flipH="1" rot="10654136">
                <a:off x="509059" y="22795"/>
                <a:ext cx="11317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207" name="Group 1207"/>
            <p:cNvGrpSpPr/>
            <p:nvPr/>
          </p:nvGrpSpPr>
          <p:grpSpPr>
            <a:xfrm>
              <a:off x="413325" y="1010917"/>
              <a:ext cx="1078629" cy="835857"/>
              <a:chOff x="0" y="0"/>
              <a:chExt cx="1078628" cy="835855"/>
            </a:xfrm>
          </p:grpSpPr>
          <p:sp>
            <p:nvSpPr>
              <p:cNvPr id="1204" name="Shape 1204"/>
              <p:cNvSpPr/>
              <p:nvPr/>
            </p:nvSpPr>
            <p:spPr>
              <a:xfrm flipH="1" rot="1988185">
                <a:off x="-15265" y="280860"/>
                <a:ext cx="1109159" cy="274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FF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05" name="Shape 1205"/>
              <p:cNvSpPr/>
              <p:nvPr/>
            </p:nvSpPr>
            <p:spPr>
              <a:xfrm flipH="1" rot="1988185">
                <a:off x="431833" y="413876"/>
                <a:ext cx="622487" cy="274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CC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06" name="Shape 1206"/>
              <p:cNvSpPr/>
              <p:nvPr/>
            </p:nvSpPr>
            <p:spPr>
              <a:xfrm flipH="1" rot="1988185">
                <a:off x="401445" y="515381"/>
                <a:ext cx="11317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211" name="Group 1211"/>
            <p:cNvGrpSpPr/>
            <p:nvPr/>
          </p:nvGrpSpPr>
          <p:grpSpPr>
            <a:xfrm>
              <a:off x="1523804" y="792377"/>
              <a:ext cx="835283" cy="1081073"/>
              <a:chOff x="0" y="0"/>
              <a:chExt cx="835282" cy="1081072"/>
            </a:xfrm>
          </p:grpSpPr>
          <p:sp>
            <p:nvSpPr>
              <p:cNvPr id="1208" name="Shape 1208"/>
              <p:cNvSpPr/>
              <p:nvPr/>
            </p:nvSpPr>
            <p:spPr>
              <a:xfrm flipH="1" rot="7381927">
                <a:off x="-138189" y="403777"/>
                <a:ext cx="1111660" cy="273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FF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09" name="Shape 1209"/>
              <p:cNvSpPr/>
              <p:nvPr/>
            </p:nvSpPr>
            <p:spPr>
              <a:xfrm flipH="1" rot="7381927">
                <a:off x="-27248" y="608242"/>
                <a:ext cx="623891" cy="2735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CC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10" name="Shape 1210"/>
              <p:cNvSpPr/>
              <p:nvPr/>
            </p:nvSpPr>
            <p:spPr>
              <a:xfrm flipH="1" rot="7381927">
                <a:off x="257234" y="453234"/>
                <a:ext cx="113434"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215" name="Group 1215"/>
            <p:cNvGrpSpPr/>
            <p:nvPr/>
          </p:nvGrpSpPr>
          <p:grpSpPr>
            <a:xfrm>
              <a:off x="1087388" y="610925"/>
              <a:ext cx="439664" cy="1014898"/>
              <a:chOff x="0" y="0"/>
              <a:chExt cx="439662" cy="1014897"/>
            </a:xfrm>
          </p:grpSpPr>
          <p:sp>
            <p:nvSpPr>
              <p:cNvPr id="1212" name="Shape 1212"/>
              <p:cNvSpPr/>
              <p:nvPr/>
            </p:nvSpPr>
            <p:spPr>
              <a:xfrm flipH="1" rot="5078192">
                <a:off x="-273468" y="332963"/>
                <a:ext cx="986599" cy="348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FF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13" name="Shape 1213"/>
              <p:cNvSpPr/>
              <p:nvPr/>
            </p:nvSpPr>
            <p:spPr>
              <a:xfrm flipH="1" rot="5078192">
                <a:off x="-36788" y="548463"/>
                <a:ext cx="553703" cy="348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CC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14" name="Shape 1214"/>
              <p:cNvSpPr/>
              <p:nvPr/>
            </p:nvSpPr>
            <p:spPr>
              <a:xfrm flipH="1" rot="5078192">
                <a:off x="2074" y="505781"/>
                <a:ext cx="100673" cy="145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219" name="Group 1219"/>
            <p:cNvGrpSpPr/>
            <p:nvPr/>
          </p:nvGrpSpPr>
          <p:grpSpPr>
            <a:xfrm>
              <a:off x="47036" y="468257"/>
              <a:ext cx="1288172" cy="821666"/>
              <a:chOff x="0" y="0"/>
              <a:chExt cx="1288171" cy="821665"/>
            </a:xfrm>
          </p:grpSpPr>
          <p:sp>
            <p:nvSpPr>
              <p:cNvPr id="1216" name="Shape 1216"/>
              <p:cNvSpPr/>
              <p:nvPr/>
            </p:nvSpPr>
            <p:spPr>
              <a:xfrm rot="12450824">
                <a:off x="-21410" y="294247"/>
                <a:ext cx="1330991" cy="233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FF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17" name="Shape 1217"/>
              <p:cNvSpPr/>
              <p:nvPr/>
            </p:nvSpPr>
            <p:spPr>
              <a:xfrm rot="12450824">
                <a:off x="529570" y="429141"/>
                <a:ext cx="746985" cy="233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CC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18" name="Shape 1218"/>
              <p:cNvSpPr/>
              <p:nvPr/>
            </p:nvSpPr>
            <p:spPr>
              <a:xfrm rot="12450824">
                <a:off x="615745" y="299118"/>
                <a:ext cx="135814"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223" name="Group 1223"/>
            <p:cNvGrpSpPr/>
            <p:nvPr/>
          </p:nvGrpSpPr>
          <p:grpSpPr>
            <a:xfrm>
              <a:off x="1361632" y="2205599"/>
              <a:ext cx="839405" cy="355746"/>
              <a:chOff x="0" y="0"/>
              <a:chExt cx="839403" cy="355745"/>
            </a:xfrm>
          </p:grpSpPr>
          <p:sp>
            <p:nvSpPr>
              <p:cNvPr id="1220" name="Shape 1220"/>
              <p:cNvSpPr/>
              <p:nvPr/>
            </p:nvSpPr>
            <p:spPr>
              <a:xfrm flipH="1" rot="559850">
                <a:off x="13010" y="64437"/>
                <a:ext cx="813384" cy="2268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FF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21" name="Shape 1221"/>
              <p:cNvSpPr/>
              <p:nvPr/>
            </p:nvSpPr>
            <p:spPr>
              <a:xfrm flipH="1" rot="559850">
                <a:off x="367541" y="93370"/>
                <a:ext cx="456492" cy="2268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CC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22" name="Shape 1222"/>
              <p:cNvSpPr/>
              <p:nvPr/>
            </p:nvSpPr>
            <p:spPr>
              <a:xfrm flipH="1" rot="559850">
                <a:off x="352387" y="277444"/>
                <a:ext cx="8299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227" name="Group 1227"/>
            <p:cNvGrpSpPr/>
            <p:nvPr/>
          </p:nvGrpSpPr>
          <p:grpSpPr>
            <a:xfrm>
              <a:off x="1893122" y="2348564"/>
              <a:ext cx="551399" cy="759633"/>
              <a:chOff x="0" y="0"/>
              <a:chExt cx="551397" cy="759632"/>
            </a:xfrm>
          </p:grpSpPr>
          <p:sp>
            <p:nvSpPr>
              <p:cNvPr id="1224" name="Shape 1224"/>
              <p:cNvSpPr/>
              <p:nvPr/>
            </p:nvSpPr>
            <p:spPr>
              <a:xfrm rot="3697302">
                <a:off x="-94855" y="266636"/>
                <a:ext cx="741107" cy="2263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FF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25" name="Shape 1225"/>
              <p:cNvSpPr/>
              <p:nvPr/>
            </p:nvSpPr>
            <p:spPr>
              <a:xfrm rot="3697302">
                <a:off x="-9542" y="123585"/>
                <a:ext cx="415928" cy="2263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CC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26" name="Shape 1226"/>
              <p:cNvSpPr/>
              <p:nvPr/>
            </p:nvSpPr>
            <p:spPr>
              <a:xfrm rot="3697302">
                <a:off x="146055" y="431671"/>
                <a:ext cx="7562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231" name="Group 1231"/>
            <p:cNvGrpSpPr/>
            <p:nvPr/>
          </p:nvGrpSpPr>
          <p:grpSpPr>
            <a:xfrm>
              <a:off x="2705097" y="1586338"/>
              <a:ext cx="1057888" cy="384889"/>
              <a:chOff x="0" y="0"/>
              <a:chExt cx="1057887" cy="384887"/>
            </a:xfrm>
          </p:grpSpPr>
          <p:sp>
            <p:nvSpPr>
              <p:cNvPr id="1228" name="Shape 1228"/>
              <p:cNvSpPr/>
              <p:nvPr/>
            </p:nvSpPr>
            <p:spPr>
              <a:xfrm flipH="1" rot="10263940">
                <a:off x="11336" y="79009"/>
                <a:ext cx="1035215" cy="2268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FF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29" name="Shape 1229"/>
              <p:cNvSpPr/>
              <p:nvPr/>
            </p:nvSpPr>
            <p:spPr>
              <a:xfrm flipH="1" rot="10263940">
                <a:off x="14092" y="114280"/>
                <a:ext cx="580988" cy="2268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CC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30" name="Shape 1230"/>
              <p:cNvSpPr/>
              <p:nvPr/>
            </p:nvSpPr>
            <p:spPr>
              <a:xfrm flipH="1" rot="10263940">
                <a:off x="469681" y="77065"/>
                <a:ext cx="10563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235" name="Group 1235"/>
            <p:cNvGrpSpPr/>
            <p:nvPr/>
          </p:nvGrpSpPr>
          <p:grpSpPr>
            <a:xfrm>
              <a:off x="584961" y="1525979"/>
              <a:ext cx="651515" cy="411678"/>
              <a:chOff x="0" y="0"/>
              <a:chExt cx="651513" cy="411676"/>
            </a:xfrm>
          </p:grpSpPr>
          <p:sp>
            <p:nvSpPr>
              <p:cNvPr id="1232" name="Shape 1232"/>
              <p:cNvSpPr/>
              <p:nvPr/>
            </p:nvSpPr>
            <p:spPr>
              <a:xfrm rot="11445132">
                <a:off x="23049" y="53804"/>
                <a:ext cx="605416" cy="3040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FF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33" name="Shape 1233"/>
              <p:cNvSpPr/>
              <p:nvPr/>
            </p:nvSpPr>
            <p:spPr>
              <a:xfrm rot="11445132">
                <a:off x="286358" y="78583"/>
                <a:ext cx="339775" cy="3040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CC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34" name="Shape 1234"/>
              <p:cNvSpPr/>
              <p:nvPr/>
            </p:nvSpPr>
            <p:spPr>
              <a:xfrm rot="11445132">
                <a:off x="315980" y="55197"/>
                <a:ext cx="61777"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239" name="Group 1239"/>
            <p:cNvGrpSpPr/>
            <p:nvPr/>
          </p:nvGrpSpPr>
          <p:grpSpPr>
            <a:xfrm>
              <a:off x="895098" y="1466576"/>
              <a:ext cx="1264404" cy="695317"/>
              <a:chOff x="0" y="0"/>
              <a:chExt cx="1264402" cy="695315"/>
            </a:xfrm>
          </p:grpSpPr>
          <p:sp>
            <p:nvSpPr>
              <p:cNvPr id="1236" name="Shape 1236"/>
              <p:cNvSpPr/>
              <p:nvPr/>
            </p:nvSpPr>
            <p:spPr>
              <a:xfrm flipH="1" rot="690016">
                <a:off x="34488" y="114486"/>
                <a:ext cx="1195427" cy="4663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FF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37" name="Shape 1237"/>
              <p:cNvSpPr/>
              <p:nvPr/>
            </p:nvSpPr>
            <p:spPr>
              <a:xfrm flipH="1" rot="690016">
                <a:off x="553746" y="166774"/>
                <a:ext cx="670903" cy="4663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CC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38" name="Shape 1238"/>
              <p:cNvSpPr/>
              <p:nvPr/>
            </p:nvSpPr>
            <p:spPr>
              <a:xfrm flipH="1" rot="690016">
                <a:off x="514706" y="554471"/>
                <a:ext cx="121981" cy="19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243" name="Group 1243"/>
            <p:cNvGrpSpPr/>
            <p:nvPr/>
          </p:nvGrpSpPr>
          <p:grpSpPr>
            <a:xfrm>
              <a:off x="1816778" y="1535637"/>
              <a:ext cx="858318" cy="625011"/>
              <a:chOff x="0" y="0"/>
              <a:chExt cx="858317" cy="625009"/>
            </a:xfrm>
          </p:grpSpPr>
          <p:sp>
            <p:nvSpPr>
              <p:cNvPr id="1240" name="Shape 1240"/>
              <p:cNvSpPr/>
              <p:nvPr/>
            </p:nvSpPr>
            <p:spPr>
              <a:xfrm rot="12499609">
                <a:off x="11683" y="182527"/>
                <a:ext cx="834951" cy="2599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3454" y="21600"/>
                      <a:pt x="7714" y="21600"/>
                    </a:cubicBezTo>
                    <a:lnTo>
                      <a:pt x="12122" y="21600"/>
                    </a:lnTo>
                    <a:cubicBezTo>
                      <a:pt x="15392" y="21600"/>
                      <a:pt x="18306" y="15830"/>
                      <a:pt x="19396" y="7200"/>
                    </a:cubicBezTo>
                    <a:lnTo>
                      <a:pt x="21600" y="7200"/>
                    </a:lnTo>
                    <a:lnTo>
                      <a:pt x="17633" y="0"/>
                    </a:lnTo>
                    <a:lnTo>
                      <a:pt x="12784" y="7200"/>
                    </a:lnTo>
                    <a:lnTo>
                      <a:pt x="14987" y="7200"/>
                    </a:lnTo>
                    <a:cubicBezTo>
                      <a:pt x="14165" y="13710"/>
                      <a:pt x="12282" y="18727"/>
                      <a:pt x="9918" y="20700"/>
                    </a:cubicBezTo>
                    <a:lnTo>
                      <a:pt x="9918" y="20700"/>
                    </a:lnTo>
                    <a:cubicBezTo>
                      <a:pt x="6649" y="17970"/>
                      <a:pt x="4408" y="9552"/>
                      <a:pt x="4408" y="0"/>
                    </a:cubicBezTo>
                    <a:close/>
                  </a:path>
                </a:pathLst>
              </a:custGeom>
              <a:solidFill>
                <a:srgbClr val="0099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41" name="Shape 1241"/>
              <p:cNvSpPr/>
              <p:nvPr/>
            </p:nvSpPr>
            <p:spPr>
              <a:xfrm rot="12499609">
                <a:off x="356104" y="269445"/>
                <a:ext cx="468595" cy="2599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6154" y="21600"/>
                      <a:pt x="13745" y="21600"/>
                    </a:cubicBezTo>
                    <a:lnTo>
                      <a:pt x="21600" y="21600"/>
                    </a:lnTo>
                    <a:cubicBezTo>
                      <a:pt x="14009" y="21600"/>
                      <a:pt x="7855" y="11929"/>
                      <a:pt x="7855" y="0"/>
                    </a:cubicBezTo>
                    <a:close/>
                  </a:path>
                </a:pathLst>
              </a:custGeom>
              <a:solidFill>
                <a:srgbClr val="007A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42" name="Shape 1242"/>
              <p:cNvSpPr/>
              <p:nvPr/>
            </p:nvSpPr>
            <p:spPr>
              <a:xfrm rot="12499609">
                <a:off x="438162" y="192467"/>
                <a:ext cx="8519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285" y="21600"/>
                      <a:pt x="7010" y="14324"/>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253" name="Group 1253"/>
            <p:cNvGrpSpPr/>
            <p:nvPr/>
          </p:nvGrpSpPr>
          <p:grpSpPr>
            <a:xfrm>
              <a:off x="3482237" y="2466700"/>
              <a:ext cx="1683453" cy="1388332"/>
              <a:chOff x="0" y="0"/>
              <a:chExt cx="1683452" cy="1388330"/>
            </a:xfrm>
          </p:grpSpPr>
          <p:grpSp>
            <p:nvGrpSpPr>
              <p:cNvPr id="1247" name="Group 1247"/>
              <p:cNvGrpSpPr/>
              <p:nvPr/>
            </p:nvGrpSpPr>
            <p:grpSpPr>
              <a:xfrm>
                <a:off x="424037" y="35277"/>
                <a:ext cx="919543" cy="660579"/>
                <a:chOff x="0" y="0"/>
                <a:chExt cx="919541" cy="660577"/>
              </a:xfrm>
            </p:grpSpPr>
            <p:sp>
              <p:nvSpPr>
                <p:cNvPr id="1244" name="Shape 1244"/>
                <p:cNvSpPr/>
                <p:nvPr/>
              </p:nvSpPr>
              <p:spPr>
                <a:xfrm rot="1650266">
                  <a:off x="14618" y="189687"/>
                  <a:ext cx="890305" cy="2812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FF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45" name="Shape 1245"/>
                <p:cNvSpPr/>
                <p:nvPr/>
              </p:nvSpPr>
              <p:spPr>
                <a:xfrm rot="1650266">
                  <a:off x="41828" y="78507"/>
                  <a:ext cx="408816" cy="2812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46" name="Shape 1246"/>
                <p:cNvSpPr/>
                <p:nvPr/>
              </p:nvSpPr>
              <p:spPr>
                <a:xfrm rot="1650266">
                  <a:off x="404051" y="166667"/>
                  <a:ext cx="90847"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251" name="Group 1251"/>
              <p:cNvGrpSpPr/>
              <p:nvPr/>
            </p:nvGrpSpPr>
            <p:grpSpPr>
              <a:xfrm>
                <a:off x="1015246" y="703564"/>
                <a:ext cx="668207" cy="684767"/>
                <a:chOff x="0" y="0"/>
                <a:chExt cx="668205" cy="684766"/>
              </a:xfrm>
            </p:grpSpPr>
            <p:sp>
              <p:nvSpPr>
                <p:cNvPr id="1248" name="Shape 1248"/>
                <p:cNvSpPr/>
                <p:nvPr/>
              </p:nvSpPr>
              <p:spPr>
                <a:xfrm flipH="1" rot="13573232">
                  <a:off x="-42565" y="240593"/>
                  <a:ext cx="753336" cy="2035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FF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49" name="Shape 1249"/>
                <p:cNvSpPr/>
                <p:nvPr/>
              </p:nvSpPr>
              <p:spPr>
                <a:xfrm flipH="1" rot="13573232">
                  <a:off x="20201" y="93515"/>
                  <a:ext cx="345921" cy="2035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0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50" name="Shape 1250"/>
                <p:cNvSpPr/>
                <p:nvPr/>
              </p:nvSpPr>
              <p:spPr>
                <a:xfrm flipH="1" rot="13573232">
                  <a:off x="177371" y="353572"/>
                  <a:ext cx="7687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sp>
            <p:nvSpPr>
              <p:cNvPr id="1252" name="Shape 1252"/>
              <p:cNvSpPr/>
              <p:nvPr/>
            </p:nvSpPr>
            <p:spPr>
              <a:xfrm flipH="1" rot="13776812">
                <a:off x="44332" y="132549"/>
                <a:ext cx="511017" cy="352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0" y="14400"/>
                    </a:moveTo>
                    <a:cubicBezTo>
                      <a:pt x="14400" y="10424"/>
                      <a:pt x="12251" y="7200"/>
                      <a:pt x="9600" y="7200"/>
                    </a:cubicBezTo>
                    <a:cubicBezTo>
                      <a:pt x="6949" y="7200"/>
                      <a:pt x="4800" y="10424"/>
                      <a:pt x="4800" y="14400"/>
                    </a:cubicBezTo>
                    <a:lnTo>
                      <a:pt x="0" y="14400"/>
                    </a:lnTo>
                    <a:cubicBezTo>
                      <a:pt x="0" y="6447"/>
                      <a:pt x="4298" y="0"/>
                      <a:pt x="9600" y="0"/>
                    </a:cubicBezTo>
                    <a:cubicBezTo>
                      <a:pt x="14902" y="0"/>
                      <a:pt x="19200" y="6447"/>
                      <a:pt x="19200" y="14400"/>
                    </a:cubicBezTo>
                    <a:lnTo>
                      <a:pt x="21600" y="14400"/>
                    </a:lnTo>
                    <a:lnTo>
                      <a:pt x="16800" y="21600"/>
                    </a:lnTo>
                    <a:lnTo>
                      <a:pt x="12000" y="14400"/>
                    </a:lnTo>
                    <a:lnTo>
                      <a:pt x="14400" y="14400"/>
                    </a:lnTo>
                    <a:close/>
                  </a:path>
                </a:pathLst>
              </a:custGeom>
              <a:solidFill>
                <a:srgbClr val="FFFF0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6"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6" name="Shape 1256"/>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57" name="Shape 1257"/>
          <p:cNvSpPr/>
          <p:nvPr/>
        </p:nvSpPr>
        <p:spPr>
          <a:xfrm>
            <a:off x="1828800" y="457200"/>
            <a:ext cx="685800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solidFill>
                  <a:srgbClr val="CD7C11"/>
                </a:solidFill>
                <a:effectLst>
                  <a:outerShdw sx="100000" sy="100000" kx="0" ky="0" algn="b" rotWithShape="0" blurRad="12700" dist="25400" dir="2700000">
                    <a:srgbClr val="DDDDDD"/>
                  </a:outerShdw>
                </a:effectLst>
              </a:defRPr>
            </a:pPr>
            <a:r>
              <a:t>Who spread these universal </a:t>
            </a:r>
          </a:p>
          <a:p>
            <a:pPr algn="ctr">
              <a:defRPr b="1" sz="2400">
                <a:solidFill>
                  <a:srgbClr val="CD7C11"/>
                </a:solidFill>
                <a:effectLst>
                  <a:outerShdw sx="100000" sy="100000" kx="0" ky="0" algn="b" rotWithShape="0" blurRad="12700" dist="25400" dir="2700000">
                    <a:srgbClr val="DDDDDD"/>
                  </a:outerShdw>
                </a:effectLst>
              </a:defRPr>
            </a:pPr>
            <a:r>
              <a:t>religions across Afroeurasia?</a:t>
            </a:r>
          </a:p>
        </p:txBody>
      </p:sp>
      <p:grpSp>
        <p:nvGrpSpPr>
          <p:cNvPr id="1260" name="Group 1260"/>
          <p:cNvGrpSpPr/>
          <p:nvPr/>
        </p:nvGrpSpPr>
        <p:grpSpPr>
          <a:xfrm>
            <a:off x="457199" y="2209800"/>
            <a:ext cx="2286002" cy="2936241"/>
            <a:chOff x="0" y="0"/>
            <a:chExt cx="2286000" cy="2936240"/>
          </a:xfrm>
        </p:grpSpPr>
        <p:pic>
          <p:nvPicPr>
            <p:cNvPr id="1258" name="slide0070_image212.jpg"/>
            <p:cNvPicPr>
              <a:picLocks noChangeAspect="1"/>
            </p:cNvPicPr>
            <p:nvPr/>
          </p:nvPicPr>
          <p:blipFill>
            <a:blip r:embed="rId2">
              <a:extLst/>
            </a:blip>
            <a:stretch>
              <a:fillRect/>
            </a:stretch>
          </p:blipFill>
          <p:spPr>
            <a:xfrm>
              <a:off x="457200" y="0"/>
              <a:ext cx="1346201" cy="2209800"/>
            </a:xfrm>
            <a:prstGeom prst="rect">
              <a:avLst/>
            </a:prstGeom>
            <a:ln w="12700" cap="flat">
              <a:noFill/>
              <a:miter lim="400000"/>
            </a:ln>
            <a:effectLst/>
          </p:spPr>
        </p:pic>
        <p:sp>
          <p:nvSpPr>
            <p:cNvPr id="1259" name="Shape 1259"/>
            <p:cNvSpPr/>
            <p:nvPr/>
          </p:nvSpPr>
          <p:spPr>
            <a:xfrm>
              <a:off x="0" y="2286000"/>
              <a:ext cx="2286001"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a:solidFill>
                    <a:srgbClr val="CD7C11"/>
                  </a:solidFill>
                  <a:effectLst>
                    <a:outerShdw sx="100000" sy="100000" kx="0" ky="0" algn="b" rotWithShape="0" blurRad="12700" dist="25400" dir="2700000">
                      <a:srgbClr val="DDDDDD"/>
                    </a:outerShdw>
                  </a:effectLst>
                </a:defRPr>
              </a:lvl1pPr>
            </a:lstStyle>
            <a:p>
              <a:pPr/>
              <a:r>
                <a:t>Monks spread Buddhism.</a:t>
              </a:r>
            </a:p>
          </p:txBody>
        </p:sp>
      </p:grpSp>
      <p:grpSp>
        <p:nvGrpSpPr>
          <p:cNvPr id="1263" name="Group 1263"/>
          <p:cNvGrpSpPr/>
          <p:nvPr/>
        </p:nvGrpSpPr>
        <p:grpSpPr>
          <a:xfrm>
            <a:off x="3324225" y="2209800"/>
            <a:ext cx="2495550" cy="3215640"/>
            <a:chOff x="0" y="0"/>
            <a:chExt cx="2495550" cy="3215639"/>
          </a:xfrm>
        </p:grpSpPr>
        <p:pic>
          <p:nvPicPr>
            <p:cNvPr id="1261" name="slide0070_image214.jpg"/>
            <p:cNvPicPr>
              <a:picLocks noChangeAspect="1"/>
            </p:cNvPicPr>
            <p:nvPr/>
          </p:nvPicPr>
          <p:blipFill>
            <a:blip r:embed="rId3">
              <a:extLst/>
            </a:blip>
            <a:stretch>
              <a:fillRect/>
            </a:stretch>
          </p:blipFill>
          <p:spPr>
            <a:xfrm>
              <a:off x="257175" y="0"/>
              <a:ext cx="1974850" cy="2057400"/>
            </a:xfrm>
            <a:prstGeom prst="rect">
              <a:avLst/>
            </a:prstGeom>
            <a:ln w="12700" cap="flat">
              <a:noFill/>
              <a:miter lim="400000"/>
            </a:ln>
            <a:effectLst/>
          </p:spPr>
        </p:pic>
        <p:sp>
          <p:nvSpPr>
            <p:cNvPr id="1262" name="Shape 1262"/>
            <p:cNvSpPr/>
            <p:nvPr/>
          </p:nvSpPr>
          <p:spPr>
            <a:xfrm>
              <a:off x="0" y="2286000"/>
              <a:ext cx="2495550" cy="929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000"/>
                </a:spcBef>
                <a:defRPr b="1">
                  <a:solidFill>
                    <a:srgbClr val="CD7C11"/>
                  </a:solidFill>
                  <a:effectLst>
                    <a:outerShdw sx="100000" sy="100000" kx="0" ky="0" algn="b" rotWithShape="0" blurRad="12700" dist="25400" dir="2700000">
                      <a:srgbClr val="DDDDDD"/>
                    </a:outerShdw>
                  </a:effectLst>
                </a:defRPr>
              </a:lvl1pPr>
            </a:lstStyle>
            <a:p>
              <a:pPr/>
              <a:r>
                <a:t>Traders and Sufi orders spread Islam.</a:t>
              </a:r>
            </a:p>
          </p:txBody>
        </p:sp>
      </p:grpSp>
      <p:grpSp>
        <p:nvGrpSpPr>
          <p:cNvPr id="1266" name="Group 1266"/>
          <p:cNvGrpSpPr/>
          <p:nvPr/>
        </p:nvGrpSpPr>
        <p:grpSpPr>
          <a:xfrm>
            <a:off x="6400799" y="2209800"/>
            <a:ext cx="2286002" cy="3216087"/>
            <a:chOff x="0" y="0"/>
            <a:chExt cx="2286000" cy="3216086"/>
          </a:xfrm>
        </p:grpSpPr>
        <p:pic>
          <p:nvPicPr>
            <p:cNvPr id="1264" name="imgmisti.jpg"/>
            <p:cNvPicPr>
              <a:picLocks noChangeAspect="1"/>
            </p:cNvPicPr>
            <p:nvPr/>
          </p:nvPicPr>
          <p:blipFill>
            <a:blip r:embed="rId4">
              <a:extLst/>
            </a:blip>
            <a:stretch>
              <a:fillRect/>
            </a:stretch>
          </p:blipFill>
          <p:spPr>
            <a:xfrm>
              <a:off x="152400" y="0"/>
              <a:ext cx="1981201" cy="2060575"/>
            </a:xfrm>
            <a:prstGeom prst="rect">
              <a:avLst/>
            </a:prstGeom>
            <a:ln w="12700" cap="flat">
              <a:noFill/>
              <a:miter lim="400000"/>
            </a:ln>
            <a:effectLst/>
          </p:spPr>
        </p:pic>
        <p:sp>
          <p:nvSpPr>
            <p:cNvPr id="1265" name="Shape 1265"/>
            <p:cNvSpPr/>
            <p:nvPr/>
          </p:nvSpPr>
          <p:spPr>
            <a:xfrm>
              <a:off x="0" y="2286000"/>
              <a:ext cx="2286001" cy="930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b="1">
                  <a:solidFill>
                    <a:srgbClr val="CD7C11"/>
                  </a:solidFill>
                  <a:effectLst>
                    <a:outerShdw sx="100000" sy="100000" kx="0" ky="0" algn="b" rotWithShape="0" blurRad="12700" dist="25400" dir="2700000">
                      <a:srgbClr val="DDDDDD"/>
                    </a:outerShdw>
                  </a:effectLst>
                </a:defRPr>
              </a:pPr>
              <a:r>
                <a:t>Missionaries</a:t>
              </a:r>
            </a:p>
            <a:p>
              <a:pPr algn="ctr">
                <a:defRPr b="1">
                  <a:solidFill>
                    <a:srgbClr val="CD7C11"/>
                  </a:solidFill>
                  <a:effectLst>
                    <a:outerShdw sx="100000" sy="100000" kx="0" ky="0" algn="b" rotWithShape="0" blurRad="12700" dist="25400" dir="2700000">
                      <a:srgbClr val="DDDDDD"/>
                    </a:outerShdw>
                  </a:effectLst>
                </a:defRPr>
              </a:pPr>
              <a:r>
                <a:t>spread Christianity</a:t>
              </a:r>
              <a:r>
                <a:rPr b="0">
                  <a:latin typeface="+mn-lt"/>
                  <a:ea typeface="+mn-ea"/>
                  <a:cs typeface="+mn-cs"/>
                  <a:sym typeface="Arial"/>
                </a:rPr>
                <a:t>.</a:t>
              </a:r>
            </a:p>
          </p:txBody>
        </p:sp>
      </p:grpSp>
      <p:grpSp>
        <p:nvGrpSpPr>
          <p:cNvPr id="1276" name="Group 1276"/>
          <p:cNvGrpSpPr/>
          <p:nvPr/>
        </p:nvGrpSpPr>
        <p:grpSpPr>
          <a:xfrm>
            <a:off x="457200" y="457199"/>
            <a:ext cx="984250" cy="1211725"/>
            <a:chOff x="0" y="0"/>
            <a:chExt cx="984250" cy="1211723"/>
          </a:xfrm>
        </p:grpSpPr>
        <p:grpSp>
          <p:nvGrpSpPr>
            <p:cNvPr id="1269" name="Group 1269"/>
            <p:cNvGrpSpPr/>
            <p:nvPr/>
          </p:nvGrpSpPr>
          <p:grpSpPr>
            <a:xfrm>
              <a:off x="0" y="0"/>
              <a:ext cx="984250" cy="1211724"/>
              <a:chOff x="0" y="0"/>
              <a:chExt cx="984250" cy="1211723"/>
            </a:xfrm>
          </p:grpSpPr>
          <p:sp>
            <p:nvSpPr>
              <p:cNvPr id="1267" name="Shape 1267"/>
              <p:cNvSpPr/>
              <p:nvPr/>
            </p:nvSpPr>
            <p:spPr>
              <a:xfrm>
                <a:off x="0" y="0"/>
                <a:ext cx="984250" cy="984739"/>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68" name="Shape 1268"/>
              <p:cNvSpPr/>
              <p:nvPr/>
            </p:nvSpPr>
            <p:spPr>
              <a:xfrm>
                <a:off x="0" y="984738"/>
                <a:ext cx="98425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Ideas</a:t>
                </a:r>
              </a:p>
            </p:txBody>
          </p:sp>
        </p:grpSp>
        <p:pic>
          <p:nvPicPr>
            <p:cNvPr id="1270" name="image.pdf"/>
            <p:cNvPicPr>
              <a:picLocks noChangeAspect="1"/>
            </p:cNvPicPr>
            <p:nvPr/>
          </p:nvPicPr>
          <p:blipFill>
            <a:blip r:embed="rId5">
              <a:extLst/>
            </a:blip>
            <a:stretch>
              <a:fillRect/>
            </a:stretch>
          </p:blipFill>
          <p:spPr>
            <a:xfrm>
              <a:off x="421821" y="234461"/>
              <a:ext cx="499937" cy="515816"/>
            </a:xfrm>
            <a:prstGeom prst="rect">
              <a:avLst/>
            </a:prstGeom>
            <a:ln w="12700" cap="flat">
              <a:noFill/>
              <a:miter lim="400000"/>
            </a:ln>
            <a:effectLst/>
          </p:spPr>
        </p:pic>
        <p:pic>
          <p:nvPicPr>
            <p:cNvPr id="1271" name="book.png"/>
            <p:cNvPicPr>
              <a:picLocks noChangeAspect="1"/>
            </p:cNvPicPr>
            <p:nvPr/>
          </p:nvPicPr>
          <p:blipFill>
            <a:blip r:embed="rId6">
              <a:extLst/>
            </a:blip>
            <a:stretch>
              <a:fillRect/>
            </a:stretch>
          </p:blipFill>
          <p:spPr>
            <a:xfrm>
              <a:off x="46869" y="332153"/>
              <a:ext cx="468691" cy="371232"/>
            </a:xfrm>
            <a:prstGeom prst="rect">
              <a:avLst/>
            </a:prstGeom>
            <a:ln w="12700" cap="flat">
              <a:noFill/>
              <a:miter lim="400000"/>
            </a:ln>
            <a:effectLst/>
          </p:spPr>
        </p:pic>
        <p:grpSp>
          <p:nvGrpSpPr>
            <p:cNvPr id="1275" name="Group 1275"/>
            <p:cNvGrpSpPr/>
            <p:nvPr/>
          </p:nvGrpSpPr>
          <p:grpSpPr>
            <a:xfrm>
              <a:off x="328083" y="371435"/>
              <a:ext cx="373196" cy="130704"/>
              <a:chOff x="0" y="0"/>
              <a:chExt cx="373194" cy="130703"/>
            </a:xfrm>
          </p:grpSpPr>
          <p:sp>
            <p:nvSpPr>
              <p:cNvPr id="1272" name="Shape 1272"/>
              <p:cNvSpPr/>
              <p:nvPr/>
            </p:nvSpPr>
            <p:spPr>
              <a:xfrm>
                <a:off x="0" y="3703"/>
                <a:ext cx="373195"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73" name="Shape 1273"/>
              <p:cNvSpPr/>
              <p:nvPr/>
            </p:nvSpPr>
            <p:spPr>
              <a:xfrm>
                <a:off x="0" y="3703"/>
                <a:ext cx="17136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74" name="Shape 1274"/>
              <p:cNvSpPr/>
              <p:nvPr/>
            </p:nvSpPr>
            <p:spPr>
              <a:xfrm>
                <a:off x="133283" y="0"/>
                <a:ext cx="3808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257"/>
                                        </p:tgtEl>
                                        <p:attrNameLst>
                                          <p:attrName>style.visibility</p:attrName>
                                        </p:attrNameLst>
                                      </p:cBhvr>
                                      <p:to>
                                        <p:strVal val="visible"/>
                                      </p:to>
                                    </p:set>
                                    <p:animEffect filter="dissolve" transition="in">
                                      <p:cBhvr>
                                        <p:cTn id="7" dur="1000"/>
                                        <p:tgtEl>
                                          <p:spTgt spid="125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260"/>
                                        </p:tgtEl>
                                        <p:attrNameLst>
                                          <p:attrName>style.visibility</p:attrName>
                                        </p:attrNameLst>
                                      </p:cBhvr>
                                      <p:to>
                                        <p:strVal val="visible"/>
                                      </p:to>
                                    </p:set>
                                    <p:animEffect filter="dissolve" transition="in">
                                      <p:cBhvr>
                                        <p:cTn id="12" dur="1000"/>
                                        <p:tgtEl>
                                          <p:spTgt spid="126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263"/>
                                        </p:tgtEl>
                                        <p:attrNameLst>
                                          <p:attrName>style.visibility</p:attrName>
                                        </p:attrNameLst>
                                      </p:cBhvr>
                                      <p:to>
                                        <p:strVal val="visible"/>
                                      </p:to>
                                    </p:set>
                                    <p:animEffect filter="dissolve" transition="in">
                                      <p:cBhvr>
                                        <p:cTn id="17" dur="1000"/>
                                        <p:tgtEl>
                                          <p:spTgt spid="126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266"/>
                                        </p:tgtEl>
                                        <p:attrNameLst>
                                          <p:attrName>style.visibility</p:attrName>
                                        </p:attrNameLst>
                                      </p:cBhvr>
                                      <p:to>
                                        <p:strVal val="visible"/>
                                      </p:to>
                                    </p:set>
                                    <p:animEffect filter="dissolve" transition="in">
                                      <p:cBhvr>
                                        <p:cTn id="22" dur="1000"/>
                                        <p:tgtEl>
                                          <p:spTgt spid="1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3" grpId="3"/>
      <p:bldP build="whole" bldLvl="1" animBg="1" rev="0" advAuto="0" spid="1257" grpId="1"/>
      <p:bldP build="whole" bldLvl="1" animBg="1" rev="0" advAuto="0" spid="1260" grpId="2"/>
      <p:bldP build="whole" bldLvl="1" animBg="1" rev="0" advAuto="0" spid="1266" grpId="4"/>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8" name="Shape 1278"/>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79" name="Shape 1279"/>
          <p:cNvSpPr/>
          <p:nvPr/>
        </p:nvSpPr>
        <p:spPr>
          <a:xfrm>
            <a:off x="304800" y="134362"/>
            <a:ext cx="8382000" cy="148387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b="1" sz="3200">
                <a:latin typeface="Times New Roman"/>
                <a:ea typeface="Times New Roman"/>
                <a:cs typeface="Times New Roman"/>
                <a:sym typeface="Times New Roman"/>
              </a:defRPr>
            </a:pPr>
            <a:br/>
            <a:br/>
          </a:p>
        </p:txBody>
      </p:sp>
      <p:sp>
        <p:nvSpPr>
          <p:cNvPr id="1280" name="Shape 1280"/>
          <p:cNvSpPr/>
          <p:nvPr/>
        </p:nvSpPr>
        <p:spPr>
          <a:xfrm>
            <a:off x="4267200" y="609600"/>
            <a:ext cx="4648200" cy="5393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Universal faiths gave members a sense of community beyond political, class, or ethnic identities.</a:t>
            </a:r>
          </a:p>
          <a:p>
            <a:pPr marL="342900" indent="-342900">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Religious scholars gathered and recorded knowledge and founded institutions of learning.</a:t>
            </a:r>
          </a:p>
          <a:p>
            <a:pPr marL="342900" indent="-342900">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The spread of religions stimulated production and exchange of arts, literature, philosophy, and the sciences.</a:t>
            </a:r>
          </a:p>
        </p:txBody>
      </p:sp>
      <p:grpSp>
        <p:nvGrpSpPr>
          <p:cNvPr id="1283" name="Group 1283"/>
          <p:cNvGrpSpPr/>
          <p:nvPr/>
        </p:nvGrpSpPr>
        <p:grpSpPr>
          <a:xfrm>
            <a:off x="381000" y="788987"/>
            <a:ext cx="3654425" cy="2689226"/>
            <a:chOff x="0" y="0"/>
            <a:chExt cx="3654425" cy="2689225"/>
          </a:xfrm>
        </p:grpSpPr>
        <p:sp>
          <p:nvSpPr>
            <p:cNvPr id="1281" name="Shape 1281"/>
            <p:cNvSpPr/>
            <p:nvPr/>
          </p:nvSpPr>
          <p:spPr>
            <a:xfrm>
              <a:off x="0" y="0"/>
              <a:ext cx="3654425" cy="2689225"/>
            </a:xfrm>
            <a:prstGeom prst="wedgeEllipseCallout">
              <a:avLst>
                <a:gd name="adj1" fmla="val 6995"/>
                <a:gd name="adj2" fmla="val 57565"/>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1000"/>
                </a:spcBef>
                <a:defRPr sz="2400">
                  <a:solidFill>
                    <a:srgbClr val="0A56A4"/>
                  </a:solidFill>
                  <a:latin typeface="+mn-lt"/>
                  <a:ea typeface="+mn-ea"/>
                  <a:cs typeface="+mn-cs"/>
                  <a:sym typeface="Arial"/>
                </a:defRPr>
              </a:pPr>
            </a:p>
          </p:txBody>
        </p:sp>
        <p:sp>
          <p:nvSpPr>
            <p:cNvPr id="1282" name="Shape 1282"/>
            <p:cNvSpPr/>
            <p:nvPr/>
          </p:nvSpPr>
          <p:spPr>
            <a:xfrm>
              <a:off x="535136" y="414878"/>
              <a:ext cx="2584153" cy="1859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1400"/>
                </a:spcBef>
                <a:defRPr sz="2400">
                  <a:solidFill>
                    <a:srgbClr val="0A56A4"/>
                  </a:solidFill>
                  <a:latin typeface="+mn-lt"/>
                  <a:ea typeface="+mn-ea"/>
                  <a:cs typeface="+mn-cs"/>
                  <a:sym typeface="Arial"/>
                </a:defRPr>
              </a:lvl1pPr>
            </a:lstStyle>
            <a:p>
              <a:pPr/>
              <a:r>
                <a:t>How did the spread of religion encourage cultural exchange in Afroeurasia?</a:t>
              </a:r>
            </a:p>
          </p:txBody>
        </p:sp>
      </p:grpSp>
      <p:grpSp>
        <p:nvGrpSpPr>
          <p:cNvPr id="1293" name="Group 1293"/>
          <p:cNvGrpSpPr/>
          <p:nvPr/>
        </p:nvGrpSpPr>
        <p:grpSpPr>
          <a:xfrm>
            <a:off x="457200" y="457199"/>
            <a:ext cx="984250" cy="1211725"/>
            <a:chOff x="0" y="0"/>
            <a:chExt cx="984250" cy="1211723"/>
          </a:xfrm>
        </p:grpSpPr>
        <p:grpSp>
          <p:nvGrpSpPr>
            <p:cNvPr id="1286" name="Group 1286"/>
            <p:cNvGrpSpPr/>
            <p:nvPr/>
          </p:nvGrpSpPr>
          <p:grpSpPr>
            <a:xfrm>
              <a:off x="0" y="0"/>
              <a:ext cx="984250" cy="1211724"/>
              <a:chOff x="0" y="0"/>
              <a:chExt cx="984250" cy="1211723"/>
            </a:xfrm>
          </p:grpSpPr>
          <p:sp>
            <p:nvSpPr>
              <p:cNvPr id="1284" name="Shape 1284"/>
              <p:cNvSpPr/>
              <p:nvPr/>
            </p:nvSpPr>
            <p:spPr>
              <a:xfrm>
                <a:off x="0" y="0"/>
                <a:ext cx="984250" cy="984739"/>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85" name="Shape 1285"/>
              <p:cNvSpPr/>
              <p:nvPr/>
            </p:nvSpPr>
            <p:spPr>
              <a:xfrm>
                <a:off x="0" y="984738"/>
                <a:ext cx="98425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Ideas</a:t>
                </a:r>
              </a:p>
            </p:txBody>
          </p:sp>
        </p:grpSp>
        <p:pic>
          <p:nvPicPr>
            <p:cNvPr id="1287" name="image.pdf"/>
            <p:cNvPicPr>
              <a:picLocks noChangeAspect="1"/>
            </p:cNvPicPr>
            <p:nvPr/>
          </p:nvPicPr>
          <p:blipFill>
            <a:blip r:embed="rId2">
              <a:extLst/>
            </a:blip>
            <a:stretch>
              <a:fillRect/>
            </a:stretch>
          </p:blipFill>
          <p:spPr>
            <a:xfrm>
              <a:off x="421821" y="234461"/>
              <a:ext cx="499937" cy="515816"/>
            </a:xfrm>
            <a:prstGeom prst="rect">
              <a:avLst/>
            </a:prstGeom>
            <a:ln w="12700" cap="flat">
              <a:noFill/>
              <a:miter lim="400000"/>
            </a:ln>
            <a:effectLst/>
          </p:spPr>
        </p:pic>
        <p:pic>
          <p:nvPicPr>
            <p:cNvPr id="1288" name="book.png"/>
            <p:cNvPicPr>
              <a:picLocks noChangeAspect="1"/>
            </p:cNvPicPr>
            <p:nvPr/>
          </p:nvPicPr>
          <p:blipFill>
            <a:blip r:embed="rId3">
              <a:extLst/>
            </a:blip>
            <a:stretch>
              <a:fillRect/>
            </a:stretch>
          </p:blipFill>
          <p:spPr>
            <a:xfrm>
              <a:off x="46869" y="332153"/>
              <a:ext cx="468691" cy="371232"/>
            </a:xfrm>
            <a:prstGeom prst="rect">
              <a:avLst/>
            </a:prstGeom>
            <a:ln w="12700" cap="flat">
              <a:noFill/>
              <a:miter lim="400000"/>
            </a:ln>
            <a:effectLst/>
          </p:spPr>
        </p:pic>
        <p:grpSp>
          <p:nvGrpSpPr>
            <p:cNvPr id="1292" name="Group 1292"/>
            <p:cNvGrpSpPr/>
            <p:nvPr/>
          </p:nvGrpSpPr>
          <p:grpSpPr>
            <a:xfrm>
              <a:off x="328083" y="371435"/>
              <a:ext cx="373196" cy="130704"/>
              <a:chOff x="0" y="0"/>
              <a:chExt cx="373194" cy="130703"/>
            </a:xfrm>
          </p:grpSpPr>
          <p:sp>
            <p:nvSpPr>
              <p:cNvPr id="1289" name="Shape 1289"/>
              <p:cNvSpPr/>
              <p:nvPr/>
            </p:nvSpPr>
            <p:spPr>
              <a:xfrm>
                <a:off x="0" y="3703"/>
                <a:ext cx="373195"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290" name="Shape 1290"/>
              <p:cNvSpPr/>
              <p:nvPr/>
            </p:nvSpPr>
            <p:spPr>
              <a:xfrm>
                <a:off x="0" y="3703"/>
                <a:ext cx="17136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291" name="Shape 1291"/>
              <p:cNvSpPr/>
              <p:nvPr/>
            </p:nvSpPr>
            <p:spPr>
              <a:xfrm>
                <a:off x="133283" y="0"/>
                <a:ext cx="3808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pic>
        <p:nvPicPr>
          <p:cNvPr id="1294" name="mundo_puzzled.jpg"/>
          <p:cNvPicPr>
            <a:picLocks noChangeAspect="1"/>
          </p:cNvPicPr>
          <p:nvPr/>
        </p:nvPicPr>
        <p:blipFill>
          <a:blip r:embed="rId4">
            <a:extLst/>
          </a:blip>
          <a:stretch>
            <a:fillRect/>
          </a:stretch>
        </p:blipFill>
        <p:spPr>
          <a:xfrm>
            <a:off x="1371600" y="4038600"/>
            <a:ext cx="2228850" cy="2209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9" grpId="2" fill="hold">
                                  <p:stCondLst>
                                    <p:cond delay="0"/>
                                  </p:stCondLst>
                                  <p:iterate type="el" backwards="0">
                                    <p:tmAbs val="0"/>
                                  </p:iterate>
                                  <p:childTnLst>
                                    <p:set>
                                      <p:cBhvr>
                                        <p:cTn id="10" fill="hold"/>
                                        <p:tgtEl>
                                          <p:spTgt spid="1280">
                                            <p:bg/>
                                          </p:spTgt>
                                        </p:tgtEl>
                                        <p:attrNameLst>
                                          <p:attrName>style.visibility</p:attrName>
                                        </p:attrNameLst>
                                      </p:cBhvr>
                                      <p:to>
                                        <p:strVal val="visible"/>
                                      </p:to>
                                    </p:set>
                                    <p:animEffect filter="dissolve" transition="in">
                                      <p:cBhvr>
                                        <p:cTn id="11" dur="1000"/>
                                        <p:tgtEl>
                                          <p:spTgt spid="1280">
                                            <p:bg/>
                                          </p:spTgt>
                                        </p:tgtEl>
                                      </p:cBhvr>
                                    </p:animEffect>
                                  </p:childTnLst>
                                </p:cTn>
                              </p:par>
                              <p:par>
                                <p:cTn id="12" presetClass="entr" nodeType="withEffect" presetSubtype="0" presetID="9" grpId="2" fill="hold">
                                  <p:stCondLst>
                                    <p:cond delay="0"/>
                                  </p:stCondLst>
                                  <p:iterate type="el" backwards="0">
                                    <p:tmAbs val="0"/>
                                  </p:iterate>
                                  <p:childTnLst>
                                    <p:set>
                                      <p:cBhvr>
                                        <p:cTn id="13" fill="hold"/>
                                        <p:tgtEl>
                                          <p:spTgt spid="1280">
                                            <p:txEl>
                                              <p:pRg st="0" end="0"/>
                                            </p:txEl>
                                          </p:spTgt>
                                        </p:tgtEl>
                                        <p:attrNameLst>
                                          <p:attrName>style.visibility</p:attrName>
                                        </p:attrNameLst>
                                      </p:cBhvr>
                                      <p:to>
                                        <p:strVal val="visible"/>
                                      </p:to>
                                    </p:set>
                                    <p:animEffect filter="dissolve" transition="in">
                                      <p:cBhvr>
                                        <p:cTn id="14" dur="1000"/>
                                        <p:tgtEl>
                                          <p:spTgt spid="128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2" fill="hold">
                                  <p:stCondLst>
                                    <p:cond delay="0"/>
                                  </p:stCondLst>
                                  <p:iterate type="el" backwards="0">
                                    <p:tmAbs val="0"/>
                                  </p:iterate>
                                  <p:childTnLst>
                                    <p:set>
                                      <p:cBhvr>
                                        <p:cTn id="18" fill="hold"/>
                                        <p:tgtEl>
                                          <p:spTgt spid="1280">
                                            <p:txEl>
                                              <p:pRg st="1" end="1"/>
                                            </p:txEl>
                                          </p:spTgt>
                                        </p:tgtEl>
                                        <p:attrNameLst>
                                          <p:attrName>style.visibility</p:attrName>
                                        </p:attrNameLst>
                                      </p:cBhvr>
                                      <p:to>
                                        <p:strVal val="visible"/>
                                      </p:to>
                                    </p:set>
                                    <p:animEffect filter="dissolve" transition="in">
                                      <p:cBhvr>
                                        <p:cTn id="19" dur="1000"/>
                                        <p:tgtEl>
                                          <p:spTgt spid="128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2" fill="hold">
                                  <p:stCondLst>
                                    <p:cond delay="0"/>
                                  </p:stCondLst>
                                  <p:iterate type="el" backwards="0">
                                    <p:tmAbs val="0"/>
                                  </p:iterate>
                                  <p:childTnLst>
                                    <p:set>
                                      <p:cBhvr>
                                        <p:cTn id="23" fill="hold"/>
                                        <p:tgtEl>
                                          <p:spTgt spid="1280">
                                            <p:txEl>
                                              <p:pRg st="2" end="2"/>
                                            </p:txEl>
                                          </p:spTgt>
                                        </p:tgtEl>
                                        <p:attrNameLst>
                                          <p:attrName>style.visibility</p:attrName>
                                        </p:attrNameLst>
                                      </p:cBhvr>
                                      <p:to>
                                        <p:strVal val="visible"/>
                                      </p:to>
                                    </p:set>
                                    <p:animEffect filter="dissolve" transition="in">
                                      <p:cBhvr>
                                        <p:cTn id="24" dur="1000"/>
                                        <p:tgtEl>
                                          <p:spTgt spid="128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3" grpId="1"/>
      <p:bldP build="p" bldLvl="5" animBg="1" rev="0" advAuto="0" spid="1280" grpId="2"/>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6" name="Shape 1296"/>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97" name="mundo_neutral.jpg"/>
          <p:cNvPicPr>
            <a:picLocks noChangeAspect="1"/>
          </p:cNvPicPr>
          <p:nvPr/>
        </p:nvPicPr>
        <p:blipFill>
          <a:blip r:embed="rId2">
            <a:extLst/>
          </a:blip>
          <a:stretch>
            <a:fillRect/>
          </a:stretch>
        </p:blipFill>
        <p:spPr>
          <a:xfrm>
            <a:off x="1371600" y="4038600"/>
            <a:ext cx="2228850" cy="2209800"/>
          </a:xfrm>
          <a:prstGeom prst="rect">
            <a:avLst/>
          </a:prstGeom>
          <a:ln w="12700">
            <a:miter lim="400000"/>
          </a:ln>
        </p:spPr>
      </p:pic>
      <p:grpSp>
        <p:nvGrpSpPr>
          <p:cNvPr id="1300" name="Group 1300"/>
          <p:cNvGrpSpPr/>
          <p:nvPr/>
        </p:nvGrpSpPr>
        <p:grpSpPr>
          <a:xfrm>
            <a:off x="2363787" y="930275"/>
            <a:ext cx="4418013" cy="2689225"/>
            <a:chOff x="0" y="0"/>
            <a:chExt cx="4418012" cy="2689225"/>
          </a:xfrm>
        </p:grpSpPr>
        <p:sp>
          <p:nvSpPr>
            <p:cNvPr id="1298" name="Shape 1298"/>
            <p:cNvSpPr/>
            <p:nvPr/>
          </p:nvSpPr>
          <p:spPr>
            <a:xfrm>
              <a:off x="0" y="0"/>
              <a:ext cx="4418013" cy="2689225"/>
            </a:xfrm>
            <a:prstGeom prst="wedgeEllipseCallout">
              <a:avLst>
                <a:gd name="adj1" fmla="val -35593"/>
                <a:gd name="adj2" fmla="val 65231"/>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1000"/>
                </a:spcBef>
                <a:defRPr sz="2400">
                  <a:solidFill>
                    <a:srgbClr val="0A56A4"/>
                  </a:solidFill>
                  <a:latin typeface="+mn-lt"/>
                  <a:ea typeface="+mn-ea"/>
                  <a:cs typeface="+mn-cs"/>
                  <a:sym typeface="Arial"/>
                </a:defRPr>
              </a:pPr>
            </a:p>
          </p:txBody>
        </p:sp>
        <p:sp>
          <p:nvSpPr>
            <p:cNvPr id="1299" name="Shape 1299"/>
            <p:cNvSpPr/>
            <p:nvPr/>
          </p:nvSpPr>
          <p:spPr>
            <a:xfrm>
              <a:off x="646952" y="414878"/>
              <a:ext cx="3124109" cy="1859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1400"/>
                </a:spcBef>
                <a:defRPr sz="2400">
                  <a:solidFill>
                    <a:srgbClr val="0A56A4"/>
                  </a:solidFill>
                  <a:latin typeface="+mn-lt"/>
                  <a:ea typeface="+mn-ea"/>
                  <a:cs typeface="+mn-cs"/>
                  <a:sym typeface="Arial"/>
                </a:defRPr>
              </a:lvl1pPr>
            </a:lstStyle>
            <a:p>
              <a:pPr/>
              <a:r>
                <a:t>What inventions, technologies, products, and ideas were exchanged across Afroeurasia?</a:t>
              </a:r>
            </a:p>
          </p:txBody>
        </p:sp>
      </p:grpSp>
      <p:grpSp>
        <p:nvGrpSpPr>
          <p:cNvPr id="1310" name="Group 1310"/>
          <p:cNvGrpSpPr/>
          <p:nvPr/>
        </p:nvGrpSpPr>
        <p:grpSpPr>
          <a:xfrm>
            <a:off x="457200" y="457199"/>
            <a:ext cx="984250" cy="1211725"/>
            <a:chOff x="0" y="0"/>
            <a:chExt cx="984250" cy="1211723"/>
          </a:xfrm>
        </p:grpSpPr>
        <p:grpSp>
          <p:nvGrpSpPr>
            <p:cNvPr id="1303" name="Group 1303"/>
            <p:cNvGrpSpPr/>
            <p:nvPr/>
          </p:nvGrpSpPr>
          <p:grpSpPr>
            <a:xfrm>
              <a:off x="0" y="0"/>
              <a:ext cx="984250" cy="1211724"/>
              <a:chOff x="0" y="0"/>
              <a:chExt cx="984250" cy="1211723"/>
            </a:xfrm>
          </p:grpSpPr>
          <p:sp>
            <p:nvSpPr>
              <p:cNvPr id="1301" name="Shape 1301"/>
              <p:cNvSpPr/>
              <p:nvPr/>
            </p:nvSpPr>
            <p:spPr>
              <a:xfrm>
                <a:off x="0" y="0"/>
                <a:ext cx="984250" cy="984739"/>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302" name="Shape 1302"/>
              <p:cNvSpPr/>
              <p:nvPr/>
            </p:nvSpPr>
            <p:spPr>
              <a:xfrm>
                <a:off x="0" y="984738"/>
                <a:ext cx="98425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Ideas</a:t>
                </a:r>
              </a:p>
            </p:txBody>
          </p:sp>
        </p:grpSp>
        <p:pic>
          <p:nvPicPr>
            <p:cNvPr id="1304" name="image.pdf"/>
            <p:cNvPicPr>
              <a:picLocks noChangeAspect="1"/>
            </p:cNvPicPr>
            <p:nvPr/>
          </p:nvPicPr>
          <p:blipFill>
            <a:blip r:embed="rId3">
              <a:extLst/>
            </a:blip>
            <a:stretch>
              <a:fillRect/>
            </a:stretch>
          </p:blipFill>
          <p:spPr>
            <a:xfrm>
              <a:off x="421821" y="234461"/>
              <a:ext cx="499937" cy="515816"/>
            </a:xfrm>
            <a:prstGeom prst="rect">
              <a:avLst/>
            </a:prstGeom>
            <a:ln w="12700" cap="flat">
              <a:noFill/>
              <a:miter lim="400000"/>
            </a:ln>
            <a:effectLst/>
          </p:spPr>
        </p:pic>
        <p:pic>
          <p:nvPicPr>
            <p:cNvPr id="1305" name="book.png"/>
            <p:cNvPicPr>
              <a:picLocks noChangeAspect="1"/>
            </p:cNvPicPr>
            <p:nvPr/>
          </p:nvPicPr>
          <p:blipFill>
            <a:blip r:embed="rId4">
              <a:extLst/>
            </a:blip>
            <a:stretch>
              <a:fillRect/>
            </a:stretch>
          </p:blipFill>
          <p:spPr>
            <a:xfrm>
              <a:off x="46869" y="332153"/>
              <a:ext cx="468691" cy="371232"/>
            </a:xfrm>
            <a:prstGeom prst="rect">
              <a:avLst/>
            </a:prstGeom>
            <a:ln w="12700" cap="flat">
              <a:noFill/>
              <a:miter lim="400000"/>
            </a:ln>
            <a:effectLst/>
          </p:spPr>
        </p:pic>
        <p:grpSp>
          <p:nvGrpSpPr>
            <p:cNvPr id="1309" name="Group 1309"/>
            <p:cNvGrpSpPr/>
            <p:nvPr/>
          </p:nvGrpSpPr>
          <p:grpSpPr>
            <a:xfrm>
              <a:off x="328083" y="371435"/>
              <a:ext cx="373196" cy="130704"/>
              <a:chOff x="0" y="0"/>
              <a:chExt cx="373194" cy="130703"/>
            </a:xfrm>
          </p:grpSpPr>
          <p:sp>
            <p:nvSpPr>
              <p:cNvPr id="1306" name="Shape 1306"/>
              <p:cNvSpPr/>
              <p:nvPr/>
            </p:nvSpPr>
            <p:spPr>
              <a:xfrm>
                <a:off x="0" y="3703"/>
                <a:ext cx="373195"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307" name="Shape 1307"/>
              <p:cNvSpPr/>
              <p:nvPr/>
            </p:nvSpPr>
            <p:spPr>
              <a:xfrm>
                <a:off x="0" y="3703"/>
                <a:ext cx="17136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308" name="Shape 1308"/>
              <p:cNvSpPr/>
              <p:nvPr/>
            </p:nvSpPr>
            <p:spPr>
              <a:xfrm>
                <a:off x="133283" y="0"/>
                <a:ext cx="3808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300"/>
                                        </p:tgtEl>
                                        <p:attrNameLst>
                                          <p:attrName>style.visibility</p:attrName>
                                        </p:attrNameLst>
                                      </p:cBhvr>
                                      <p:to>
                                        <p:strVal val="visible"/>
                                      </p:to>
                                    </p:set>
                                    <p:animEffect filter="dissolve" transition="in">
                                      <p:cBhvr>
                                        <p:cTn id="7" dur="1000"/>
                                        <p:tgtEl>
                                          <p:spTgt spid="1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0"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2" name="Shape 1312"/>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13" name="Shape 1313"/>
          <p:cNvSpPr/>
          <p:nvPr>
            <p:ph type="title"/>
          </p:nvPr>
        </p:nvSpPr>
        <p:spPr>
          <a:xfrm>
            <a:off x="838200" y="0"/>
            <a:ext cx="7772400" cy="1373188"/>
          </a:xfrm>
          <a:prstGeom prst="rect">
            <a:avLst/>
          </a:prstGeom>
        </p:spPr>
        <p:txBody>
          <a:bodyPr anchor="t"/>
          <a:lstStyle>
            <a:lvl1pPr marL="813054" indent="-813054" defTabSz="886968">
              <a:defRPr b="1" sz="2716">
                <a:effectLst>
                  <a:outerShdw sx="100000" sy="100000" kx="0" ky="0" algn="b" rotWithShape="0" blurRad="12319" dist="24638" dir="2700000">
                    <a:srgbClr val="DDDDDD"/>
                  </a:outerShdw>
                </a:effectLst>
              </a:defRPr>
            </a:lvl1pPr>
          </a:lstStyle>
          <a:p>
            <a:pPr/>
            <a:r>
              <a:t>Scholars studied and spread knowledge in many institutions of learning.</a:t>
            </a:r>
          </a:p>
        </p:txBody>
      </p:sp>
      <p:grpSp>
        <p:nvGrpSpPr>
          <p:cNvPr id="1323" name="Group 1323"/>
          <p:cNvGrpSpPr/>
          <p:nvPr/>
        </p:nvGrpSpPr>
        <p:grpSpPr>
          <a:xfrm>
            <a:off x="457200" y="457199"/>
            <a:ext cx="984250" cy="1211725"/>
            <a:chOff x="0" y="0"/>
            <a:chExt cx="984250" cy="1211723"/>
          </a:xfrm>
        </p:grpSpPr>
        <p:grpSp>
          <p:nvGrpSpPr>
            <p:cNvPr id="1316" name="Group 1316"/>
            <p:cNvGrpSpPr/>
            <p:nvPr/>
          </p:nvGrpSpPr>
          <p:grpSpPr>
            <a:xfrm>
              <a:off x="0" y="0"/>
              <a:ext cx="984250" cy="1211724"/>
              <a:chOff x="0" y="0"/>
              <a:chExt cx="984250" cy="1211723"/>
            </a:xfrm>
          </p:grpSpPr>
          <p:sp>
            <p:nvSpPr>
              <p:cNvPr id="1314" name="Shape 1314"/>
              <p:cNvSpPr/>
              <p:nvPr/>
            </p:nvSpPr>
            <p:spPr>
              <a:xfrm>
                <a:off x="0" y="0"/>
                <a:ext cx="984250" cy="984739"/>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315" name="Shape 1315"/>
              <p:cNvSpPr/>
              <p:nvPr/>
            </p:nvSpPr>
            <p:spPr>
              <a:xfrm>
                <a:off x="0" y="984738"/>
                <a:ext cx="98425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Ideas</a:t>
                </a:r>
              </a:p>
            </p:txBody>
          </p:sp>
        </p:grpSp>
        <p:pic>
          <p:nvPicPr>
            <p:cNvPr id="1317" name="image.pdf"/>
            <p:cNvPicPr>
              <a:picLocks noChangeAspect="1"/>
            </p:cNvPicPr>
            <p:nvPr/>
          </p:nvPicPr>
          <p:blipFill>
            <a:blip r:embed="rId2">
              <a:extLst/>
            </a:blip>
            <a:stretch>
              <a:fillRect/>
            </a:stretch>
          </p:blipFill>
          <p:spPr>
            <a:xfrm>
              <a:off x="421821" y="234461"/>
              <a:ext cx="499937" cy="515816"/>
            </a:xfrm>
            <a:prstGeom prst="rect">
              <a:avLst/>
            </a:prstGeom>
            <a:ln w="12700" cap="flat">
              <a:noFill/>
              <a:miter lim="400000"/>
            </a:ln>
            <a:effectLst/>
          </p:spPr>
        </p:pic>
        <p:pic>
          <p:nvPicPr>
            <p:cNvPr id="1318" name="book.png"/>
            <p:cNvPicPr>
              <a:picLocks noChangeAspect="1"/>
            </p:cNvPicPr>
            <p:nvPr/>
          </p:nvPicPr>
          <p:blipFill>
            <a:blip r:embed="rId3">
              <a:extLst/>
            </a:blip>
            <a:stretch>
              <a:fillRect/>
            </a:stretch>
          </p:blipFill>
          <p:spPr>
            <a:xfrm>
              <a:off x="46869" y="332153"/>
              <a:ext cx="468691" cy="371232"/>
            </a:xfrm>
            <a:prstGeom prst="rect">
              <a:avLst/>
            </a:prstGeom>
            <a:ln w="12700" cap="flat">
              <a:noFill/>
              <a:miter lim="400000"/>
            </a:ln>
            <a:effectLst/>
          </p:spPr>
        </p:pic>
        <p:grpSp>
          <p:nvGrpSpPr>
            <p:cNvPr id="1322" name="Group 1322"/>
            <p:cNvGrpSpPr/>
            <p:nvPr/>
          </p:nvGrpSpPr>
          <p:grpSpPr>
            <a:xfrm>
              <a:off x="328083" y="371435"/>
              <a:ext cx="373196" cy="130704"/>
              <a:chOff x="0" y="0"/>
              <a:chExt cx="373194" cy="130703"/>
            </a:xfrm>
          </p:grpSpPr>
          <p:sp>
            <p:nvSpPr>
              <p:cNvPr id="1319" name="Shape 1319"/>
              <p:cNvSpPr/>
              <p:nvPr/>
            </p:nvSpPr>
            <p:spPr>
              <a:xfrm>
                <a:off x="0" y="3703"/>
                <a:ext cx="373195"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320" name="Shape 1320"/>
              <p:cNvSpPr/>
              <p:nvPr/>
            </p:nvSpPr>
            <p:spPr>
              <a:xfrm>
                <a:off x="0" y="3703"/>
                <a:ext cx="17136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321" name="Shape 1321"/>
              <p:cNvSpPr/>
              <p:nvPr/>
            </p:nvSpPr>
            <p:spPr>
              <a:xfrm>
                <a:off x="133283" y="0"/>
                <a:ext cx="3808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grpSp>
        <p:nvGrpSpPr>
          <p:cNvPr id="1326" name="Group 1326"/>
          <p:cNvGrpSpPr/>
          <p:nvPr/>
        </p:nvGrpSpPr>
        <p:grpSpPr>
          <a:xfrm>
            <a:off x="457200" y="2133600"/>
            <a:ext cx="1676400" cy="2821941"/>
            <a:chOff x="0" y="0"/>
            <a:chExt cx="1676400" cy="2821940"/>
          </a:xfrm>
        </p:grpSpPr>
        <p:pic>
          <p:nvPicPr>
            <p:cNvPr id="1324" name="image.png"/>
            <p:cNvPicPr>
              <a:picLocks noChangeAspect="1"/>
            </p:cNvPicPr>
            <p:nvPr/>
          </p:nvPicPr>
          <p:blipFill>
            <a:blip r:embed="rId4">
              <a:extLst/>
            </a:blip>
            <a:srcRect l="3851" t="18016" r="11466" b="12493"/>
            <a:stretch>
              <a:fillRect/>
            </a:stretch>
          </p:blipFill>
          <p:spPr>
            <a:xfrm>
              <a:off x="0" y="0"/>
              <a:ext cx="1676401" cy="2133601"/>
            </a:xfrm>
            <a:prstGeom prst="rect">
              <a:avLst/>
            </a:prstGeom>
            <a:ln w="12700" cap="flat">
              <a:noFill/>
              <a:miter lim="400000"/>
            </a:ln>
            <a:effectLst/>
          </p:spPr>
        </p:pic>
        <p:sp>
          <p:nvSpPr>
            <p:cNvPr id="1325" name="Shape 1325"/>
            <p:cNvSpPr/>
            <p:nvPr/>
          </p:nvSpPr>
          <p:spPr>
            <a:xfrm>
              <a:off x="0" y="2247900"/>
              <a:ext cx="1676401"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Korean library</a:t>
              </a:r>
            </a:p>
          </p:txBody>
        </p:sp>
      </p:grpSp>
      <p:grpSp>
        <p:nvGrpSpPr>
          <p:cNvPr id="1329" name="Group 1329"/>
          <p:cNvGrpSpPr/>
          <p:nvPr/>
        </p:nvGrpSpPr>
        <p:grpSpPr>
          <a:xfrm>
            <a:off x="2590800" y="3276600"/>
            <a:ext cx="1727200" cy="2745741"/>
            <a:chOff x="0" y="0"/>
            <a:chExt cx="1727200" cy="2745740"/>
          </a:xfrm>
        </p:grpSpPr>
        <p:sp>
          <p:nvSpPr>
            <p:cNvPr id="1327" name="Shape 1327"/>
            <p:cNvSpPr/>
            <p:nvPr/>
          </p:nvSpPr>
          <p:spPr>
            <a:xfrm>
              <a:off x="127000" y="2171700"/>
              <a:ext cx="1600200" cy="574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European astronomer</a:t>
              </a:r>
            </a:p>
          </p:txBody>
        </p:sp>
        <p:pic>
          <p:nvPicPr>
            <p:cNvPr id="1328" name="roger bacon.jpg"/>
            <p:cNvPicPr>
              <a:picLocks noChangeAspect="1"/>
            </p:cNvPicPr>
            <p:nvPr/>
          </p:nvPicPr>
          <p:blipFill>
            <a:blip r:embed="rId5">
              <a:extLst/>
            </a:blip>
            <a:stretch>
              <a:fillRect/>
            </a:stretch>
          </p:blipFill>
          <p:spPr>
            <a:xfrm>
              <a:off x="0" y="0"/>
              <a:ext cx="1673225" cy="2035175"/>
            </a:xfrm>
            <a:prstGeom prst="rect">
              <a:avLst/>
            </a:prstGeom>
            <a:ln w="12700" cap="flat">
              <a:noFill/>
              <a:miter lim="400000"/>
            </a:ln>
            <a:effectLst/>
          </p:spPr>
        </p:pic>
      </p:grpSp>
      <p:grpSp>
        <p:nvGrpSpPr>
          <p:cNvPr id="1332" name="Group 1332"/>
          <p:cNvGrpSpPr/>
          <p:nvPr/>
        </p:nvGrpSpPr>
        <p:grpSpPr>
          <a:xfrm>
            <a:off x="4800600" y="1828799"/>
            <a:ext cx="1738313" cy="2328234"/>
            <a:chOff x="0" y="0"/>
            <a:chExt cx="1738312" cy="2328232"/>
          </a:xfrm>
        </p:grpSpPr>
        <p:pic>
          <p:nvPicPr>
            <p:cNvPr id="1330" name="slide0073_image227.jpg"/>
            <p:cNvPicPr>
              <a:picLocks noChangeAspect="1"/>
            </p:cNvPicPr>
            <p:nvPr/>
          </p:nvPicPr>
          <p:blipFill>
            <a:blip r:embed="rId6">
              <a:extLst/>
            </a:blip>
            <a:stretch>
              <a:fillRect/>
            </a:stretch>
          </p:blipFill>
          <p:spPr>
            <a:xfrm>
              <a:off x="0" y="0"/>
              <a:ext cx="1712368" cy="1889725"/>
            </a:xfrm>
            <a:prstGeom prst="rect">
              <a:avLst/>
            </a:prstGeom>
            <a:ln w="12700" cap="flat">
              <a:noFill/>
              <a:miter lim="400000"/>
            </a:ln>
            <a:effectLst/>
          </p:spPr>
        </p:pic>
        <p:sp>
          <p:nvSpPr>
            <p:cNvPr id="1331" name="Shape 1331"/>
            <p:cNvSpPr/>
            <p:nvPr/>
          </p:nvSpPr>
          <p:spPr>
            <a:xfrm>
              <a:off x="102158" y="1995492"/>
              <a:ext cx="1636155"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Sung scholar</a:t>
              </a:r>
            </a:p>
          </p:txBody>
        </p:sp>
      </p:grpSp>
      <p:grpSp>
        <p:nvGrpSpPr>
          <p:cNvPr id="1335" name="Group 1335"/>
          <p:cNvGrpSpPr/>
          <p:nvPr/>
        </p:nvGrpSpPr>
        <p:grpSpPr>
          <a:xfrm>
            <a:off x="7010400" y="3276600"/>
            <a:ext cx="1676400" cy="2821941"/>
            <a:chOff x="0" y="0"/>
            <a:chExt cx="1676400" cy="2821940"/>
          </a:xfrm>
        </p:grpSpPr>
        <p:pic>
          <p:nvPicPr>
            <p:cNvPr id="1333" name="image.png"/>
            <p:cNvPicPr>
              <a:picLocks noChangeAspect="1"/>
            </p:cNvPicPr>
            <p:nvPr/>
          </p:nvPicPr>
          <p:blipFill>
            <a:blip r:embed="rId7">
              <a:extLst/>
            </a:blip>
            <a:srcRect l="24137" t="0" r="0" b="0"/>
            <a:stretch>
              <a:fillRect/>
            </a:stretch>
          </p:blipFill>
          <p:spPr>
            <a:xfrm>
              <a:off x="0" y="0"/>
              <a:ext cx="1676400" cy="2157413"/>
            </a:xfrm>
            <a:prstGeom prst="rect">
              <a:avLst/>
            </a:prstGeom>
            <a:ln w="12700" cap="flat">
              <a:noFill/>
              <a:miter lim="400000"/>
            </a:ln>
            <a:effectLst/>
          </p:spPr>
        </p:pic>
        <p:sp>
          <p:nvSpPr>
            <p:cNvPr id="1334" name="Shape 1334"/>
            <p:cNvSpPr/>
            <p:nvPr/>
          </p:nvSpPr>
          <p:spPr>
            <a:xfrm>
              <a:off x="76199" y="2247900"/>
              <a:ext cx="1600201" cy="574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600">
                  <a:solidFill>
                    <a:srgbClr val="CD7C11"/>
                  </a:solidFill>
                  <a:effectLst>
                    <a:outerShdw sx="100000" sy="100000" kx="0" ky="0" algn="b" rotWithShape="0" blurRad="12700" dist="25400" dir="2700000">
                      <a:srgbClr val="DDDDDD"/>
                    </a:outerShdw>
                  </a:effectLst>
                </a:defRPr>
              </a:lvl1pPr>
            </a:lstStyle>
            <a:p>
              <a:pPr/>
              <a:r>
                <a:t>Muslim astronomers</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313"/>
                                        </p:tgtEl>
                                        <p:attrNameLst>
                                          <p:attrName>style.visibility</p:attrName>
                                        </p:attrNameLst>
                                      </p:cBhvr>
                                      <p:to>
                                        <p:strVal val="visible"/>
                                      </p:to>
                                    </p:set>
                                    <p:animEffect filter="dissolve" transition="in">
                                      <p:cBhvr>
                                        <p:cTn id="7" dur="1000"/>
                                        <p:tgtEl>
                                          <p:spTgt spid="1313"/>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1326"/>
                                        </p:tgtEl>
                                        <p:attrNameLst>
                                          <p:attrName>style.visibility</p:attrName>
                                        </p:attrNameLst>
                                      </p:cBhvr>
                                      <p:to>
                                        <p:strVal val="visible"/>
                                      </p:to>
                                    </p:set>
                                    <p:animEffect filter="dissolve" transition="in">
                                      <p:cBhvr>
                                        <p:cTn id="11" dur="1000"/>
                                        <p:tgtEl>
                                          <p:spTgt spid="1326"/>
                                        </p:tgtEl>
                                      </p:cBhvr>
                                    </p:animEffect>
                                  </p:childTnLst>
                                </p:cTn>
                              </p:par>
                            </p:childTnLst>
                          </p:cTn>
                        </p:par>
                        <p:par>
                          <p:cTn id="12" fill="hold">
                            <p:stCondLst>
                              <p:cond delay="2000"/>
                            </p:stCondLst>
                            <p:childTnLst>
                              <p:par>
                                <p:cTn id="13" presetClass="entr" nodeType="afterEffect" presetID="9" grpId="3" fill="hold">
                                  <p:stCondLst>
                                    <p:cond delay="0"/>
                                  </p:stCondLst>
                                  <p:iterate type="el" backwards="0">
                                    <p:tmAbs val="0"/>
                                  </p:iterate>
                                  <p:childTnLst>
                                    <p:set>
                                      <p:cBhvr>
                                        <p:cTn id="14" fill="hold"/>
                                        <p:tgtEl>
                                          <p:spTgt spid="1329"/>
                                        </p:tgtEl>
                                        <p:attrNameLst>
                                          <p:attrName>style.visibility</p:attrName>
                                        </p:attrNameLst>
                                      </p:cBhvr>
                                      <p:to>
                                        <p:strVal val="visible"/>
                                      </p:to>
                                    </p:set>
                                    <p:animEffect filter="dissolve" transition="in">
                                      <p:cBhvr>
                                        <p:cTn id="15" dur="1000"/>
                                        <p:tgtEl>
                                          <p:spTgt spid="1329"/>
                                        </p:tgtEl>
                                      </p:cBhvr>
                                    </p:animEffect>
                                  </p:childTnLst>
                                </p:cTn>
                              </p:par>
                            </p:childTnLst>
                          </p:cTn>
                        </p:par>
                        <p:par>
                          <p:cTn id="16" fill="hold">
                            <p:stCondLst>
                              <p:cond delay="3000"/>
                            </p:stCondLst>
                            <p:childTnLst>
                              <p:par>
                                <p:cTn id="17" presetClass="entr" nodeType="afterEffect" presetID="9" grpId="4" fill="hold">
                                  <p:stCondLst>
                                    <p:cond delay="0"/>
                                  </p:stCondLst>
                                  <p:iterate type="el" backwards="0">
                                    <p:tmAbs val="0"/>
                                  </p:iterate>
                                  <p:childTnLst>
                                    <p:set>
                                      <p:cBhvr>
                                        <p:cTn id="18" fill="hold"/>
                                        <p:tgtEl>
                                          <p:spTgt spid="1332"/>
                                        </p:tgtEl>
                                        <p:attrNameLst>
                                          <p:attrName>style.visibility</p:attrName>
                                        </p:attrNameLst>
                                      </p:cBhvr>
                                      <p:to>
                                        <p:strVal val="visible"/>
                                      </p:to>
                                    </p:set>
                                    <p:animEffect filter="dissolve" transition="in">
                                      <p:cBhvr>
                                        <p:cTn id="19" dur="1000"/>
                                        <p:tgtEl>
                                          <p:spTgt spid="1332"/>
                                        </p:tgtEl>
                                      </p:cBhvr>
                                    </p:animEffect>
                                  </p:childTnLst>
                                </p:cTn>
                              </p:par>
                            </p:childTnLst>
                          </p:cTn>
                        </p:par>
                        <p:par>
                          <p:cTn id="20" fill="hold">
                            <p:stCondLst>
                              <p:cond delay="4000"/>
                            </p:stCondLst>
                            <p:childTnLst>
                              <p:par>
                                <p:cTn id="21" presetClass="entr" nodeType="afterEffect" presetID="9" grpId="5" fill="hold">
                                  <p:stCondLst>
                                    <p:cond delay="0"/>
                                  </p:stCondLst>
                                  <p:iterate type="el" backwards="0">
                                    <p:tmAbs val="0"/>
                                  </p:iterate>
                                  <p:childTnLst>
                                    <p:set>
                                      <p:cBhvr>
                                        <p:cTn id="22" fill="hold"/>
                                        <p:tgtEl>
                                          <p:spTgt spid="1335"/>
                                        </p:tgtEl>
                                        <p:attrNameLst>
                                          <p:attrName>style.visibility</p:attrName>
                                        </p:attrNameLst>
                                      </p:cBhvr>
                                      <p:to>
                                        <p:strVal val="visible"/>
                                      </p:to>
                                    </p:set>
                                    <p:animEffect filter="dissolve" transition="in">
                                      <p:cBhvr>
                                        <p:cTn id="23" dur="1000"/>
                                        <p:tgtEl>
                                          <p:spTgt spid="1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3" grpId="1"/>
      <p:bldP build="whole" bldLvl="1" animBg="1" rev="0" advAuto="0" spid="1335" grpId="5"/>
      <p:bldP build="whole" bldLvl="1" animBg="1" rev="0" advAuto="0" spid="1329" grpId="3"/>
      <p:bldP build="whole" bldLvl="1" animBg="1" rev="0" advAuto="0" spid="1326" grpId="2"/>
      <p:bldP build="whole" bldLvl="1" animBg="1" rev="0" advAuto="0" spid="1332" grpId="4"/>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7" name="Shape 1337"/>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38" name="Shape 1338"/>
          <p:cNvSpPr/>
          <p:nvPr/>
        </p:nvSpPr>
        <p:spPr>
          <a:xfrm>
            <a:off x="1828800" y="457200"/>
            <a:ext cx="68580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ctr">
              <a:defRPr b="1" sz="2800">
                <a:solidFill>
                  <a:srgbClr val="CD7C11"/>
                </a:solidFill>
                <a:effectLst>
                  <a:outerShdw sx="100000" sy="100000" kx="0" ky="0" algn="b" rotWithShape="0" blurRad="12700" dist="25400" dir="2700000">
                    <a:srgbClr val="DDDDDD"/>
                  </a:outerShdw>
                </a:effectLst>
              </a:defRPr>
            </a:pPr>
            <a:r>
              <a:t>Natural sciences developed in </a:t>
            </a:r>
          </a:p>
          <a:p>
            <a:pPr marL="457200" indent="-457200" algn="ctr">
              <a:defRPr b="1" sz="2800">
                <a:solidFill>
                  <a:srgbClr val="CD7C11"/>
                </a:solidFill>
                <a:effectLst>
                  <a:outerShdw sx="100000" sy="100000" kx="0" ky="0" algn="b" rotWithShape="0" blurRad="12700" dist="25400" dir="2700000">
                    <a:srgbClr val="DDDDDD"/>
                  </a:outerShdw>
                </a:effectLst>
              </a:defRPr>
            </a:pPr>
            <a:r>
              <a:t>many places.</a:t>
            </a:r>
          </a:p>
        </p:txBody>
      </p:sp>
      <p:grpSp>
        <p:nvGrpSpPr>
          <p:cNvPr id="1348" name="Group 1348"/>
          <p:cNvGrpSpPr/>
          <p:nvPr/>
        </p:nvGrpSpPr>
        <p:grpSpPr>
          <a:xfrm>
            <a:off x="457200" y="457199"/>
            <a:ext cx="984250" cy="1211725"/>
            <a:chOff x="0" y="0"/>
            <a:chExt cx="984250" cy="1211723"/>
          </a:xfrm>
        </p:grpSpPr>
        <p:grpSp>
          <p:nvGrpSpPr>
            <p:cNvPr id="1341" name="Group 1341"/>
            <p:cNvGrpSpPr/>
            <p:nvPr/>
          </p:nvGrpSpPr>
          <p:grpSpPr>
            <a:xfrm>
              <a:off x="0" y="0"/>
              <a:ext cx="984250" cy="1211724"/>
              <a:chOff x="0" y="0"/>
              <a:chExt cx="984250" cy="1211723"/>
            </a:xfrm>
          </p:grpSpPr>
          <p:sp>
            <p:nvSpPr>
              <p:cNvPr id="1339" name="Shape 1339"/>
              <p:cNvSpPr/>
              <p:nvPr/>
            </p:nvSpPr>
            <p:spPr>
              <a:xfrm>
                <a:off x="0" y="0"/>
                <a:ext cx="984250" cy="984739"/>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340" name="Shape 1340"/>
              <p:cNvSpPr/>
              <p:nvPr/>
            </p:nvSpPr>
            <p:spPr>
              <a:xfrm>
                <a:off x="0" y="984738"/>
                <a:ext cx="98425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Ideas</a:t>
                </a:r>
              </a:p>
            </p:txBody>
          </p:sp>
        </p:grpSp>
        <p:pic>
          <p:nvPicPr>
            <p:cNvPr id="1342" name="image.pdf"/>
            <p:cNvPicPr>
              <a:picLocks noChangeAspect="1"/>
            </p:cNvPicPr>
            <p:nvPr/>
          </p:nvPicPr>
          <p:blipFill>
            <a:blip r:embed="rId2">
              <a:extLst/>
            </a:blip>
            <a:stretch>
              <a:fillRect/>
            </a:stretch>
          </p:blipFill>
          <p:spPr>
            <a:xfrm>
              <a:off x="421821" y="234461"/>
              <a:ext cx="499937" cy="515816"/>
            </a:xfrm>
            <a:prstGeom prst="rect">
              <a:avLst/>
            </a:prstGeom>
            <a:ln w="12700" cap="flat">
              <a:noFill/>
              <a:miter lim="400000"/>
            </a:ln>
            <a:effectLst/>
          </p:spPr>
        </p:pic>
        <p:pic>
          <p:nvPicPr>
            <p:cNvPr id="1343" name="book.png"/>
            <p:cNvPicPr>
              <a:picLocks noChangeAspect="1"/>
            </p:cNvPicPr>
            <p:nvPr/>
          </p:nvPicPr>
          <p:blipFill>
            <a:blip r:embed="rId3">
              <a:extLst/>
            </a:blip>
            <a:stretch>
              <a:fillRect/>
            </a:stretch>
          </p:blipFill>
          <p:spPr>
            <a:xfrm>
              <a:off x="46869" y="332153"/>
              <a:ext cx="468691" cy="371232"/>
            </a:xfrm>
            <a:prstGeom prst="rect">
              <a:avLst/>
            </a:prstGeom>
            <a:ln w="12700" cap="flat">
              <a:noFill/>
              <a:miter lim="400000"/>
            </a:ln>
            <a:effectLst/>
          </p:spPr>
        </p:pic>
        <p:grpSp>
          <p:nvGrpSpPr>
            <p:cNvPr id="1347" name="Group 1347"/>
            <p:cNvGrpSpPr/>
            <p:nvPr/>
          </p:nvGrpSpPr>
          <p:grpSpPr>
            <a:xfrm>
              <a:off x="328083" y="371435"/>
              <a:ext cx="373196" cy="130704"/>
              <a:chOff x="0" y="0"/>
              <a:chExt cx="373194" cy="130703"/>
            </a:xfrm>
          </p:grpSpPr>
          <p:sp>
            <p:nvSpPr>
              <p:cNvPr id="1344" name="Shape 1344"/>
              <p:cNvSpPr/>
              <p:nvPr/>
            </p:nvSpPr>
            <p:spPr>
              <a:xfrm>
                <a:off x="0" y="3703"/>
                <a:ext cx="373195"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345" name="Shape 1345"/>
              <p:cNvSpPr/>
              <p:nvPr/>
            </p:nvSpPr>
            <p:spPr>
              <a:xfrm>
                <a:off x="0" y="3703"/>
                <a:ext cx="17136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346" name="Shape 1346"/>
              <p:cNvSpPr/>
              <p:nvPr/>
            </p:nvSpPr>
            <p:spPr>
              <a:xfrm>
                <a:off x="133283" y="0"/>
                <a:ext cx="3808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grpSp>
        <p:nvGrpSpPr>
          <p:cNvPr id="1359" name="Group 1359"/>
          <p:cNvGrpSpPr/>
          <p:nvPr/>
        </p:nvGrpSpPr>
        <p:grpSpPr>
          <a:xfrm>
            <a:off x="306387" y="1865312"/>
            <a:ext cx="8382001" cy="3801429"/>
            <a:chOff x="0" y="0"/>
            <a:chExt cx="8382000" cy="3801427"/>
          </a:xfrm>
        </p:grpSpPr>
        <p:pic>
          <p:nvPicPr>
            <p:cNvPr id="1349" name="image.png"/>
            <p:cNvPicPr>
              <a:picLocks noChangeAspect="1"/>
            </p:cNvPicPr>
            <p:nvPr/>
          </p:nvPicPr>
          <p:blipFill>
            <a:blip r:embed="rId4">
              <a:extLst/>
            </a:blip>
            <a:srcRect l="10810" t="0" r="24324" b="3807"/>
            <a:stretch>
              <a:fillRect/>
            </a:stretch>
          </p:blipFill>
          <p:spPr>
            <a:xfrm>
              <a:off x="2135187" y="762000"/>
              <a:ext cx="1828801" cy="2286000"/>
            </a:xfrm>
            <a:prstGeom prst="rect">
              <a:avLst/>
            </a:prstGeom>
            <a:ln w="12700" cap="flat">
              <a:noFill/>
              <a:miter lim="400000"/>
            </a:ln>
            <a:effectLst/>
          </p:spPr>
        </p:pic>
        <p:sp>
          <p:nvSpPr>
            <p:cNvPr id="1350" name="Shape 1350"/>
            <p:cNvSpPr/>
            <p:nvPr/>
          </p:nvSpPr>
          <p:spPr>
            <a:xfrm>
              <a:off x="2133600" y="3124200"/>
              <a:ext cx="1751013"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Indian</a:t>
              </a:r>
            </a:p>
          </p:txBody>
        </p:sp>
        <p:grpSp>
          <p:nvGrpSpPr>
            <p:cNvPr id="1353" name="Group 1353"/>
            <p:cNvGrpSpPr/>
            <p:nvPr/>
          </p:nvGrpSpPr>
          <p:grpSpPr>
            <a:xfrm>
              <a:off x="6475412" y="649287"/>
              <a:ext cx="1830388" cy="2779713"/>
              <a:chOff x="0" y="0"/>
              <a:chExt cx="1830387" cy="2779712"/>
            </a:xfrm>
          </p:grpSpPr>
          <p:pic>
            <p:nvPicPr>
              <p:cNvPr id="1351" name="image.png"/>
              <p:cNvPicPr>
                <a:picLocks noChangeAspect="1"/>
              </p:cNvPicPr>
              <p:nvPr/>
            </p:nvPicPr>
            <p:blipFill>
              <a:blip r:embed="rId5">
                <a:extLst/>
              </a:blip>
              <a:stretch>
                <a:fillRect/>
              </a:stretch>
            </p:blipFill>
            <p:spPr>
              <a:xfrm>
                <a:off x="0" y="341312"/>
                <a:ext cx="1830388" cy="2438401"/>
              </a:xfrm>
              <a:prstGeom prst="rect">
                <a:avLst/>
              </a:prstGeom>
              <a:ln w="12700" cap="flat">
                <a:noFill/>
                <a:miter lim="400000"/>
              </a:ln>
              <a:effectLst/>
            </p:spPr>
          </p:pic>
          <p:pic>
            <p:nvPicPr>
              <p:cNvPr id="1352" name="image.png"/>
              <p:cNvPicPr>
                <a:picLocks noChangeAspect="1"/>
              </p:cNvPicPr>
              <p:nvPr/>
            </p:nvPicPr>
            <p:blipFill>
              <a:blip r:embed="rId6">
                <a:extLst/>
              </a:blip>
              <a:stretch>
                <a:fillRect/>
              </a:stretch>
            </p:blipFill>
            <p:spPr>
              <a:xfrm>
                <a:off x="1587" y="0"/>
                <a:ext cx="1828801" cy="1103313"/>
              </a:xfrm>
              <a:prstGeom prst="rect">
                <a:avLst/>
              </a:prstGeom>
              <a:ln w="12700" cap="flat">
                <a:noFill/>
                <a:miter lim="400000"/>
              </a:ln>
              <a:effectLst/>
            </p:spPr>
          </p:pic>
        </p:grpSp>
        <p:sp>
          <p:nvSpPr>
            <p:cNvPr id="1354" name="Shape 1354"/>
            <p:cNvSpPr/>
            <p:nvPr/>
          </p:nvSpPr>
          <p:spPr>
            <a:xfrm>
              <a:off x="0" y="2362200"/>
              <a:ext cx="1754188"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Chinese</a:t>
              </a:r>
            </a:p>
          </p:txBody>
        </p:sp>
        <p:pic>
          <p:nvPicPr>
            <p:cNvPr id="1355" name="image.png"/>
            <p:cNvPicPr>
              <a:picLocks noChangeAspect="1"/>
            </p:cNvPicPr>
            <p:nvPr/>
          </p:nvPicPr>
          <p:blipFill>
            <a:blip r:embed="rId7">
              <a:extLst/>
            </a:blip>
            <a:srcRect l="22583" t="0" r="0" b="0"/>
            <a:stretch>
              <a:fillRect/>
            </a:stretch>
          </p:blipFill>
          <p:spPr>
            <a:xfrm>
              <a:off x="0" y="0"/>
              <a:ext cx="1828800" cy="2286000"/>
            </a:xfrm>
            <a:prstGeom prst="rect">
              <a:avLst/>
            </a:prstGeom>
            <a:ln w="12700" cap="flat">
              <a:noFill/>
              <a:miter lim="400000"/>
            </a:ln>
            <a:effectLst/>
          </p:spPr>
        </p:pic>
        <p:pic>
          <p:nvPicPr>
            <p:cNvPr id="1356" name="image.png"/>
            <p:cNvPicPr>
              <a:picLocks noChangeAspect="1"/>
            </p:cNvPicPr>
            <p:nvPr/>
          </p:nvPicPr>
          <p:blipFill>
            <a:blip r:embed="rId8">
              <a:extLst/>
            </a:blip>
            <a:srcRect l="0" t="1187" r="0" b="0"/>
            <a:stretch>
              <a:fillRect/>
            </a:stretch>
          </p:blipFill>
          <p:spPr>
            <a:xfrm>
              <a:off x="4271962" y="228600"/>
              <a:ext cx="1819276" cy="2286000"/>
            </a:xfrm>
            <a:prstGeom prst="rect">
              <a:avLst/>
            </a:prstGeom>
            <a:ln w="12700" cap="flat">
              <a:noFill/>
              <a:miter lim="400000"/>
            </a:ln>
            <a:effectLst/>
          </p:spPr>
        </p:pic>
        <p:sp>
          <p:nvSpPr>
            <p:cNvPr id="1357" name="Shape 1357"/>
            <p:cNvSpPr/>
            <p:nvPr/>
          </p:nvSpPr>
          <p:spPr>
            <a:xfrm>
              <a:off x="4267200" y="2590800"/>
              <a:ext cx="1830388"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Muslim</a:t>
              </a:r>
            </a:p>
          </p:txBody>
        </p:sp>
        <p:sp>
          <p:nvSpPr>
            <p:cNvPr id="1358" name="Shape 1358"/>
            <p:cNvSpPr/>
            <p:nvPr/>
          </p:nvSpPr>
          <p:spPr>
            <a:xfrm>
              <a:off x="6551612" y="3468687"/>
              <a:ext cx="1830388"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European</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338"/>
                                        </p:tgtEl>
                                        <p:attrNameLst>
                                          <p:attrName>style.visibility</p:attrName>
                                        </p:attrNameLst>
                                      </p:cBhvr>
                                      <p:to>
                                        <p:strVal val="visible"/>
                                      </p:to>
                                    </p:set>
                                    <p:animEffect filter="dissolve" transition="in">
                                      <p:cBhvr>
                                        <p:cTn id="7" dur="1000"/>
                                        <p:tgtEl>
                                          <p:spTgt spid="1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8"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1" name="Shape 1361"/>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62" name="Shape 1362"/>
          <p:cNvSpPr/>
          <p:nvPr/>
        </p:nvSpPr>
        <p:spPr>
          <a:xfrm>
            <a:off x="1676400" y="228600"/>
            <a:ext cx="6858000" cy="9650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solidFill>
                  <a:srgbClr val="CD7C11"/>
                </a:solidFill>
                <a:effectLst>
                  <a:outerShdw sx="100000" sy="100000" kx="0" ky="0" algn="b" rotWithShape="0" blurRad="12700" dist="25400" dir="2700000">
                    <a:srgbClr val="DDDDDD"/>
                  </a:outerShdw>
                </a:effectLst>
                <a:latin typeface="+mn-lt"/>
                <a:ea typeface="+mn-ea"/>
                <a:cs typeface="+mn-cs"/>
                <a:sym typeface="Arial"/>
              </a:defRPr>
            </a:pPr>
            <a:r>
              <a:t>  </a:t>
            </a:r>
            <a:r>
              <a:rPr sz="2800">
                <a:latin typeface="Verdana"/>
                <a:ea typeface="Verdana"/>
                <a:cs typeface="Verdana"/>
                <a:sym typeface="Verdana"/>
              </a:rPr>
              <a:t>Transport and communication </a:t>
            </a:r>
            <a:br>
              <a:rPr sz="2800">
                <a:latin typeface="Verdana"/>
                <a:ea typeface="Verdana"/>
                <a:cs typeface="Verdana"/>
                <a:sym typeface="Verdana"/>
              </a:rPr>
            </a:br>
            <a:r>
              <a:rPr sz="2800">
                <a:latin typeface="Verdana"/>
                <a:ea typeface="Verdana"/>
                <a:cs typeface="Verdana"/>
                <a:sym typeface="Verdana"/>
              </a:rPr>
              <a:t>technologies improved.</a:t>
            </a:r>
          </a:p>
        </p:txBody>
      </p:sp>
      <p:grpSp>
        <p:nvGrpSpPr>
          <p:cNvPr id="1365" name="Group 1365"/>
          <p:cNvGrpSpPr/>
          <p:nvPr/>
        </p:nvGrpSpPr>
        <p:grpSpPr>
          <a:xfrm>
            <a:off x="6781800" y="3505200"/>
            <a:ext cx="1447800" cy="2129791"/>
            <a:chOff x="0" y="0"/>
            <a:chExt cx="1447800" cy="2129790"/>
          </a:xfrm>
        </p:grpSpPr>
        <p:pic>
          <p:nvPicPr>
            <p:cNvPr id="1363" name="Astrolabe-s.jpg">
              <a:hlinkClick r:id="rId2" invalidUrl="" action="" tgtFrame="" tooltip="" history="1" highlightClick="0" endSnd="0"/>
            </p:cNvPr>
            <p:cNvPicPr>
              <a:picLocks noChangeAspect="1"/>
            </p:cNvPicPr>
            <p:nvPr/>
          </p:nvPicPr>
          <p:blipFill>
            <a:blip r:embed="rId3">
              <a:extLst/>
            </a:blip>
            <a:stretch>
              <a:fillRect/>
            </a:stretch>
          </p:blipFill>
          <p:spPr>
            <a:xfrm>
              <a:off x="0" y="0"/>
              <a:ext cx="1401763" cy="1752600"/>
            </a:xfrm>
            <a:prstGeom prst="rect">
              <a:avLst/>
            </a:prstGeom>
            <a:ln w="12700" cap="flat">
              <a:noFill/>
              <a:miter lim="400000"/>
            </a:ln>
            <a:effectLst/>
          </p:spPr>
        </p:pic>
        <p:sp>
          <p:nvSpPr>
            <p:cNvPr id="1364" name="Shape 1364"/>
            <p:cNvSpPr/>
            <p:nvPr/>
          </p:nvSpPr>
          <p:spPr>
            <a:xfrm>
              <a:off x="76200" y="1797050"/>
              <a:ext cx="1371600"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Astrolabe</a:t>
              </a:r>
            </a:p>
          </p:txBody>
        </p:sp>
      </p:grpSp>
      <p:grpSp>
        <p:nvGrpSpPr>
          <p:cNvPr id="1368" name="Group 1368"/>
          <p:cNvGrpSpPr/>
          <p:nvPr/>
        </p:nvGrpSpPr>
        <p:grpSpPr>
          <a:xfrm>
            <a:off x="685800" y="3581400"/>
            <a:ext cx="1676400" cy="1856741"/>
            <a:chOff x="0" y="0"/>
            <a:chExt cx="1676400" cy="1856740"/>
          </a:xfrm>
        </p:grpSpPr>
        <p:pic>
          <p:nvPicPr>
            <p:cNvPr id="1366" name="image.png"/>
            <p:cNvPicPr>
              <a:picLocks noChangeAspect="1"/>
            </p:cNvPicPr>
            <p:nvPr/>
          </p:nvPicPr>
          <p:blipFill>
            <a:blip r:embed="rId4">
              <a:extLst/>
            </a:blip>
            <a:stretch>
              <a:fillRect/>
            </a:stretch>
          </p:blipFill>
          <p:spPr>
            <a:xfrm>
              <a:off x="292100" y="0"/>
              <a:ext cx="1079500" cy="1524000"/>
            </a:xfrm>
            <a:prstGeom prst="rect">
              <a:avLst/>
            </a:prstGeom>
            <a:ln w="12700" cap="flat">
              <a:noFill/>
              <a:miter lim="400000"/>
            </a:ln>
            <a:effectLst/>
          </p:spPr>
        </p:pic>
        <p:sp>
          <p:nvSpPr>
            <p:cNvPr id="1367" name="Shape 1367"/>
            <p:cNvSpPr/>
            <p:nvPr/>
          </p:nvSpPr>
          <p:spPr>
            <a:xfrm>
              <a:off x="0" y="1524000"/>
              <a:ext cx="1676400"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Lateen sail</a:t>
              </a:r>
            </a:p>
          </p:txBody>
        </p:sp>
      </p:grpSp>
      <p:grpSp>
        <p:nvGrpSpPr>
          <p:cNvPr id="1371" name="Group 1371"/>
          <p:cNvGrpSpPr/>
          <p:nvPr/>
        </p:nvGrpSpPr>
        <p:grpSpPr>
          <a:xfrm>
            <a:off x="2514600" y="3733800"/>
            <a:ext cx="1905000" cy="2050416"/>
            <a:chOff x="0" y="0"/>
            <a:chExt cx="1905000" cy="2050415"/>
          </a:xfrm>
        </p:grpSpPr>
        <p:pic>
          <p:nvPicPr>
            <p:cNvPr id="1369" name="image.png"/>
            <p:cNvPicPr>
              <a:picLocks noChangeAspect="1"/>
            </p:cNvPicPr>
            <p:nvPr/>
          </p:nvPicPr>
          <p:blipFill>
            <a:blip r:embed="rId5">
              <a:extLst/>
            </a:blip>
            <a:stretch>
              <a:fillRect/>
            </a:stretch>
          </p:blipFill>
          <p:spPr>
            <a:xfrm>
              <a:off x="304800" y="0"/>
              <a:ext cx="1306513" cy="1371600"/>
            </a:xfrm>
            <a:prstGeom prst="rect">
              <a:avLst/>
            </a:prstGeom>
            <a:ln w="12700" cap="flat">
              <a:noFill/>
              <a:miter lim="400000"/>
            </a:ln>
            <a:effectLst/>
          </p:spPr>
        </p:pic>
        <p:sp>
          <p:nvSpPr>
            <p:cNvPr id="1370" name="Shape 1370"/>
            <p:cNvSpPr/>
            <p:nvPr/>
          </p:nvSpPr>
          <p:spPr>
            <a:xfrm>
              <a:off x="0" y="1476375"/>
              <a:ext cx="1905000" cy="574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North Arabian camel saddle</a:t>
              </a:r>
            </a:p>
          </p:txBody>
        </p:sp>
      </p:grpSp>
      <p:grpSp>
        <p:nvGrpSpPr>
          <p:cNvPr id="1374" name="Group 1374"/>
          <p:cNvGrpSpPr/>
          <p:nvPr/>
        </p:nvGrpSpPr>
        <p:grpSpPr>
          <a:xfrm>
            <a:off x="3581400" y="1676400"/>
            <a:ext cx="2057400" cy="1704341"/>
            <a:chOff x="0" y="0"/>
            <a:chExt cx="2057400" cy="1704340"/>
          </a:xfrm>
        </p:grpSpPr>
        <p:pic>
          <p:nvPicPr>
            <p:cNvPr id="1372" name="book.png"/>
            <p:cNvPicPr>
              <a:picLocks noChangeAspect="1"/>
            </p:cNvPicPr>
            <p:nvPr/>
          </p:nvPicPr>
          <p:blipFill>
            <a:blip r:embed="rId6">
              <a:extLst/>
            </a:blip>
            <a:stretch>
              <a:fillRect/>
            </a:stretch>
          </p:blipFill>
          <p:spPr>
            <a:xfrm>
              <a:off x="0" y="0"/>
              <a:ext cx="1933575" cy="1292225"/>
            </a:xfrm>
            <a:prstGeom prst="rect">
              <a:avLst/>
            </a:prstGeom>
            <a:ln w="12700" cap="flat">
              <a:noFill/>
              <a:miter lim="400000"/>
            </a:ln>
            <a:effectLst/>
          </p:spPr>
        </p:pic>
        <p:sp>
          <p:nvSpPr>
            <p:cNvPr id="1373" name="Shape 1373"/>
            <p:cNvSpPr/>
            <p:nvPr/>
          </p:nvSpPr>
          <p:spPr>
            <a:xfrm>
              <a:off x="76200" y="1371600"/>
              <a:ext cx="1981200"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Books &amp; paper</a:t>
              </a:r>
            </a:p>
          </p:txBody>
        </p:sp>
      </p:grpSp>
      <p:grpSp>
        <p:nvGrpSpPr>
          <p:cNvPr id="1377" name="Group 1377"/>
          <p:cNvGrpSpPr/>
          <p:nvPr/>
        </p:nvGrpSpPr>
        <p:grpSpPr>
          <a:xfrm>
            <a:off x="1524000" y="1447800"/>
            <a:ext cx="1647825" cy="1977391"/>
            <a:chOff x="0" y="0"/>
            <a:chExt cx="1647825" cy="1977390"/>
          </a:xfrm>
        </p:grpSpPr>
        <p:sp>
          <p:nvSpPr>
            <p:cNvPr id="1375" name="Shape 1375"/>
            <p:cNvSpPr/>
            <p:nvPr/>
          </p:nvSpPr>
          <p:spPr>
            <a:xfrm>
              <a:off x="0" y="1644650"/>
              <a:ext cx="1647825"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Stern-rudder</a:t>
              </a:r>
            </a:p>
          </p:txBody>
        </p:sp>
        <p:pic>
          <p:nvPicPr>
            <p:cNvPr id="1376" name="image.png"/>
            <p:cNvPicPr>
              <a:picLocks noChangeAspect="1"/>
            </p:cNvPicPr>
            <p:nvPr/>
          </p:nvPicPr>
          <p:blipFill>
            <a:blip r:embed="rId7">
              <a:extLst/>
            </a:blip>
            <a:stretch>
              <a:fillRect/>
            </a:stretch>
          </p:blipFill>
          <p:spPr>
            <a:xfrm>
              <a:off x="120650" y="0"/>
              <a:ext cx="1455738" cy="1512888"/>
            </a:xfrm>
            <a:prstGeom prst="rect">
              <a:avLst/>
            </a:prstGeom>
            <a:ln w="12700" cap="flat">
              <a:noFill/>
              <a:miter lim="400000"/>
            </a:ln>
            <a:effectLst/>
          </p:spPr>
        </p:pic>
      </p:grpSp>
      <p:grpSp>
        <p:nvGrpSpPr>
          <p:cNvPr id="1380" name="Group 1380"/>
          <p:cNvGrpSpPr/>
          <p:nvPr/>
        </p:nvGrpSpPr>
        <p:grpSpPr>
          <a:xfrm>
            <a:off x="4800600" y="3581400"/>
            <a:ext cx="1555750" cy="1990091"/>
            <a:chOff x="0" y="0"/>
            <a:chExt cx="1555750" cy="1990090"/>
          </a:xfrm>
        </p:grpSpPr>
        <p:pic>
          <p:nvPicPr>
            <p:cNvPr id="1378" name="china horse.png"/>
            <p:cNvPicPr>
              <a:picLocks noChangeAspect="1"/>
            </p:cNvPicPr>
            <p:nvPr/>
          </p:nvPicPr>
          <p:blipFill>
            <a:blip r:embed="rId8">
              <a:extLst/>
            </a:blip>
            <a:stretch>
              <a:fillRect/>
            </a:stretch>
          </p:blipFill>
          <p:spPr>
            <a:xfrm>
              <a:off x="0" y="0"/>
              <a:ext cx="1555750" cy="1676400"/>
            </a:xfrm>
            <a:prstGeom prst="rect">
              <a:avLst/>
            </a:prstGeom>
            <a:ln w="12700" cap="flat">
              <a:noFill/>
              <a:miter lim="400000"/>
            </a:ln>
            <a:effectLst/>
          </p:spPr>
        </p:pic>
        <p:sp>
          <p:nvSpPr>
            <p:cNvPr id="1379" name="Shape 1379"/>
            <p:cNvSpPr/>
            <p:nvPr/>
          </p:nvSpPr>
          <p:spPr>
            <a:xfrm>
              <a:off x="401637" y="1657350"/>
              <a:ext cx="990601" cy="332740"/>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Stirrup</a:t>
              </a:r>
            </a:p>
          </p:txBody>
        </p:sp>
      </p:grpSp>
      <p:grpSp>
        <p:nvGrpSpPr>
          <p:cNvPr id="1383" name="Group 1383"/>
          <p:cNvGrpSpPr/>
          <p:nvPr/>
        </p:nvGrpSpPr>
        <p:grpSpPr>
          <a:xfrm>
            <a:off x="5867400" y="1566862"/>
            <a:ext cx="2438400" cy="1737679"/>
            <a:chOff x="0" y="0"/>
            <a:chExt cx="2438400" cy="1737677"/>
          </a:xfrm>
        </p:grpSpPr>
        <p:sp>
          <p:nvSpPr>
            <p:cNvPr id="1381" name="Shape 1381"/>
            <p:cNvSpPr/>
            <p:nvPr/>
          </p:nvSpPr>
          <p:spPr>
            <a:xfrm>
              <a:off x="533400" y="1404937"/>
              <a:ext cx="1492250"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defRPr>
              </a:lvl1pPr>
            </a:lstStyle>
            <a:p>
              <a:pPr/>
              <a:r>
                <a:t>Mapmaking</a:t>
              </a:r>
            </a:p>
          </p:txBody>
        </p:sp>
        <p:pic>
          <p:nvPicPr>
            <p:cNvPr id="1382" name="mapmaker.png"/>
            <p:cNvPicPr>
              <a:picLocks noChangeAspect="1"/>
            </p:cNvPicPr>
            <p:nvPr/>
          </p:nvPicPr>
          <p:blipFill>
            <a:blip r:embed="rId9">
              <a:extLst/>
            </a:blip>
            <a:stretch>
              <a:fillRect/>
            </a:stretch>
          </p:blipFill>
          <p:spPr>
            <a:xfrm>
              <a:off x="0" y="0"/>
              <a:ext cx="2438400" cy="1416050"/>
            </a:xfrm>
            <a:prstGeom prst="rect">
              <a:avLst/>
            </a:prstGeom>
            <a:ln w="12700" cap="flat">
              <a:noFill/>
              <a:miter lim="400000"/>
            </a:ln>
            <a:effectLst/>
          </p:spPr>
        </p:pic>
      </p:grpSp>
      <p:grpSp>
        <p:nvGrpSpPr>
          <p:cNvPr id="1393" name="Group 1393"/>
          <p:cNvGrpSpPr/>
          <p:nvPr/>
        </p:nvGrpSpPr>
        <p:grpSpPr>
          <a:xfrm>
            <a:off x="457200" y="457199"/>
            <a:ext cx="984250" cy="1211725"/>
            <a:chOff x="0" y="0"/>
            <a:chExt cx="984250" cy="1211723"/>
          </a:xfrm>
        </p:grpSpPr>
        <p:grpSp>
          <p:nvGrpSpPr>
            <p:cNvPr id="1386" name="Group 1386"/>
            <p:cNvGrpSpPr/>
            <p:nvPr/>
          </p:nvGrpSpPr>
          <p:grpSpPr>
            <a:xfrm>
              <a:off x="0" y="0"/>
              <a:ext cx="984250" cy="1211724"/>
              <a:chOff x="0" y="0"/>
              <a:chExt cx="984250" cy="1211723"/>
            </a:xfrm>
          </p:grpSpPr>
          <p:sp>
            <p:nvSpPr>
              <p:cNvPr id="1384" name="Shape 1384"/>
              <p:cNvSpPr/>
              <p:nvPr/>
            </p:nvSpPr>
            <p:spPr>
              <a:xfrm>
                <a:off x="0" y="0"/>
                <a:ext cx="984250" cy="984739"/>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385" name="Shape 1385"/>
              <p:cNvSpPr/>
              <p:nvPr/>
            </p:nvSpPr>
            <p:spPr>
              <a:xfrm>
                <a:off x="0" y="984738"/>
                <a:ext cx="98425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Ideas</a:t>
                </a:r>
              </a:p>
            </p:txBody>
          </p:sp>
        </p:grpSp>
        <p:pic>
          <p:nvPicPr>
            <p:cNvPr id="1387" name="image.pdf"/>
            <p:cNvPicPr>
              <a:picLocks noChangeAspect="1"/>
            </p:cNvPicPr>
            <p:nvPr/>
          </p:nvPicPr>
          <p:blipFill>
            <a:blip r:embed="rId10">
              <a:extLst/>
            </a:blip>
            <a:stretch>
              <a:fillRect/>
            </a:stretch>
          </p:blipFill>
          <p:spPr>
            <a:xfrm>
              <a:off x="421821" y="234461"/>
              <a:ext cx="499937" cy="515816"/>
            </a:xfrm>
            <a:prstGeom prst="rect">
              <a:avLst/>
            </a:prstGeom>
            <a:ln w="12700" cap="flat">
              <a:noFill/>
              <a:miter lim="400000"/>
            </a:ln>
            <a:effectLst/>
          </p:spPr>
        </p:pic>
        <p:pic>
          <p:nvPicPr>
            <p:cNvPr id="1388" name="book.png"/>
            <p:cNvPicPr>
              <a:picLocks noChangeAspect="1"/>
            </p:cNvPicPr>
            <p:nvPr/>
          </p:nvPicPr>
          <p:blipFill>
            <a:blip r:embed="rId6">
              <a:extLst/>
            </a:blip>
            <a:stretch>
              <a:fillRect/>
            </a:stretch>
          </p:blipFill>
          <p:spPr>
            <a:xfrm>
              <a:off x="46869" y="332153"/>
              <a:ext cx="468691" cy="371232"/>
            </a:xfrm>
            <a:prstGeom prst="rect">
              <a:avLst/>
            </a:prstGeom>
            <a:ln w="12700" cap="flat">
              <a:noFill/>
              <a:miter lim="400000"/>
            </a:ln>
            <a:effectLst/>
          </p:spPr>
        </p:pic>
        <p:grpSp>
          <p:nvGrpSpPr>
            <p:cNvPr id="1392" name="Group 1392"/>
            <p:cNvGrpSpPr/>
            <p:nvPr/>
          </p:nvGrpSpPr>
          <p:grpSpPr>
            <a:xfrm>
              <a:off x="328083" y="371435"/>
              <a:ext cx="373196" cy="130704"/>
              <a:chOff x="0" y="0"/>
              <a:chExt cx="373194" cy="130703"/>
            </a:xfrm>
          </p:grpSpPr>
          <p:sp>
            <p:nvSpPr>
              <p:cNvPr id="1389" name="Shape 1389"/>
              <p:cNvSpPr/>
              <p:nvPr/>
            </p:nvSpPr>
            <p:spPr>
              <a:xfrm>
                <a:off x="0" y="3703"/>
                <a:ext cx="373195"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390" name="Shape 1390"/>
              <p:cNvSpPr/>
              <p:nvPr/>
            </p:nvSpPr>
            <p:spPr>
              <a:xfrm>
                <a:off x="0" y="3703"/>
                <a:ext cx="17136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391" name="Shape 1391"/>
              <p:cNvSpPr/>
              <p:nvPr/>
            </p:nvSpPr>
            <p:spPr>
              <a:xfrm>
                <a:off x="133283" y="0"/>
                <a:ext cx="3808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362"/>
                                        </p:tgtEl>
                                        <p:attrNameLst>
                                          <p:attrName>style.visibility</p:attrName>
                                        </p:attrNameLst>
                                      </p:cBhvr>
                                      <p:to>
                                        <p:strVal val="visible"/>
                                      </p:to>
                                    </p:set>
                                    <p:animEffect filter="dissolve" transition="in">
                                      <p:cBhvr>
                                        <p:cTn id="7" dur="1000"/>
                                        <p:tgtEl>
                                          <p:spTgt spid="1362"/>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1377"/>
                                        </p:tgtEl>
                                        <p:attrNameLst>
                                          <p:attrName>style.visibility</p:attrName>
                                        </p:attrNameLst>
                                      </p:cBhvr>
                                      <p:to>
                                        <p:strVal val="visible"/>
                                      </p:to>
                                    </p:set>
                                    <p:animEffect filter="dissolve" transition="in">
                                      <p:cBhvr>
                                        <p:cTn id="11" dur="1000"/>
                                        <p:tgtEl>
                                          <p:spTgt spid="1377"/>
                                        </p:tgtEl>
                                      </p:cBhvr>
                                    </p:animEffect>
                                  </p:childTnLst>
                                </p:cTn>
                              </p:par>
                            </p:childTnLst>
                          </p:cTn>
                        </p:par>
                        <p:par>
                          <p:cTn id="12" fill="hold">
                            <p:stCondLst>
                              <p:cond delay="2000"/>
                            </p:stCondLst>
                            <p:childTnLst>
                              <p:par>
                                <p:cTn id="13" presetClass="entr" nodeType="afterEffect" presetID="9" grpId="3" fill="hold">
                                  <p:stCondLst>
                                    <p:cond delay="0"/>
                                  </p:stCondLst>
                                  <p:iterate type="el" backwards="0">
                                    <p:tmAbs val="0"/>
                                  </p:iterate>
                                  <p:childTnLst>
                                    <p:set>
                                      <p:cBhvr>
                                        <p:cTn id="14" fill="hold"/>
                                        <p:tgtEl>
                                          <p:spTgt spid="1365"/>
                                        </p:tgtEl>
                                        <p:attrNameLst>
                                          <p:attrName>style.visibility</p:attrName>
                                        </p:attrNameLst>
                                      </p:cBhvr>
                                      <p:to>
                                        <p:strVal val="visible"/>
                                      </p:to>
                                    </p:set>
                                    <p:animEffect filter="dissolve" transition="in">
                                      <p:cBhvr>
                                        <p:cTn id="15" dur="1000"/>
                                        <p:tgtEl>
                                          <p:spTgt spid="1365"/>
                                        </p:tgtEl>
                                      </p:cBhvr>
                                    </p:animEffect>
                                  </p:childTnLst>
                                </p:cTn>
                              </p:par>
                            </p:childTnLst>
                          </p:cTn>
                        </p:par>
                        <p:par>
                          <p:cTn id="16" fill="hold">
                            <p:stCondLst>
                              <p:cond delay="3000"/>
                            </p:stCondLst>
                            <p:childTnLst>
                              <p:par>
                                <p:cTn id="17" presetClass="entr" nodeType="afterEffect" presetID="9" grpId="4" fill="hold">
                                  <p:stCondLst>
                                    <p:cond delay="0"/>
                                  </p:stCondLst>
                                  <p:iterate type="el" backwards="0">
                                    <p:tmAbs val="0"/>
                                  </p:iterate>
                                  <p:childTnLst>
                                    <p:set>
                                      <p:cBhvr>
                                        <p:cTn id="18" fill="hold"/>
                                        <p:tgtEl>
                                          <p:spTgt spid="1383"/>
                                        </p:tgtEl>
                                        <p:attrNameLst>
                                          <p:attrName>style.visibility</p:attrName>
                                        </p:attrNameLst>
                                      </p:cBhvr>
                                      <p:to>
                                        <p:strVal val="visible"/>
                                      </p:to>
                                    </p:set>
                                    <p:animEffect filter="dissolve" transition="in">
                                      <p:cBhvr>
                                        <p:cTn id="19" dur="1000"/>
                                        <p:tgtEl>
                                          <p:spTgt spid="1383"/>
                                        </p:tgtEl>
                                      </p:cBhvr>
                                    </p:animEffect>
                                  </p:childTnLst>
                                </p:cTn>
                              </p:par>
                            </p:childTnLst>
                          </p:cTn>
                        </p:par>
                        <p:par>
                          <p:cTn id="20" fill="hold">
                            <p:stCondLst>
                              <p:cond delay="4000"/>
                            </p:stCondLst>
                            <p:childTnLst>
                              <p:par>
                                <p:cTn id="21" presetClass="entr" nodeType="afterEffect" presetID="9" grpId="5" fill="hold">
                                  <p:stCondLst>
                                    <p:cond delay="0"/>
                                  </p:stCondLst>
                                  <p:iterate type="el" backwards="0">
                                    <p:tmAbs val="0"/>
                                  </p:iterate>
                                  <p:childTnLst>
                                    <p:set>
                                      <p:cBhvr>
                                        <p:cTn id="22" fill="hold"/>
                                        <p:tgtEl>
                                          <p:spTgt spid="1368"/>
                                        </p:tgtEl>
                                        <p:attrNameLst>
                                          <p:attrName>style.visibility</p:attrName>
                                        </p:attrNameLst>
                                      </p:cBhvr>
                                      <p:to>
                                        <p:strVal val="visible"/>
                                      </p:to>
                                    </p:set>
                                    <p:animEffect filter="dissolve" transition="in">
                                      <p:cBhvr>
                                        <p:cTn id="23" dur="1000"/>
                                        <p:tgtEl>
                                          <p:spTgt spid="1368"/>
                                        </p:tgtEl>
                                      </p:cBhvr>
                                    </p:animEffect>
                                  </p:childTnLst>
                                </p:cTn>
                              </p:par>
                            </p:childTnLst>
                          </p:cTn>
                        </p:par>
                        <p:par>
                          <p:cTn id="24" fill="hold">
                            <p:stCondLst>
                              <p:cond delay="5000"/>
                            </p:stCondLst>
                            <p:childTnLst>
                              <p:par>
                                <p:cTn id="25" presetClass="entr" nodeType="afterEffect" presetID="9" grpId="6" fill="hold">
                                  <p:stCondLst>
                                    <p:cond delay="0"/>
                                  </p:stCondLst>
                                  <p:iterate type="el" backwards="0">
                                    <p:tmAbs val="0"/>
                                  </p:iterate>
                                  <p:childTnLst>
                                    <p:set>
                                      <p:cBhvr>
                                        <p:cTn id="26" fill="hold"/>
                                        <p:tgtEl>
                                          <p:spTgt spid="1371"/>
                                        </p:tgtEl>
                                        <p:attrNameLst>
                                          <p:attrName>style.visibility</p:attrName>
                                        </p:attrNameLst>
                                      </p:cBhvr>
                                      <p:to>
                                        <p:strVal val="visible"/>
                                      </p:to>
                                    </p:set>
                                    <p:animEffect filter="dissolve" transition="in">
                                      <p:cBhvr>
                                        <p:cTn id="27" dur="1000"/>
                                        <p:tgtEl>
                                          <p:spTgt spid="1371"/>
                                        </p:tgtEl>
                                      </p:cBhvr>
                                    </p:animEffect>
                                  </p:childTnLst>
                                </p:cTn>
                              </p:par>
                            </p:childTnLst>
                          </p:cTn>
                        </p:par>
                        <p:par>
                          <p:cTn id="28" fill="hold">
                            <p:stCondLst>
                              <p:cond delay="6000"/>
                            </p:stCondLst>
                            <p:childTnLst>
                              <p:par>
                                <p:cTn id="29" presetClass="entr" nodeType="afterEffect" presetID="9" grpId="7" fill="hold">
                                  <p:stCondLst>
                                    <p:cond delay="0"/>
                                  </p:stCondLst>
                                  <p:iterate type="el" backwards="0">
                                    <p:tmAbs val="0"/>
                                  </p:iterate>
                                  <p:childTnLst>
                                    <p:set>
                                      <p:cBhvr>
                                        <p:cTn id="30" fill="hold"/>
                                        <p:tgtEl>
                                          <p:spTgt spid="1380"/>
                                        </p:tgtEl>
                                        <p:attrNameLst>
                                          <p:attrName>style.visibility</p:attrName>
                                        </p:attrNameLst>
                                      </p:cBhvr>
                                      <p:to>
                                        <p:strVal val="visible"/>
                                      </p:to>
                                    </p:set>
                                    <p:animEffect filter="dissolve" transition="in">
                                      <p:cBhvr>
                                        <p:cTn id="31" dur="1000"/>
                                        <p:tgtEl>
                                          <p:spTgt spid="1380"/>
                                        </p:tgtEl>
                                      </p:cBhvr>
                                    </p:animEffect>
                                  </p:childTnLst>
                                </p:cTn>
                              </p:par>
                            </p:childTnLst>
                          </p:cTn>
                        </p:par>
                        <p:par>
                          <p:cTn id="32" fill="hold">
                            <p:stCondLst>
                              <p:cond delay="7000"/>
                            </p:stCondLst>
                            <p:childTnLst>
                              <p:par>
                                <p:cTn id="33" presetClass="entr" nodeType="afterEffect" presetID="9" grpId="8" fill="hold">
                                  <p:stCondLst>
                                    <p:cond delay="0"/>
                                  </p:stCondLst>
                                  <p:iterate type="el" backwards="0">
                                    <p:tmAbs val="0"/>
                                  </p:iterate>
                                  <p:childTnLst>
                                    <p:set>
                                      <p:cBhvr>
                                        <p:cTn id="34" fill="hold"/>
                                        <p:tgtEl>
                                          <p:spTgt spid="1374"/>
                                        </p:tgtEl>
                                        <p:attrNameLst>
                                          <p:attrName>style.visibility</p:attrName>
                                        </p:attrNameLst>
                                      </p:cBhvr>
                                      <p:to>
                                        <p:strVal val="visible"/>
                                      </p:to>
                                    </p:set>
                                    <p:animEffect filter="dissolve" transition="in">
                                      <p:cBhvr>
                                        <p:cTn id="35" dur="1000"/>
                                        <p:tgtEl>
                                          <p:spTgt spid="1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65" grpId="3"/>
      <p:bldP build="whole" bldLvl="1" animBg="1" rev="0" advAuto="0" spid="1374" grpId="8"/>
      <p:bldP build="whole" bldLvl="1" animBg="1" rev="0" advAuto="0" spid="1368" grpId="5"/>
      <p:bldP build="whole" bldLvl="1" animBg="1" rev="0" advAuto="0" spid="1380" grpId="7"/>
      <p:bldP build="whole" bldLvl="1" animBg="1" rev="0" advAuto="0" spid="1383" grpId="4"/>
      <p:bldP build="whole" bldLvl="1" animBg="1" rev="0" advAuto="0" spid="1362" grpId="1"/>
      <p:bldP build="whole" bldLvl="1" animBg="1" rev="0" advAuto="0" spid="1371" grpId="6"/>
      <p:bldP build="whole" bldLvl="1" animBg="1" rev="0" advAuto="0" spid="1377" grpId="2"/>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5" name="Shape 1395"/>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96" name="Shape 1396"/>
          <p:cNvSpPr/>
          <p:nvPr/>
        </p:nvSpPr>
        <p:spPr>
          <a:xfrm>
            <a:off x="1524000" y="228600"/>
            <a:ext cx="72390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200"/>
              </a:spcBef>
              <a:defRPr b="1" sz="2800">
                <a:solidFill>
                  <a:srgbClr val="CD7C11"/>
                </a:solidFill>
                <a:effectLst>
                  <a:outerShdw sx="100000" sy="100000" kx="0" ky="0" algn="b" rotWithShape="0" blurRad="12700" dist="25400" dir="2700000">
                    <a:srgbClr val="DDDDDD"/>
                  </a:outerShdw>
                </a:effectLst>
              </a:defRPr>
            </a:pPr>
            <a:r>
              <a:t>Water &amp; energy technologies were </a:t>
            </a:r>
            <a:br/>
            <a:r>
              <a:t>transferred across Afroeurasia.</a:t>
            </a:r>
          </a:p>
        </p:txBody>
      </p:sp>
      <p:sp>
        <p:nvSpPr>
          <p:cNvPr id="1397" name="Shape 1397"/>
          <p:cNvSpPr/>
          <p:nvPr/>
        </p:nvSpPr>
        <p:spPr>
          <a:xfrm>
            <a:off x="0" y="1600200"/>
            <a:ext cx="4038600" cy="4921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4625" indent="-174625">
              <a:lnSpc>
                <a:spcPct val="90000"/>
              </a:lnSpc>
              <a:spcBef>
                <a:spcPts val="1400"/>
              </a:spcBef>
              <a:buSzPct val="100000"/>
              <a:buChar char="•"/>
              <a:defRPr sz="2000">
                <a:solidFill>
                  <a:srgbClr val="CD7C11"/>
                </a:solidFill>
                <a:effectLst>
                  <a:outerShdw sx="100000" sy="100000" kx="0" ky="0" algn="b" rotWithShape="0" blurRad="12700" dist="25400" dir="2700000">
                    <a:srgbClr val="DDDDDD"/>
                  </a:outerShdw>
                </a:effectLst>
                <a:latin typeface="+mn-lt"/>
                <a:ea typeface="+mn-ea"/>
                <a:cs typeface="+mn-cs"/>
                <a:sym typeface="Arial"/>
              </a:defRPr>
            </a:pPr>
            <a:r>
              <a:t> </a:t>
            </a:r>
            <a:r>
              <a:rPr b="1" sz="2400">
                <a:latin typeface="Verdana"/>
                <a:ea typeface="Verdana"/>
                <a:cs typeface="Verdana"/>
                <a:sym typeface="Verdana"/>
              </a:rPr>
              <a:t>Hydraulic systems carried water where expanding cities needed it.</a:t>
            </a:r>
            <a:endParaRPr b="1" sz="2400">
              <a:latin typeface="Verdana"/>
              <a:ea typeface="Verdana"/>
              <a:cs typeface="Verdana"/>
              <a:sym typeface="Verdana"/>
            </a:endParaRPr>
          </a:p>
          <a:p>
            <a:pPr marL="174625" indent="-174625">
              <a:spcBef>
                <a:spcPts val="1400"/>
              </a:spcBef>
              <a:buSzPct val="100000"/>
              <a:buChar char="•"/>
              <a:defRPr b="1" sz="2400">
                <a:solidFill>
                  <a:srgbClr val="CD7C11"/>
                </a:solidFill>
                <a:effectLst>
                  <a:outerShdw sx="100000" sy="100000" kx="0" ky="0" algn="b" rotWithShape="0" blurRad="12700" dist="25400" dir="2700000">
                    <a:srgbClr val="DDDDDD"/>
                  </a:outerShdw>
                </a:effectLst>
              </a:defRPr>
            </a:pPr>
            <a:r>
              <a:t> Wheels lifted water to irrigate crops and drain swamps.</a:t>
            </a:r>
          </a:p>
          <a:p>
            <a:pPr marL="174625" indent="-174625">
              <a:lnSpc>
                <a:spcPct val="90000"/>
              </a:lnSpc>
              <a:spcBef>
                <a:spcPts val="1400"/>
              </a:spcBef>
              <a:buSzPct val="100000"/>
              <a:buChar char="•"/>
              <a:defRPr b="1" sz="2400">
                <a:solidFill>
                  <a:srgbClr val="CD7C11"/>
                </a:solidFill>
                <a:effectLst>
                  <a:outerShdw sx="100000" sy="100000" kx="0" ky="0" algn="b" rotWithShape="0" blurRad="12700" dist="25400" dir="2700000">
                    <a:srgbClr val="DDDDDD"/>
                  </a:outerShdw>
                </a:effectLst>
              </a:defRPr>
            </a:pPr>
            <a:r>
              <a:t> Waterwheels, windmills, and trip-hammers provided energy for pumping, grinding, milling, and pounding.</a:t>
            </a:r>
          </a:p>
        </p:txBody>
      </p:sp>
      <p:grpSp>
        <p:nvGrpSpPr>
          <p:cNvPr id="1407" name="Group 1407"/>
          <p:cNvGrpSpPr/>
          <p:nvPr/>
        </p:nvGrpSpPr>
        <p:grpSpPr>
          <a:xfrm>
            <a:off x="457200" y="457199"/>
            <a:ext cx="984250" cy="1211725"/>
            <a:chOff x="0" y="0"/>
            <a:chExt cx="984250" cy="1211723"/>
          </a:xfrm>
        </p:grpSpPr>
        <p:grpSp>
          <p:nvGrpSpPr>
            <p:cNvPr id="1400" name="Group 1400"/>
            <p:cNvGrpSpPr/>
            <p:nvPr/>
          </p:nvGrpSpPr>
          <p:grpSpPr>
            <a:xfrm>
              <a:off x="0" y="0"/>
              <a:ext cx="984250" cy="1211724"/>
              <a:chOff x="0" y="0"/>
              <a:chExt cx="984250" cy="1211723"/>
            </a:xfrm>
          </p:grpSpPr>
          <p:sp>
            <p:nvSpPr>
              <p:cNvPr id="1398" name="Shape 1398"/>
              <p:cNvSpPr/>
              <p:nvPr/>
            </p:nvSpPr>
            <p:spPr>
              <a:xfrm>
                <a:off x="0" y="0"/>
                <a:ext cx="984250" cy="984739"/>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399" name="Shape 1399"/>
              <p:cNvSpPr/>
              <p:nvPr/>
            </p:nvSpPr>
            <p:spPr>
              <a:xfrm>
                <a:off x="0" y="984738"/>
                <a:ext cx="98425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Ideas</a:t>
                </a:r>
              </a:p>
            </p:txBody>
          </p:sp>
        </p:grpSp>
        <p:pic>
          <p:nvPicPr>
            <p:cNvPr id="1401" name="image.pdf"/>
            <p:cNvPicPr>
              <a:picLocks noChangeAspect="1"/>
            </p:cNvPicPr>
            <p:nvPr/>
          </p:nvPicPr>
          <p:blipFill>
            <a:blip r:embed="rId2">
              <a:extLst/>
            </a:blip>
            <a:stretch>
              <a:fillRect/>
            </a:stretch>
          </p:blipFill>
          <p:spPr>
            <a:xfrm>
              <a:off x="421821" y="234461"/>
              <a:ext cx="499937" cy="515816"/>
            </a:xfrm>
            <a:prstGeom prst="rect">
              <a:avLst/>
            </a:prstGeom>
            <a:ln w="12700" cap="flat">
              <a:noFill/>
              <a:miter lim="400000"/>
            </a:ln>
            <a:effectLst/>
          </p:spPr>
        </p:pic>
        <p:pic>
          <p:nvPicPr>
            <p:cNvPr id="1402" name="book.png"/>
            <p:cNvPicPr>
              <a:picLocks noChangeAspect="1"/>
            </p:cNvPicPr>
            <p:nvPr/>
          </p:nvPicPr>
          <p:blipFill>
            <a:blip r:embed="rId3">
              <a:extLst/>
            </a:blip>
            <a:stretch>
              <a:fillRect/>
            </a:stretch>
          </p:blipFill>
          <p:spPr>
            <a:xfrm>
              <a:off x="46869" y="332153"/>
              <a:ext cx="468691" cy="371232"/>
            </a:xfrm>
            <a:prstGeom prst="rect">
              <a:avLst/>
            </a:prstGeom>
            <a:ln w="12700" cap="flat">
              <a:noFill/>
              <a:miter lim="400000"/>
            </a:ln>
            <a:effectLst/>
          </p:spPr>
        </p:pic>
        <p:grpSp>
          <p:nvGrpSpPr>
            <p:cNvPr id="1406" name="Group 1406"/>
            <p:cNvGrpSpPr/>
            <p:nvPr/>
          </p:nvGrpSpPr>
          <p:grpSpPr>
            <a:xfrm>
              <a:off x="328083" y="371435"/>
              <a:ext cx="373196" cy="130704"/>
              <a:chOff x="0" y="0"/>
              <a:chExt cx="373194" cy="130703"/>
            </a:xfrm>
          </p:grpSpPr>
          <p:sp>
            <p:nvSpPr>
              <p:cNvPr id="1403" name="Shape 1403"/>
              <p:cNvSpPr/>
              <p:nvPr/>
            </p:nvSpPr>
            <p:spPr>
              <a:xfrm>
                <a:off x="0" y="3703"/>
                <a:ext cx="373195"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404" name="Shape 1404"/>
              <p:cNvSpPr/>
              <p:nvPr/>
            </p:nvSpPr>
            <p:spPr>
              <a:xfrm>
                <a:off x="0" y="3703"/>
                <a:ext cx="17136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405" name="Shape 1405"/>
              <p:cNvSpPr/>
              <p:nvPr/>
            </p:nvSpPr>
            <p:spPr>
              <a:xfrm>
                <a:off x="133283" y="0"/>
                <a:ext cx="3808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pic>
        <p:nvPicPr>
          <p:cNvPr id="1408" name="image.png"/>
          <p:cNvPicPr>
            <a:picLocks noChangeAspect="1"/>
          </p:cNvPicPr>
          <p:nvPr/>
        </p:nvPicPr>
        <p:blipFill>
          <a:blip r:embed="rId4">
            <a:extLst/>
          </a:blip>
          <a:stretch>
            <a:fillRect/>
          </a:stretch>
        </p:blipFill>
        <p:spPr>
          <a:xfrm>
            <a:off x="7239000" y="1905000"/>
            <a:ext cx="1425575" cy="2535238"/>
          </a:xfrm>
          <a:prstGeom prst="rect">
            <a:avLst/>
          </a:prstGeom>
          <a:ln w="12700">
            <a:miter lim="400000"/>
          </a:ln>
        </p:spPr>
      </p:pic>
      <p:pic>
        <p:nvPicPr>
          <p:cNvPr id="1409" name="image.png"/>
          <p:cNvPicPr>
            <a:picLocks noChangeAspect="1"/>
          </p:cNvPicPr>
          <p:nvPr/>
        </p:nvPicPr>
        <p:blipFill>
          <a:blip r:embed="rId5">
            <a:extLst/>
          </a:blip>
          <a:stretch>
            <a:fillRect/>
          </a:stretch>
        </p:blipFill>
        <p:spPr>
          <a:xfrm>
            <a:off x="4343400" y="1447800"/>
            <a:ext cx="1719263" cy="2292350"/>
          </a:xfrm>
          <a:prstGeom prst="rect">
            <a:avLst/>
          </a:prstGeom>
          <a:ln w="12700">
            <a:miter lim="400000"/>
          </a:ln>
        </p:spPr>
      </p:pic>
      <p:pic>
        <p:nvPicPr>
          <p:cNvPr id="1410" name="image.jpg"/>
          <p:cNvPicPr>
            <a:picLocks noChangeAspect="1"/>
          </p:cNvPicPr>
          <p:nvPr/>
        </p:nvPicPr>
        <p:blipFill>
          <a:blip r:embed="rId6">
            <a:extLst/>
          </a:blip>
          <a:stretch>
            <a:fillRect/>
          </a:stretch>
        </p:blipFill>
        <p:spPr>
          <a:xfrm>
            <a:off x="5334000" y="3962400"/>
            <a:ext cx="1425575" cy="25352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396"/>
                                        </p:tgtEl>
                                        <p:attrNameLst>
                                          <p:attrName>style.visibility</p:attrName>
                                        </p:attrNameLst>
                                      </p:cBhvr>
                                      <p:to>
                                        <p:strVal val="visible"/>
                                      </p:to>
                                    </p:set>
                                  </p:childTnLst>
                                </p:cTn>
                              </p:par>
                            </p:childTnLst>
                          </p:cTn>
                        </p:par>
                        <p:par>
                          <p:cTn id="7" fill="hold">
                            <p:stCondLst>
                              <p:cond delay="0"/>
                            </p:stCondLst>
                            <p:childTnLst>
                              <p:par>
                                <p:cTn id="8" presetClass="entr" nodeType="afterEffect" presetID="9" grpId="2" fill="hold">
                                  <p:stCondLst>
                                    <p:cond delay="0"/>
                                  </p:stCondLst>
                                  <p:iterate type="el" backwards="0">
                                    <p:tmAbs val="0"/>
                                  </p:iterate>
                                  <p:childTnLst>
                                    <p:set>
                                      <p:cBhvr>
                                        <p:cTn id="9" fill="hold"/>
                                        <p:tgtEl>
                                          <p:spTgt spid="1409"/>
                                        </p:tgtEl>
                                        <p:attrNameLst>
                                          <p:attrName>style.visibility</p:attrName>
                                        </p:attrNameLst>
                                      </p:cBhvr>
                                      <p:to>
                                        <p:strVal val="visible"/>
                                      </p:to>
                                    </p:set>
                                    <p:animEffect filter="dissolve" transition="in">
                                      <p:cBhvr>
                                        <p:cTn id="10" dur="1000"/>
                                        <p:tgtEl>
                                          <p:spTgt spid="1409"/>
                                        </p:tgtEl>
                                      </p:cBhvr>
                                    </p:animEffect>
                                  </p:childTnLst>
                                </p:cTn>
                              </p:par>
                            </p:childTnLst>
                          </p:cTn>
                        </p:par>
                        <p:par>
                          <p:cTn id="11" fill="hold">
                            <p:stCondLst>
                              <p:cond delay="1000"/>
                            </p:stCondLst>
                            <p:childTnLst>
                              <p:par>
                                <p:cTn id="12" presetClass="entr" nodeType="afterEffect" presetID="9" grpId="3" fill="hold">
                                  <p:stCondLst>
                                    <p:cond delay="0"/>
                                  </p:stCondLst>
                                  <p:iterate type="el" backwards="0">
                                    <p:tmAbs val="0"/>
                                  </p:iterate>
                                  <p:childTnLst>
                                    <p:set>
                                      <p:cBhvr>
                                        <p:cTn id="13" fill="hold"/>
                                        <p:tgtEl>
                                          <p:spTgt spid="1410"/>
                                        </p:tgtEl>
                                        <p:attrNameLst>
                                          <p:attrName>style.visibility</p:attrName>
                                        </p:attrNameLst>
                                      </p:cBhvr>
                                      <p:to>
                                        <p:strVal val="visible"/>
                                      </p:to>
                                    </p:set>
                                    <p:animEffect filter="dissolve" transition="in">
                                      <p:cBhvr>
                                        <p:cTn id="14" dur="1000"/>
                                        <p:tgtEl>
                                          <p:spTgt spid="1410"/>
                                        </p:tgtEl>
                                      </p:cBhvr>
                                    </p:animEffect>
                                  </p:childTnLst>
                                </p:cTn>
                              </p:par>
                            </p:childTnLst>
                          </p:cTn>
                        </p:par>
                        <p:par>
                          <p:cTn id="15" fill="hold">
                            <p:stCondLst>
                              <p:cond delay="2000"/>
                            </p:stCondLst>
                            <p:childTnLst>
                              <p:par>
                                <p:cTn id="16" presetClass="entr" nodeType="afterEffect" presetID="9" grpId="4" fill="hold">
                                  <p:stCondLst>
                                    <p:cond delay="0"/>
                                  </p:stCondLst>
                                  <p:iterate type="el" backwards="0">
                                    <p:tmAbs val="0"/>
                                  </p:iterate>
                                  <p:childTnLst>
                                    <p:set>
                                      <p:cBhvr>
                                        <p:cTn id="17" fill="hold"/>
                                        <p:tgtEl>
                                          <p:spTgt spid="1408"/>
                                        </p:tgtEl>
                                        <p:attrNameLst>
                                          <p:attrName>style.visibility</p:attrName>
                                        </p:attrNameLst>
                                      </p:cBhvr>
                                      <p:to>
                                        <p:strVal val="visible"/>
                                      </p:to>
                                    </p:set>
                                    <p:animEffect filter="dissolve" transition="in">
                                      <p:cBhvr>
                                        <p:cTn id="18" dur="1000"/>
                                        <p:tgtEl>
                                          <p:spTgt spid="1408"/>
                                        </p:tgtEl>
                                      </p:cBhvr>
                                    </p:animEffect>
                                  </p:childTnLst>
                                </p:cTn>
                              </p:par>
                            </p:childTnLst>
                          </p:cTn>
                        </p:par>
                        <p:par>
                          <p:cTn id="19" fill="hold">
                            <p:stCondLst>
                              <p:cond delay="3000"/>
                            </p:stCondLst>
                            <p:childTnLst>
                              <p:par>
                                <p:cTn id="20" presetClass="entr" nodeType="afterEffect" presetID="9" grpId="5" fill="hold">
                                  <p:stCondLst>
                                    <p:cond delay="0"/>
                                  </p:stCondLst>
                                  <p:iterate type="el" backwards="0">
                                    <p:tmAbs val="0"/>
                                  </p:iterate>
                                  <p:childTnLst>
                                    <p:set>
                                      <p:cBhvr>
                                        <p:cTn id="21" fill="hold"/>
                                        <p:tgtEl>
                                          <p:spTgt spid="1397"/>
                                        </p:tgtEl>
                                        <p:attrNameLst>
                                          <p:attrName>style.visibility</p:attrName>
                                        </p:attrNameLst>
                                      </p:cBhvr>
                                      <p:to>
                                        <p:strVal val="visible"/>
                                      </p:to>
                                    </p:set>
                                    <p:animEffect filter="dissolve" transition="in">
                                      <p:cBhvr>
                                        <p:cTn id="22" dur="1000"/>
                                        <p:tgtEl>
                                          <p:spTgt spid="1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6" grpId="1"/>
      <p:bldP build="whole" bldLvl="1" animBg="1" rev="0" advAuto="0" spid="1410" grpId="3"/>
      <p:bldP build="whole" bldLvl="1" animBg="1" rev="0" advAuto="0" spid="1397" grpId="5"/>
      <p:bldP build="whole" bldLvl="1" animBg="1" rev="0" advAuto="0" spid="1408" grpId="4"/>
      <p:bldP build="whole" bldLvl="1" animBg="1" rev="0" advAuto="0" spid="1409" grpId="2"/>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2" name="Shape 1412"/>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13" name="earth_anim.png"/>
          <p:cNvPicPr>
            <a:picLocks noChangeAspect="1"/>
          </p:cNvPicPr>
          <p:nvPr/>
        </p:nvPicPr>
        <p:blipFill>
          <a:blip r:embed="rId2">
            <a:extLst/>
          </a:blip>
          <a:stretch>
            <a:fillRect/>
          </a:stretch>
        </p:blipFill>
        <p:spPr>
          <a:xfrm>
            <a:off x="3657600" y="3886200"/>
            <a:ext cx="1828800" cy="1828800"/>
          </a:xfrm>
          <a:prstGeom prst="rect">
            <a:avLst/>
          </a:prstGeom>
          <a:ln w="12700">
            <a:miter lim="400000"/>
          </a:ln>
        </p:spPr>
      </p:pic>
      <p:pic>
        <p:nvPicPr>
          <p:cNvPr id="1414" name="mundo-front.jpg"/>
          <p:cNvPicPr>
            <a:picLocks noChangeAspect="1"/>
          </p:cNvPicPr>
          <p:nvPr/>
        </p:nvPicPr>
        <p:blipFill>
          <a:blip r:embed="rId3">
            <a:extLst/>
          </a:blip>
          <a:stretch>
            <a:fillRect/>
          </a:stretch>
        </p:blipFill>
        <p:spPr>
          <a:xfrm>
            <a:off x="3200400" y="3886200"/>
            <a:ext cx="2286000" cy="2276475"/>
          </a:xfrm>
          <a:prstGeom prst="rect">
            <a:avLst/>
          </a:prstGeom>
          <a:ln w="12700">
            <a:miter lim="400000"/>
          </a:ln>
        </p:spPr>
      </p:pic>
      <p:grpSp>
        <p:nvGrpSpPr>
          <p:cNvPr id="1424" name="Group 1424"/>
          <p:cNvGrpSpPr/>
          <p:nvPr/>
        </p:nvGrpSpPr>
        <p:grpSpPr>
          <a:xfrm>
            <a:off x="457200" y="457199"/>
            <a:ext cx="984250" cy="1211725"/>
            <a:chOff x="0" y="0"/>
            <a:chExt cx="984250" cy="1211723"/>
          </a:xfrm>
        </p:grpSpPr>
        <p:grpSp>
          <p:nvGrpSpPr>
            <p:cNvPr id="1417" name="Group 1417"/>
            <p:cNvGrpSpPr/>
            <p:nvPr/>
          </p:nvGrpSpPr>
          <p:grpSpPr>
            <a:xfrm>
              <a:off x="0" y="0"/>
              <a:ext cx="984250" cy="1211724"/>
              <a:chOff x="0" y="0"/>
              <a:chExt cx="984250" cy="1211723"/>
            </a:xfrm>
          </p:grpSpPr>
          <p:sp>
            <p:nvSpPr>
              <p:cNvPr id="1415" name="Shape 1415"/>
              <p:cNvSpPr/>
              <p:nvPr/>
            </p:nvSpPr>
            <p:spPr>
              <a:xfrm>
                <a:off x="0" y="0"/>
                <a:ext cx="984250" cy="984739"/>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416" name="Shape 1416"/>
              <p:cNvSpPr/>
              <p:nvPr/>
            </p:nvSpPr>
            <p:spPr>
              <a:xfrm>
                <a:off x="0" y="984738"/>
                <a:ext cx="98425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Ideas</a:t>
                </a:r>
              </a:p>
            </p:txBody>
          </p:sp>
        </p:grpSp>
        <p:pic>
          <p:nvPicPr>
            <p:cNvPr id="1418" name="image.pdf"/>
            <p:cNvPicPr>
              <a:picLocks noChangeAspect="1"/>
            </p:cNvPicPr>
            <p:nvPr/>
          </p:nvPicPr>
          <p:blipFill>
            <a:blip r:embed="rId4">
              <a:extLst/>
            </a:blip>
            <a:stretch>
              <a:fillRect/>
            </a:stretch>
          </p:blipFill>
          <p:spPr>
            <a:xfrm>
              <a:off x="421821" y="234461"/>
              <a:ext cx="499937" cy="515816"/>
            </a:xfrm>
            <a:prstGeom prst="rect">
              <a:avLst/>
            </a:prstGeom>
            <a:ln w="12700" cap="flat">
              <a:noFill/>
              <a:miter lim="400000"/>
            </a:ln>
            <a:effectLst/>
          </p:spPr>
        </p:pic>
        <p:pic>
          <p:nvPicPr>
            <p:cNvPr id="1419" name="book.png"/>
            <p:cNvPicPr>
              <a:picLocks noChangeAspect="1"/>
            </p:cNvPicPr>
            <p:nvPr/>
          </p:nvPicPr>
          <p:blipFill>
            <a:blip r:embed="rId5">
              <a:extLst/>
            </a:blip>
            <a:stretch>
              <a:fillRect/>
            </a:stretch>
          </p:blipFill>
          <p:spPr>
            <a:xfrm>
              <a:off x="46869" y="332153"/>
              <a:ext cx="468691" cy="371232"/>
            </a:xfrm>
            <a:prstGeom prst="rect">
              <a:avLst/>
            </a:prstGeom>
            <a:ln w="12700" cap="flat">
              <a:noFill/>
              <a:miter lim="400000"/>
            </a:ln>
            <a:effectLst/>
          </p:spPr>
        </p:pic>
        <p:grpSp>
          <p:nvGrpSpPr>
            <p:cNvPr id="1423" name="Group 1423"/>
            <p:cNvGrpSpPr/>
            <p:nvPr/>
          </p:nvGrpSpPr>
          <p:grpSpPr>
            <a:xfrm>
              <a:off x="328083" y="371435"/>
              <a:ext cx="373196" cy="130704"/>
              <a:chOff x="0" y="0"/>
              <a:chExt cx="373194" cy="130703"/>
            </a:xfrm>
          </p:grpSpPr>
          <p:sp>
            <p:nvSpPr>
              <p:cNvPr id="1420" name="Shape 1420"/>
              <p:cNvSpPr/>
              <p:nvPr/>
            </p:nvSpPr>
            <p:spPr>
              <a:xfrm>
                <a:off x="0" y="3703"/>
                <a:ext cx="373195"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421" name="Shape 1421"/>
              <p:cNvSpPr/>
              <p:nvPr/>
            </p:nvSpPr>
            <p:spPr>
              <a:xfrm>
                <a:off x="0" y="3703"/>
                <a:ext cx="17136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422" name="Shape 1422"/>
              <p:cNvSpPr/>
              <p:nvPr/>
            </p:nvSpPr>
            <p:spPr>
              <a:xfrm>
                <a:off x="133283" y="0"/>
                <a:ext cx="3808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grpSp>
        <p:nvGrpSpPr>
          <p:cNvPr id="1427" name="Group 1427"/>
          <p:cNvGrpSpPr/>
          <p:nvPr/>
        </p:nvGrpSpPr>
        <p:grpSpPr>
          <a:xfrm>
            <a:off x="1828800" y="422275"/>
            <a:ext cx="6858000" cy="2689225"/>
            <a:chOff x="0" y="0"/>
            <a:chExt cx="6858000" cy="2689225"/>
          </a:xfrm>
        </p:grpSpPr>
        <p:sp>
          <p:nvSpPr>
            <p:cNvPr id="1425" name="Shape 1425"/>
            <p:cNvSpPr/>
            <p:nvPr/>
          </p:nvSpPr>
          <p:spPr>
            <a:xfrm>
              <a:off x="0" y="0"/>
              <a:ext cx="6858000" cy="2689225"/>
            </a:xfrm>
            <a:prstGeom prst="wedgeEllipseCallout">
              <a:avLst>
                <a:gd name="adj1" fmla="val -7593"/>
                <a:gd name="adj2" fmla="val 74264"/>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400">
                  <a:solidFill>
                    <a:srgbClr val="0A56A4"/>
                  </a:solidFill>
                  <a:latin typeface="+mn-lt"/>
                  <a:ea typeface="+mn-ea"/>
                  <a:cs typeface="+mn-cs"/>
                  <a:sym typeface="Arial"/>
                </a:defRPr>
              </a:pPr>
            </a:p>
          </p:txBody>
        </p:sp>
        <p:sp>
          <p:nvSpPr>
            <p:cNvPr id="1426" name="Shape 1426"/>
            <p:cNvSpPr/>
            <p:nvPr/>
          </p:nvSpPr>
          <p:spPr>
            <a:xfrm>
              <a:off x="1004252" y="414878"/>
              <a:ext cx="4849496" cy="1859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i="1" sz="2400">
                  <a:solidFill>
                    <a:srgbClr val="0A56A4"/>
                  </a:solidFill>
                  <a:latin typeface="+mn-lt"/>
                  <a:ea typeface="+mn-ea"/>
                  <a:cs typeface="+mn-cs"/>
                  <a:sym typeface="Arial"/>
                </a:defRPr>
              </a:pPr>
              <a:r>
                <a:t>Crops</a:t>
              </a:r>
              <a:r>
                <a:rPr i="0"/>
                <a:t> also diffused across Afroeurasia. Travelers and migrants introduced plants into new regions. People began to grow, eat, and sell these crops.</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414"/>
                                        </p:tgtEl>
                                        <p:attrNameLst>
                                          <p:attrName>style.visibility</p:attrName>
                                        </p:attrNameLst>
                                      </p:cBhvr>
                                      <p:to>
                                        <p:strVal val="visible"/>
                                      </p:to>
                                    </p:set>
                                    <p:animEffect filter="dissolve" transition="in">
                                      <p:cBhvr>
                                        <p:cTn id="7" dur="1000"/>
                                        <p:tgtEl>
                                          <p:spTgt spid="1414"/>
                                        </p:tgtEl>
                                      </p:cBhvr>
                                    </p:animEffect>
                                  </p:childTnLst>
                                </p:cTn>
                              </p:par>
                            </p:childTnLst>
                          </p:cTn>
                        </p:par>
                        <p:par>
                          <p:cTn id="8" fill="hold">
                            <p:stCondLst>
                              <p:cond delay="1000"/>
                            </p:stCondLst>
                            <p:childTnLst>
                              <p:par>
                                <p:cTn id="9" presetClass="entr" nodeType="afterEffect" presetSubtype="0" presetID="1" grpId="2" fill="hold">
                                  <p:stCondLst>
                                    <p:cond delay="0"/>
                                  </p:stCondLst>
                                  <p:iterate type="el" backwards="0">
                                    <p:tmAbs val="0"/>
                                  </p:iterate>
                                  <p:childTnLst>
                                    <p:set>
                                      <p:cBhvr>
                                        <p:cTn id="10" fill="hold"/>
                                        <p:tgtEl>
                                          <p:spTgt spid="14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4" grpId="1"/>
      <p:bldP build="whole" bldLvl="1" animBg="1" rev="0" advAuto="0" spid="1427" grpId="2"/>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9" name="Shape 1429"/>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30" name="Shape 1430"/>
          <p:cNvSpPr/>
          <p:nvPr/>
        </p:nvSpPr>
        <p:spPr>
          <a:xfrm>
            <a:off x="4419600" y="380999"/>
            <a:ext cx="4267200" cy="61264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400"/>
              </a:spcBef>
              <a:buSzPct val="100000"/>
              <a:buChar char="•"/>
              <a:defRPr b="1" sz="2000">
                <a:solidFill>
                  <a:srgbClr val="CD7C11"/>
                </a:solidFill>
                <a:effectLst>
                  <a:outerShdw sx="100000" sy="100000" kx="0" ky="0" algn="b" rotWithShape="0" blurRad="12700" dist="25400" dir="2700000">
                    <a:srgbClr val="DDDDDD"/>
                  </a:outerShdw>
                </a:effectLst>
              </a:defRPr>
            </a:pPr>
            <a:r>
              <a:t>Sorghum fattened up folks when this cereal crop spread from eastern Africa to China.</a:t>
            </a:r>
          </a:p>
          <a:p>
            <a:pPr marL="342900" indent="-342900">
              <a:spcBef>
                <a:spcPts val="400"/>
              </a:spcBef>
              <a:buSzPct val="100000"/>
              <a:buChar char="•"/>
              <a:defRPr b="1" sz="2000">
                <a:solidFill>
                  <a:srgbClr val="CD7C11"/>
                </a:solidFill>
                <a:effectLst>
                  <a:outerShdw sx="100000" sy="100000" kx="0" ky="0" algn="b" rotWithShape="0" blurRad="12700" dist="25400" dir="2700000">
                    <a:srgbClr val="DDDDDD"/>
                  </a:outerShdw>
                </a:effectLst>
              </a:defRPr>
            </a:pPr>
            <a:r>
              <a:t>Citrus fruits rolled from Southwest Asia to Spain, celebrated in garden and song.</a:t>
            </a:r>
          </a:p>
          <a:p>
            <a:pPr marL="342900" indent="-342900">
              <a:spcBef>
                <a:spcPts val="400"/>
              </a:spcBef>
              <a:buSzPct val="100000"/>
              <a:buChar char="•"/>
              <a:defRPr b="1" sz="2000">
                <a:solidFill>
                  <a:srgbClr val="CD7C11"/>
                </a:solidFill>
                <a:effectLst>
                  <a:outerShdw sx="100000" sy="100000" kx="0" ky="0" algn="b" rotWithShape="0" blurRad="12700" dist="25400" dir="2700000">
                    <a:srgbClr val="DDDDDD"/>
                  </a:outerShdw>
                </a:effectLst>
              </a:defRPr>
            </a:pPr>
            <a:r>
              <a:t>Cane sugar sweetened a path from India to the Mediterranean.</a:t>
            </a:r>
          </a:p>
          <a:p>
            <a:pPr marL="342900" indent="-342900">
              <a:spcBef>
                <a:spcPts val="400"/>
              </a:spcBef>
              <a:buSzPct val="100000"/>
              <a:buChar char="•"/>
              <a:defRPr b="1" sz="2000">
                <a:solidFill>
                  <a:srgbClr val="CD7C11"/>
                </a:solidFill>
                <a:effectLst>
                  <a:outerShdw sx="100000" sy="100000" kx="0" ky="0" algn="b" rotWithShape="0" blurRad="12700" dist="25400" dir="2700000">
                    <a:srgbClr val="DDDDDD"/>
                  </a:outerShdw>
                </a:effectLst>
              </a:defRPr>
            </a:pPr>
            <a:r>
              <a:t>Cotton wove its way from India to North Africa, Central Asia, and China.</a:t>
            </a:r>
          </a:p>
          <a:p>
            <a:pPr marL="342900" indent="-342900">
              <a:spcBef>
                <a:spcPts val="400"/>
              </a:spcBef>
              <a:buSzPct val="100000"/>
              <a:buChar char="•"/>
              <a:defRPr b="1" sz="2000">
                <a:solidFill>
                  <a:srgbClr val="CD7C11"/>
                </a:solidFill>
                <a:effectLst>
                  <a:outerShdw sx="100000" sy="100000" kx="0" ky="0" algn="b" rotWithShape="0" blurRad="12700" dist="25400" dir="2700000">
                    <a:srgbClr val="DDDDDD"/>
                  </a:outerShdw>
                </a:effectLst>
              </a:defRPr>
            </a:pPr>
            <a:r>
              <a:t>Veggies like spinach, asparagus, and broccoli stirred vitamins into meals across the hemisphere.</a:t>
            </a:r>
          </a:p>
        </p:txBody>
      </p:sp>
      <p:grpSp>
        <p:nvGrpSpPr>
          <p:cNvPr id="1440" name="Group 1440"/>
          <p:cNvGrpSpPr/>
          <p:nvPr/>
        </p:nvGrpSpPr>
        <p:grpSpPr>
          <a:xfrm>
            <a:off x="457200" y="457199"/>
            <a:ext cx="984250" cy="1211725"/>
            <a:chOff x="0" y="0"/>
            <a:chExt cx="984250" cy="1211723"/>
          </a:xfrm>
        </p:grpSpPr>
        <p:grpSp>
          <p:nvGrpSpPr>
            <p:cNvPr id="1433" name="Group 1433"/>
            <p:cNvGrpSpPr/>
            <p:nvPr/>
          </p:nvGrpSpPr>
          <p:grpSpPr>
            <a:xfrm>
              <a:off x="0" y="0"/>
              <a:ext cx="984250" cy="1211724"/>
              <a:chOff x="0" y="0"/>
              <a:chExt cx="984250" cy="1211723"/>
            </a:xfrm>
          </p:grpSpPr>
          <p:sp>
            <p:nvSpPr>
              <p:cNvPr id="1431" name="Shape 1431"/>
              <p:cNvSpPr/>
              <p:nvPr/>
            </p:nvSpPr>
            <p:spPr>
              <a:xfrm>
                <a:off x="0" y="0"/>
                <a:ext cx="984250" cy="984739"/>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432" name="Shape 1432"/>
              <p:cNvSpPr/>
              <p:nvPr/>
            </p:nvSpPr>
            <p:spPr>
              <a:xfrm>
                <a:off x="0" y="984738"/>
                <a:ext cx="98425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Ideas</a:t>
                </a:r>
              </a:p>
            </p:txBody>
          </p:sp>
        </p:grpSp>
        <p:pic>
          <p:nvPicPr>
            <p:cNvPr id="1434" name="image.pdf"/>
            <p:cNvPicPr>
              <a:picLocks noChangeAspect="1"/>
            </p:cNvPicPr>
            <p:nvPr/>
          </p:nvPicPr>
          <p:blipFill>
            <a:blip r:embed="rId2">
              <a:extLst/>
            </a:blip>
            <a:stretch>
              <a:fillRect/>
            </a:stretch>
          </p:blipFill>
          <p:spPr>
            <a:xfrm>
              <a:off x="421821" y="234461"/>
              <a:ext cx="499937" cy="515816"/>
            </a:xfrm>
            <a:prstGeom prst="rect">
              <a:avLst/>
            </a:prstGeom>
            <a:ln w="12700" cap="flat">
              <a:noFill/>
              <a:miter lim="400000"/>
            </a:ln>
            <a:effectLst/>
          </p:spPr>
        </p:pic>
        <p:pic>
          <p:nvPicPr>
            <p:cNvPr id="1435" name="book.png"/>
            <p:cNvPicPr>
              <a:picLocks noChangeAspect="1"/>
            </p:cNvPicPr>
            <p:nvPr/>
          </p:nvPicPr>
          <p:blipFill>
            <a:blip r:embed="rId3">
              <a:extLst/>
            </a:blip>
            <a:stretch>
              <a:fillRect/>
            </a:stretch>
          </p:blipFill>
          <p:spPr>
            <a:xfrm>
              <a:off x="46869" y="332153"/>
              <a:ext cx="468691" cy="371232"/>
            </a:xfrm>
            <a:prstGeom prst="rect">
              <a:avLst/>
            </a:prstGeom>
            <a:ln w="12700" cap="flat">
              <a:noFill/>
              <a:miter lim="400000"/>
            </a:ln>
            <a:effectLst/>
          </p:spPr>
        </p:pic>
        <p:grpSp>
          <p:nvGrpSpPr>
            <p:cNvPr id="1439" name="Group 1439"/>
            <p:cNvGrpSpPr/>
            <p:nvPr/>
          </p:nvGrpSpPr>
          <p:grpSpPr>
            <a:xfrm>
              <a:off x="328083" y="371435"/>
              <a:ext cx="373196" cy="130704"/>
              <a:chOff x="0" y="0"/>
              <a:chExt cx="373194" cy="130703"/>
            </a:xfrm>
          </p:grpSpPr>
          <p:sp>
            <p:nvSpPr>
              <p:cNvPr id="1436" name="Shape 1436"/>
              <p:cNvSpPr/>
              <p:nvPr/>
            </p:nvSpPr>
            <p:spPr>
              <a:xfrm>
                <a:off x="0" y="3703"/>
                <a:ext cx="373195"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437" name="Shape 1437"/>
              <p:cNvSpPr/>
              <p:nvPr/>
            </p:nvSpPr>
            <p:spPr>
              <a:xfrm>
                <a:off x="0" y="3703"/>
                <a:ext cx="17136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438" name="Shape 1438"/>
              <p:cNvSpPr/>
              <p:nvPr/>
            </p:nvSpPr>
            <p:spPr>
              <a:xfrm>
                <a:off x="133283" y="0"/>
                <a:ext cx="3808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grpSp>
        <p:nvGrpSpPr>
          <p:cNvPr id="1447" name="Group 1447"/>
          <p:cNvGrpSpPr/>
          <p:nvPr/>
        </p:nvGrpSpPr>
        <p:grpSpPr>
          <a:xfrm>
            <a:off x="457200" y="457200"/>
            <a:ext cx="3657600" cy="5715000"/>
            <a:chOff x="0" y="0"/>
            <a:chExt cx="3657600" cy="5715000"/>
          </a:xfrm>
        </p:grpSpPr>
        <p:pic>
          <p:nvPicPr>
            <p:cNvPr id="1441" name="slide0078_image267.jpg"/>
            <p:cNvPicPr>
              <a:picLocks noChangeAspect="1"/>
            </p:cNvPicPr>
            <p:nvPr/>
          </p:nvPicPr>
          <p:blipFill>
            <a:blip r:embed="rId4">
              <a:extLst/>
            </a:blip>
            <a:stretch>
              <a:fillRect/>
            </a:stretch>
          </p:blipFill>
          <p:spPr>
            <a:xfrm>
              <a:off x="1676400" y="0"/>
              <a:ext cx="1304925" cy="3438525"/>
            </a:xfrm>
            <a:prstGeom prst="rect">
              <a:avLst/>
            </a:prstGeom>
            <a:ln w="12700" cap="flat">
              <a:noFill/>
              <a:miter lim="400000"/>
            </a:ln>
            <a:effectLst/>
          </p:spPr>
        </p:pic>
        <p:pic>
          <p:nvPicPr>
            <p:cNvPr id="1442" name="08-Sugar%20cane.jpg"/>
            <p:cNvPicPr>
              <a:picLocks noChangeAspect="1"/>
            </p:cNvPicPr>
            <p:nvPr/>
          </p:nvPicPr>
          <p:blipFill>
            <a:blip r:embed="rId5">
              <a:extLst/>
            </a:blip>
            <a:stretch>
              <a:fillRect/>
            </a:stretch>
          </p:blipFill>
          <p:spPr>
            <a:xfrm>
              <a:off x="0" y="1676400"/>
              <a:ext cx="1447800" cy="2133600"/>
            </a:xfrm>
            <a:prstGeom prst="rect">
              <a:avLst/>
            </a:prstGeom>
            <a:ln w="12700" cap="flat">
              <a:noFill/>
              <a:miter lim="400000"/>
            </a:ln>
            <a:effectLst/>
          </p:spPr>
        </p:pic>
        <p:pic>
          <p:nvPicPr>
            <p:cNvPr id="1443" name="sorghum%20image%207.jpg" descr="Affected Sorghum Panicle"/>
            <p:cNvPicPr>
              <a:picLocks noChangeAspect="1"/>
            </p:cNvPicPr>
            <p:nvPr/>
          </p:nvPicPr>
          <p:blipFill>
            <a:blip r:embed="rId6">
              <a:extLst/>
            </a:blip>
            <a:stretch>
              <a:fillRect/>
            </a:stretch>
          </p:blipFill>
          <p:spPr>
            <a:xfrm>
              <a:off x="2568575" y="3276600"/>
              <a:ext cx="1089025" cy="1981200"/>
            </a:xfrm>
            <a:prstGeom prst="rect">
              <a:avLst/>
            </a:prstGeom>
            <a:ln w="12700" cap="flat">
              <a:noFill/>
              <a:miter lim="400000"/>
            </a:ln>
            <a:effectLst/>
          </p:spPr>
        </p:pic>
        <p:pic>
          <p:nvPicPr>
            <p:cNvPr id="1444" name="image.png"/>
            <p:cNvPicPr>
              <a:picLocks noChangeAspect="1"/>
            </p:cNvPicPr>
            <p:nvPr/>
          </p:nvPicPr>
          <p:blipFill>
            <a:blip r:embed="rId7">
              <a:extLst/>
            </a:blip>
            <a:srcRect l="5958" t="0" r="0" b="12620"/>
            <a:stretch>
              <a:fillRect/>
            </a:stretch>
          </p:blipFill>
          <p:spPr>
            <a:xfrm>
              <a:off x="0" y="4572000"/>
              <a:ext cx="1828800" cy="1143000"/>
            </a:xfrm>
            <a:prstGeom prst="rect">
              <a:avLst/>
            </a:prstGeom>
            <a:ln w="12700" cap="flat">
              <a:noFill/>
              <a:miter lim="400000"/>
            </a:ln>
            <a:effectLst/>
          </p:spPr>
        </p:pic>
        <p:pic>
          <p:nvPicPr>
            <p:cNvPr id="1445" name="image.png"/>
            <p:cNvPicPr>
              <a:picLocks noChangeAspect="1"/>
            </p:cNvPicPr>
            <p:nvPr/>
          </p:nvPicPr>
          <p:blipFill>
            <a:blip r:embed="rId8">
              <a:extLst/>
            </a:blip>
            <a:stretch>
              <a:fillRect/>
            </a:stretch>
          </p:blipFill>
          <p:spPr>
            <a:xfrm>
              <a:off x="838200" y="3200400"/>
              <a:ext cx="2033588" cy="1681163"/>
            </a:xfrm>
            <a:prstGeom prst="rect">
              <a:avLst/>
            </a:prstGeom>
            <a:ln w="12700" cap="flat">
              <a:noFill/>
              <a:miter lim="400000"/>
            </a:ln>
            <a:effectLst/>
          </p:spPr>
        </p:pic>
        <p:pic>
          <p:nvPicPr>
            <p:cNvPr id="1446" name="image.png"/>
            <p:cNvPicPr>
              <a:picLocks noChangeAspect="1"/>
            </p:cNvPicPr>
            <p:nvPr/>
          </p:nvPicPr>
          <p:blipFill>
            <a:blip r:embed="rId9">
              <a:extLst/>
            </a:blip>
            <a:stretch>
              <a:fillRect/>
            </a:stretch>
          </p:blipFill>
          <p:spPr>
            <a:xfrm>
              <a:off x="2586037" y="1828800"/>
              <a:ext cx="995363" cy="1066800"/>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430">
                                            <p:bg/>
                                          </p:spTgt>
                                        </p:tgtEl>
                                        <p:attrNameLst>
                                          <p:attrName>style.visibility</p:attrName>
                                        </p:attrNameLst>
                                      </p:cBhvr>
                                      <p:to>
                                        <p:strVal val="visible"/>
                                      </p:to>
                                    </p:set>
                                    <p:animEffect filter="dissolve" transition="in">
                                      <p:cBhvr>
                                        <p:cTn id="7" dur="1000"/>
                                        <p:tgtEl>
                                          <p:spTgt spid="143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30">
                                            <p:txEl>
                                              <p:pRg st="0" end="0"/>
                                            </p:txEl>
                                          </p:spTgt>
                                        </p:tgtEl>
                                        <p:attrNameLst>
                                          <p:attrName>style.visibility</p:attrName>
                                        </p:attrNameLst>
                                      </p:cBhvr>
                                      <p:to>
                                        <p:strVal val="visible"/>
                                      </p:to>
                                    </p:set>
                                    <p:animEffect filter="dissolve" transition="in">
                                      <p:cBhvr>
                                        <p:cTn id="10" dur="1000"/>
                                        <p:tgtEl>
                                          <p:spTgt spid="14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430">
                                            <p:txEl>
                                              <p:pRg st="1" end="1"/>
                                            </p:txEl>
                                          </p:spTgt>
                                        </p:tgtEl>
                                        <p:attrNameLst>
                                          <p:attrName>style.visibility</p:attrName>
                                        </p:attrNameLst>
                                      </p:cBhvr>
                                      <p:to>
                                        <p:strVal val="visible"/>
                                      </p:to>
                                    </p:set>
                                    <p:animEffect filter="dissolve" transition="in">
                                      <p:cBhvr>
                                        <p:cTn id="15" dur="1000"/>
                                        <p:tgtEl>
                                          <p:spTgt spid="143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430">
                                            <p:txEl>
                                              <p:pRg st="2" end="2"/>
                                            </p:txEl>
                                          </p:spTgt>
                                        </p:tgtEl>
                                        <p:attrNameLst>
                                          <p:attrName>style.visibility</p:attrName>
                                        </p:attrNameLst>
                                      </p:cBhvr>
                                      <p:to>
                                        <p:strVal val="visible"/>
                                      </p:to>
                                    </p:set>
                                    <p:animEffect filter="dissolve" transition="in">
                                      <p:cBhvr>
                                        <p:cTn id="20" dur="1000"/>
                                        <p:tgtEl>
                                          <p:spTgt spid="143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430">
                                            <p:txEl>
                                              <p:pRg st="3" end="3"/>
                                            </p:txEl>
                                          </p:spTgt>
                                        </p:tgtEl>
                                        <p:attrNameLst>
                                          <p:attrName>style.visibility</p:attrName>
                                        </p:attrNameLst>
                                      </p:cBhvr>
                                      <p:to>
                                        <p:strVal val="visible"/>
                                      </p:to>
                                    </p:set>
                                    <p:animEffect filter="dissolve" transition="in">
                                      <p:cBhvr>
                                        <p:cTn id="25" dur="1000"/>
                                        <p:tgtEl>
                                          <p:spTgt spid="143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430">
                                            <p:txEl>
                                              <p:pRg st="4" end="4"/>
                                            </p:txEl>
                                          </p:spTgt>
                                        </p:tgtEl>
                                        <p:attrNameLst>
                                          <p:attrName>style.visibility</p:attrName>
                                        </p:attrNameLst>
                                      </p:cBhvr>
                                      <p:to>
                                        <p:strVal val="visible"/>
                                      </p:to>
                                    </p:set>
                                    <p:animEffect filter="dissolve" transition="in">
                                      <p:cBhvr>
                                        <p:cTn id="30" dur="1000"/>
                                        <p:tgtEl>
                                          <p:spTgt spid="143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30"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sldNum" sz="quarter" idx="2"/>
          </p:nvPr>
        </p:nvSpPr>
        <p:spPr>
          <a:xfrm>
            <a:off x="8940976" y="6534150"/>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64" name="Group 264"/>
          <p:cNvGrpSpPr/>
          <p:nvPr/>
        </p:nvGrpSpPr>
        <p:grpSpPr>
          <a:xfrm>
            <a:off x="457172" y="457132"/>
            <a:ext cx="3428621" cy="3378784"/>
            <a:chOff x="0" y="0"/>
            <a:chExt cx="3428619" cy="3378782"/>
          </a:xfrm>
        </p:grpSpPr>
        <p:sp>
          <p:nvSpPr>
            <p:cNvPr id="259" name="Shape 259"/>
            <p:cNvSpPr/>
            <p:nvPr/>
          </p:nvSpPr>
          <p:spPr>
            <a:xfrm>
              <a:off x="0" y="0"/>
              <a:ext cx="3428620" cy="2590567"/>
            </a:xfrm>
            <a:custGeom>
              <a:avLst/>
              <a:gdLst/>
              <a:ahLst/>
              <a:cxnLst>
                <a:cxn ang="0">
                  <a:pos x="wd2" y="hd2"/>
                </a:cxn>
                <a:cxn ang="5400000">
                  <a:pos x="wd2" y="hd2"/>
                </a:cxn>
                <a:cxn ang="10800000">
                  <a:pos x="wd2" y="hd2"/>
                </a:cxn>
                <a:cxn ang="16200000">
                  <a:pos x="wd2" y="hd2"/>
                </a:cxn>
              </a:cxnLst>
              <a:rect l="0" t="0" r="r" b="b"/>
              <a:pathLst>
                <a:path w="21264" h="20623" fill="norm" stroke="1"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6" y="15729"/>
                    <a:pt x="18406" y="15039"/>
                    <a:pt x="18406" y="1433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noFill/>
            <a:ln w="9525" cap="flat">
              <a:solidFill>
                <a:srgbClr val="000000"/>
              </a:solidFill>
              <a:prstDash val="solid"/>
              <a:round/>
            </a:ln>
            <a:effectLst/>
          </p:spPr>
          <p:txBody>
            <a:bodyPr wrap="square" lIns="45719" tIns="45719" rIns="45719" bIns="45719" numCol="1" anchor="t">
              <a:noAutofit/>
            </a:bodyPr>
            <a:lstStyle/>
            <a:p>
              <a:pPr algn="ctr">
                <a:defRPr sz="2400">
                  <a:latin typeface="Times New Roman"/>
                  <a:ea typeface="Times New Roman"/>
                  <a:cs typeface="Times New Roman"/>
                  <a:sym typeface="Times New Roman"/>
                </a:defRPr>
              </a:pPr>
            </a:p>
          </p:txBody>
        </p:sp>
        <p:sp>
          <p:nvSpPr>
            <p:cNvPr id="260" name="Shape 260"/>
            <p:cNvSpPr/>
            <p:nvPr/>
          </p:nvSpPr>
          <p:spPr>
            <a:xfrm>
              <a:off x="1442906" y="2565559"/>
              <a:ext cx="571501" cy="431801"/>
            </a:xfrm>
            <a:prstGeom prst="ellipse">
              <a:avLst/>
            </a:prstGeom>
            <a:noFill/>
            <a:ln w="9525" cap="flat">
              <a:solidFill>
                <a:srgbClr val="000000"/>
              </a:solidFill>
              <a:prstDash val="solid"/>
              <a:round/>
            </a:ln>
            <a:effectLst/>
          </p:spPr>
          <p:txBody>
            <a:bodyPr wrap="square" lIns="45719" tIns="45719" rIns="45719" bIns="45719" numCol="1" anchor="t">
              <a:noAutofit/>
            </a:bodyPr>
            <a:lstStyle/>
            <a:p>
              <a:pPr algn="ctr">
                <a:defRPr sz="2400">
                  <a:latin typeface="Times New Roman"/>
                  <a:ea typeface="Times New Roman"/>
                  <a:cs typeface="Times New Roman"/>
                  <a:sym typeface="Times New Roman"/>
                </a:defRPr>
              </a:pPr>
            </a:p>
          </p:txBody>
        </p:sp>
        <p:sp>
          <p:nvSpPr>
            <p:cNvPr id="261" name="Shape 261"/>
            <p:cNvSpPr/>
            <p:nvPr/>
          </p:nvSpPr>
          <p:spPr>
            <a:xfrm>
              <a:off x="1541331" y="2972171"/>
              <a:ext cx="381001" cy="287867"/>
            </a:xfrm>
            <a:prstGeom prst="ellipse">
              <a:avLst/>
            </a:prstGeom>
            <a:noFill/>
            <a:ln w="9525" cap="flat">
              <a:solidFill>
                <a:srgbClr val="000000"/>
              </a:solidFill>
              <a:prstDash val="solid"/>
              <a:round/>
            </a:ln>
            <a:effectLst/>
          </p:spPr>
          <p:txBody>
            <a:bodyPr wrap="square" lIns="45719" tIns="45719" rIns="45719" bIns="45719" numCol="1" anchor="t">
              <a:noAutofit/>
            </a:bodyPr>
            <a:lstStyle/>
            <a:p>
              <a:pPr algn="ctr">
                <a:defRPr sz="2400">
                  <a:latin typeface="Times New Roman"/>
                  <a:ea typeface="Times New Roman"/>
                  <a:cs typeface="Times New Roman"/>
                  <a:sym typeface="Times New Roman"/>
                </a:defRPr>
              </a:pPr>
            </a:p>
          </p:txBody>
        </p:sp>
        <p:sp>
          <p:nvSpPr>
            <p:cNvPr id="262" name="Shape 262"/>
            <p:cNvSpPr/>
            <p:nvPr/>
          </p:nvSpPr>
          <p:spPr>
            <a:xfrm>
              <a:off x="1638327" y="3234849"/>
              <a:ext cx="190501" cy="143934"/>
            </a:xfrm>
            <a:prstGeom prst="ellipse">
              <a:avLst/>
            </a:prstGeom>
            <a:noFill/>
            <a:ln w="9525" cap="flat">
              <a:solidFill>
                <a:srgbClr val="000000"/>
              </a:solidFill>
              <a:prstDash val="solid"/>
              <a:round/>
            </a:ln>
            <a:effectLst/>
          </p:spPr>
          <p:txBody>
            <a:bodyPr wrap="square" lIns="45719" tIns="45719" rIns="45719" bIns="45719" numCol="1" anchor="t">
              <a:noAutofit/>
            </a:bodyPr>
            <a:lstStyle/>
            <a:p>
              <a:pPr algn="ctr">
                <a:defRPr sz="2400">
                  <a:latin typeface="Times New Roman"/>
                  <a:ea typeface="Times New Roman"/>
                  <a:cs typeface="Times New Roman"/>
                  <a:sym typeface="Times New Roman"/>
                </a:defRPr>
              </a:pPr>
            </a:p>
          </p:txBody>
        </p:sp>
        <p:sp>
          <p:nvSpPr>
            <p:cNvPr id="263" name="Shape 263"/>
            <p:cNvSpPr/>
            <p:nvPr/>
          </p:nvSpPr>
          <p:spPr>
            <a:xfrm>
              <a:off x="170626" y="139845"/>
              <a:ext cx="3145563" cy="22051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270"/>
                  </a:moveTo>
                  <a:cubicBezTo>
                    <a:pt x="19208" y="14502"/>
                    <a:pt x="18520" y="12889"/>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9525" cap="flat">
              <a:solidFill>
                <a:srgbClr val="000000"/>
              </a:solidFill>
              <a:prstDash val="solid"/>
              <a:round/>
            </a:ln>
            <a:effectLst/>
          </p:spPr>
          <p:txBody>
            <a:bodyPr wrap="square" lIns="45719" tIns="45719" rIns="45719" bIns="45719" numCol="1" anchor="t">
              <a:noAutofit/>
            </a:bodyPr>
            <a:lstStyle/>
            <a:p>
              <a:pPr algn="ctr">
                <a:defRPr sz="2400">
                  <a:latin typeface="Times New Roman"/>
                  <a:ea typeface="Times New Roman"/>
                  <a:cs typeface="Times New Roman"/>
                  <a:sym typeface="Times New Roman"/>
                </a:defRPr>
              </a:pPr>
            </a:p>
          </p:txBody>
        </p:sp>
      </p:grpSp>
      <p:pic>
        <p:nvPicPr>
          <p:cNvPr id="265" name="earth_anim.png"/>
          <p:cNvPicPr>
            <a:picLocks noChangeAspect="1"/>
          </p:cNvPicPr>
          <p:nvPr/>
        </p:nvPicPr>
        <p:blipFill>
          <a:blip r:embed="rId2">
            <a:extLst/>
          </a:blip>
          <a:stretch>
            <a:fillRect/>
          </a:stretch>
        </p:blipFill>
        <p:spPr>
          <a:xfrm rot="20700000">
            <a:off x="1371600" y="3886200"/>
            <a:ext cx="1828800" cy="1828800"/>
          </a:xfrm>
          <a:prstGeom prst="rect">
            <a:avLst/>
          </a:prstGeom>
          <a:ln w="12700">
            <a:miter lim="400000"/>
          </a:ln>
        </p:spPr>
      </p:pic>
      <p:pic>
        <p:nvPicPr>
          <p:cNvPr id="266" name="mundo-right.jpg"/>
          <p:cNvPicPr>
            <a:picLocks noChangeAspect="1"/>
          </p:cNvPicPr>
          <p:nvPr/>
        </p:nvPicPr>
        <p:blipFill>
          <a:blip r:embed="rId3">
            <a:extLst/>
          </a:blip>
          <a:stretch>
            <a:fillRect/>
          </a:stretch>
        </p:blipFill>
        <p:spPr>
          <a:xfrm rot="20700000">
            <a:off x="1371600" y="3886200"/>
            <a:ext cx="1828800" cy="1820863"/>
          </a:xfrm>
          <a:prstGeom prst="rect">
            <a:avLst/>
          </a:prstGeom>
          <a:ln w="12700">
            <a:miter lim="400000"/>
          </a:ln>
        </p:spPr>
      </p:pic>
      <p:pic>
        <p:nvPicPr>
          <p:cNvPr id="267" name="book.png"/>
          <p:cNvPicPr>
            <a:picLocks noChangeAspect="1"/>
          </p:cNvPicPr>
          <p:nvPr/>
        </p:nvPicPr>
        <p:blipFill>
          <a:blip r:embed="rId4">
            <a:extLst/>
          </a:blip>
          <a:stretch>
            <a:fillRect/>
          </a:stretch>
        </p:blipFill>
        <p:spPr>
          <a:xfrm rot="20565954">
            <a:off x="1295400" y="762000"/>
            <a:ext cx="1219200" cy="812800"/>
          </a:xfrm>
          <a:prstGeom prst="rect">
            <a:avLst/>
          </a:prstGeom>
          <a:ln w="12700">
            <a:miter lim="400000"/>
          </a:ln>
        </p:spPr>
      </p:pic>
      <p:grpSp>
        <p:nvGrpSpPr>
          <p:cNvPr id="270" name="Group 270"/>
          <p:cNvGrpSpPr/>
          <p:nvPr/>
        </p:nvGrpSpPr>
        <p:grpSpPr>
          <a:xfrm>
            <a:off x="4114800" y="712787"/>
            <a:ext cx="4876800" cy="3721101"/>
            <a:chOff x="0" y="0"/>
            <a:chExt cx="4876800" cy="3721100"/>
          </a:xfrm>
        </p:grpSpPr>
        <p:sp>
          <p:nvSpPr>
            <p:cNvPr id="268" name="Shape 268"/>
            <p:cNvSpPr/>
            <p:nvPr/>
          </p:nvSpPr>
          <p:spPr>
            <a:xfrm>
              <a:off x="0" y="0"/>
              <a:ext cx="4876800" cy="3721100"/>
            </a:xfrm>
            <a:prstGeom prst="wedgeEllipseCallout">
              <a:avLst>
                <a:gd name="adj1" fmla="val -70671"/>
                <a:gd name="adj2" fmla="val 41468"/>
              </a:avLst>
            </a:prstGeom>
            <a:solidFill>
              <a:srgbClr val="FFFFFF"/>
            </a:solidFill>
            <a:ln w="12700" cap="flat">
              <a:solidFill>
                <a:srgbClr val="0A56A4"/>
              </a:solidFill>
              <a:prstDash val="solid"/>
              <a:round/>
            </a:ln>
            <a:effectLst/>
          </p:spPr>
          <p:txBody>
            <a:bodyPr wrap="square" lIns="45719" tIns="45719" rIns="45719" bIns="45719" numCol="1" anchor="t">
              <a:noAutofit/>
            </a:bodyPr>
            <a:lstStyle/>
            <a:p>
              <a:pPr algn="ctr">
                <a:defRPr sz="2400">
                  <a:solidFill>
                    <a:srgbClr val="0A56A4"/>
                  </a:solidFill>
                  <a:latin typeface="+mn-lt"/>
                  <a:ea typeface="+mn-ea"/>
                  <a:cs typeface="+mn-cs"/>
                  <a:sym typeface="Arial"/>
                </a:defRPr>
              </a:pPr>
            </a:p>
          </p:txBody>
        </p:sp>
        <p:sp>
          <p:nvSpPr>
            <p:cNvPr id="269" name="Shape 269"/>
            <p:cNvSpPr/>
            <p:nvPr/>
          </p:nvSpPr>
          <p:spPr>
            <a:xfrm>
              <a:off x="714135" y="544899"/>
              <a:ext cx="3448530" cy="25706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a:solidFill>
                    <a:srgbClr val="0A56A4"/>
                  </a:solidFill>
                  <a:latin typeface="+mn-lt"/>
                  <a:ea typeface="+mn-ea"/>
                  <a:cs typeface="+mn-cs"/>
                  <a:sym typeface="Arial"/>
                </a:defRPr>
              </a:lvl1pPr>
            </a:lstStyle>
            <a:p>
              <a:pPr/>
              <a:r>
                <a:t>At the start of Big Era Five, numerous inventions, trade goods, ideas, and religions were starting to spread from their regions of origin.</a:t>
              </a:r>
            </a:p>
          </p:txBody>
        </p:sp>
      </p:grpSp>
      <p:pic>
        <p:nvPicPr>
          <p:cNvPr id="271" name="image.png"/>
          <p:cNvPicPr>
            <a:picLocks noChangeAspect="1"/>
          </p:cNvPicPr>
          <p:nvPr/>
        </p:nvPicPr>
        <p:blipFill>
          <a:blip r:embed="rId5">
            <a:extLst/>
          </a:blip>
          <a:stretch>
            <a:fillRect/>
          </a:stretch>
        </p:blipFill>
        <p:spPr>
          <a:xfrm>
            <a:off x="2667000" y="914400"/>
            <a:ext cx="852488" cy="912813"/>
          </a:xfrm>
          <a:prstGeom prst="rect">
            <a:avLst/>
          </a:prstGeom>
          <a:ln w="12700">
            <a:miter lim="400000"/>
          </a:ln>
        </p:spPr>
      </p:pic>
      <p:pic>
        <p:nvPicPr>
          <p:cNvPr id="272" name="image.png"/>
          <p:cNvPicPr>
            <a:picLocks noChangeAspect="1"/>
          </p:cNvPicPr>
          <p:nvPr/>
        </p:nvPicPr>
        <p:blipFill>
          <a:blip r:embed="rId6">
            <a:extLst/>
          </a:blip>
          <a:stretch>
            <a:fillRect/>
          </a:stretch>
        </p:blipFill>
        <p:spPr>
          <a:xfrm>
            <a:off x="838200" y="1776412"/>
            <a:ext cx="990600" cy="890588"/>
          </a:xfrm>
          <a:prstGeom prst="rect">
            <a:avLst/>
          </a:prstGeom>
          <a:ln w="12700">
            <a:miter lim="400000"/>
          </a:ln>
        </p:spPr>
      </p:pic>
      <p:pic>
        <p:nvPicPr>
          <p:cNvPr id="273" name="image.png"/>
          <p:cNvPicPr>
            <a:picLocks noChangeAspect="1"/>
          </p:cNvPicPr>
          <p:nvPr/>
        </p:nvPicPr>
        <p:blipFill>
          <a:blip r:embed="rId7">
            <a:extLst/>
          </a:blip>
          <a:stretch>
            <a:fillRect/>
          </a:stretch>
        </p:blipFill>
        <p:spPr>
          <a:xfrm>
            <a:off x="1981200" y="1752600"/>
            <a:ext cx="908050" cy="9144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6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70"/>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264"/>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6" grpId="1"/>
      <p:bldP build="whole" bldLvl="1" animBg="1" rev="0" advAuto="0" spid="270" grpId="2"/>
      <p:bldP build="whole" bldLvl="1" animBg="1" rev="0" advAuto="0" spid="267" grpId="4"/>
      <p:bldP build="whole" bldLvl="1" animBg="1" rev="0" advAuto="0" spid="264" grpId="3"/>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9" name="Shape 1449"/>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50" name="Shape 1450"/>
          <p:cNvSpPr/>
          <p:nvPr/>
        </p:nvSpPr>
        <p:spPr>
          <a:xfrm>
            <a:off x="457199" y="1600200"/>
            <a:ext cx="4572002" cy="51719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The pace of innovation increased.</a:t>
            </a:r>
          </a:p>
          <a:p>
            <a:pPr marL="342900" indent="-342900">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Knowledge accumulated more quickly.</a:t>
            </a:r>
          </a:p>
          <a:p>
            <a:pPr marL="342900" indent="-342900">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Manufacturing and farming productivity increased.</a:t>
            </a:r>
          </a:p>
          <a:p>
            <a:pPr marL="342900" indent="-342900">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People’s diets and health improved.</a:t>
            </a:r>
          </a:p>
          <a:p>
            <a:pPr marL="342900" indent="-342900">
              <a:spcBef>
                <a:spcPts val="500"/>
              </a:spcBef>
              <a:buSzPct val="100000"/>
              <a:buChar char="•"/>
              <a:defRPr b="1" sz="2400">
                <a:solidFill>
                  <a:srgbClr val="CD7C11"/>
                </a:solidFill>
                <a:effectLst>
                  <a:outerShdw sx="100000" sy="100000" kx="0" ky="0" algn="b" rotWithShape="0" blurRad="12700" dist="25400" dir="2700000">
                    <a:srgbClr val="DDDDDD"/>
                  </a:outerShdw>
                </a:effectLst>
              </a:defRPr>
            </a:pPr>
            <a:r>
              <a:t>Sea travel and transport webs became thicker.</a:t>
            </a:r>
          </a:p>
        </p:txBody>
      </p:sp>
      <p:grpSp>
        <p:nvGrpSpPr>
          <p:cNvPr id="1453" name="Group 1453"/>
          <p:cNvGrpSpPr/>
          <p:nvPr/>
        </p:nvGrpSpPr>
        <p:grpSpPr>
          <a:xfrm>
            <a:off x="3810000" y="838200"/>
            <a:ext cx="5181600" cy="2171700"/>
            <a:chOff x="0" y="0"/>
            <a:chExt cx="5181600" cy="2171700"/>
          </a:xfrm>
        </p:grpSpPr>
        <p:sp>
          <p:nvSpPr>
            <p:cNvPr id="1451" name="Shape 1451"/>
            <p:cNvSpPr/>
            <p:nvPr/>
          </p:nvSpPr>
          <p:spPr>
            <a:xfrm>
              <a:off x="0" y="0"/>
              <a:ext cx="5181600" cy="2171700"/>
            </a:xfrm>
            <a:prstGeom prst="wedgeEllipseCallout">
              <a:avLst>
                <a:gd name="adj1" fmla="val 1565"/>
                <a:gd name="adj2" fmla="val 86551"/>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400">
                  <a:solidFill>
                    <a:srgbClr val="0A56A4"/>
                  </a:solidFill>
                  <a:latin typeface="+mn-lt"/>
                  <a:ea typeface="+mn-ea"/>
                  <a:cs typeface="+mn-cs"/>
                  <a:sym typeface="Arial"/>
                </a:defRPr>
              </a:pPr>
            </a:p>
          </p:txBody>
        </p:sp>
        <p:sp>
          <p:nvSpPr>
            <p:cNvPr id="1452" name="Shape 1452"/>
            <p:cNvSpPr/>
            <p:nvPr/>
          </p:nvSpPr>
          <p:spPr>
            <a:xfrm>
              <a:off x="758768" y="333915"/>
              <a:ext cx="3664064" cy="15038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0A56A4"/>
                  </a:solidFill>
                  <a:latin typeface="+mn-lt"/>
                  <a:ea typeface="+mn-ea"/>
                  <a:cs typeface="+mn-cs"/>
                  <a:sym typeface="Arial"/>
                </a:defRPr>
              </a:lvl1pPr>
            </a:lstStyle>
            <a:p>
              <a:pPr/>
              <a:r>
                <a:t>How did transfers of technology and products change people’s lives in Afroeurasia?</a:t>
              </a:r>
            </a:p>
          </p:txBody>
        </p:sp>
      </p:grpSp>
      <p:pic>
        <p:nvPicPr>
          <p:cNvPr id="1454" name="earth_anim.png"/>
          <p:cNvPicPr>
            <a:picLocks noChangeAspect="1"/>
          </p:cNvPicPr>
          <p:nvPr/>
        </p:nvPicPr>
        <p:blipFill>
          <a:blip r:embed="rId2">
            <a:extLst/>
          </a:blip>
          <a:stretch>
            <a:fillRect/>
          </a:stretch>
        </p:blipFill>
        <p:spPr>
          <a:xfrm>
            <a:off x="5943600" y="3894137"/>
            <a:ext cx="1828800" cy="1828801"/>
          </a:xfrm>
          <a:prstGeom prst="rect">
            <a:avLst/>
          </a:prstGeom>
          <a:ln w="12700">
            <a:miter lim="400000"/>
          </a:ln>
        </p:spPr>
      </p:pic>
      <p:pic>
        <p:nvPicPr>
          <p:cNvPr id="1455" name="mundo-front.jpg"/>
          <p:cNvPicPr>
            <a:picLocks noChangeAspect="1"/>
          </p:cNvPicPr>
          <p:nvPr/>
        </p:nvPicPr>
        <p:blipFill>
          <a:blip r:embed="rId3">
            <a:extLst/>
          </a:blip>
          <a:stretch>
            <a:fillRect/>
          </a:stretch>
        </p:blipFill>
        <p:spPr>
          <a:xfrm>
            <a:off x="5943600" y="3894137"/>
            <a:ext cx="1828800" cy="1820863"/>
          </a:xfrm>
          <a:prstGeom prst="rect">
            <a:avLst/>
          </a:prstGeom>
          <a:ln w="12700">
            <a:miter lim="400000"/>
          </a:ln>
        </p:spPr>
      </p:pic>
      <p:grpSp>
        <p:nvGrpSpPr>
          <p:cNvPr id="1465" name="Group 1465"/>
          <p:cNvGrpSpPr/>
          <p:nvPr/>
        </p:nvGrpSpPr>
        <p:grpSpPr>
          <a:xfrm>
            <a:off x="457200" y="457199"/>
            <a:ext cx="984250" cy="1211725"/>
            <a:chOff x="0" y="0"/>
            <a:chExt cx="984250" cy="1211723"/>
          </a:xfrm>
        </p:grpSpPr>
        <p:grpSp>
          <p:nvGrpSpPr>
            <p:cNvPr id="1458" name="Group 1458"/>
            <p:cNvGrpSpPr/>
            <p:nvPr/>
          </p:nvGrpSpPr>
          <p:grpSpPr>
            <a:xfrm>
              <a:off x="0" y="0"/>
              <a:ext cx="984250" cy="1211724"/>
              <a:chOff x="0" y="0"/>
              <a:chExt cx="984250" cy="1211723"/>
            </a:xfrm>
          </p:grpSpPr>
          <p:sp>
            <p:nvSpPr>
              <p:cNvPr id="1456" name="Shape 1456"/>
              <p:cNvSpPr/>
              <p:nvPr/>
            </p:nvSpPr>
            <p:spPr>
              <a:xfrm>
                <a:off x="0" y="0"/>
                <a:ext cx="984250" cy="984739"/>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457" name="Shape 1457"/>
              <p:cNvSpPr/>
              <p:nvPr/>
            </p:nvSpPr>
            <p:spPr>
              <a:xfrm>
                <a:off x="0" y="984738"/>
                <a:ext cx="98425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Ideas</a:t>
                </a:r>
              </a:p>
            </p:txBody>
          </p:sp>
        </p:grpSp>
        <p:pic>
          <p:nvPicPr>
            <p:cNvPr id="1459" name="image.pdf"/>
            <p:cNvPicPr>
              <a:picLocks noChangeAspect="1"/>
            </p:cNvPicPr>
            <p:nvPr/>
          </p:nvPicPr>
          <p:blipFill>
            <a:blip r:embed="rId4">
              <a:extLst/>
            </a:blip>
            <a:stretch>
              <a:fillRect/>
            </a:stretch>
          </p:blipFill>
          <p:spPr>
            <a:xfrm>
              <a:off x="421821" y="234461"/>
              <a:ext cx="499937" cy="515816"/>
            </a:xfrm>
            <a:prstGeom prst="rect">
              <a:avLst/>
            </a:prstGeom>
            <a:ln w="12700" cap="flat">
              <a:noFill/>
              <a:miter lim="400000"/>
            </a:ln>
            <a:effectLst/>
          </p:spPr>
        </p:pic>
        <p:pic>
          <p:nvPicPr>
            <p:cNvPr id="1460" name="book.png"/>
            <p:cNvPicPr>
              <a:picLocks noChangeAspect="1"/>
            </p:cNvPicPr>
            <p:nvPr/>
          </p:nvPicPr>
          <p:blipFill>
            <a:blip r:embed="rId5">
              <a:extLst/>
            </a:blip>
            <a:stretch>
              <a:fillRect/>
            </a:stretch>
          </p:blipFill>
          <p:spPr>
            <a:xfrm>
              <a:off x="46869" y="332153"/>
              <a:ext cx="468691" cy="371232"/>
            </a:xfrm>
            <a:prstGeom prst="rect">
              <a:avLst/>
            </a:prstGeom>
            <a:ln w="12700" cap="flat">
              <a:noFill/>
              <a:miter lim="400000"/>
            </a:ln>
            <a:effectLst/>
          </p:spPr>
        </p:pic>
        <p:grpSp>
          <p:nvGrpSpPr>
            <p:cNvPr id="1464" name="Group 1464"/>
            <p:cNvGrpSpPr/>
            <p:nvPr/>
          </p:nvGrpSpPr>
          <p:grpSpPr>
            <a:xfrm>
              <a:off x="328083" y="371435"/>
              <a:ext cx="373196" cy="130704"/>
              <a:chOff x="0" y="0"/>
              <a:chExt cx="373194" cy="130703"/>
            </a:xfrm>
          </p:grpSpPr>
          <p:sp>
            <p:nvSpPr>
              <p:cNvPr id="1461" name="Shape 1461"/>
              <p:cNvSpPr/>
              <p:nvPr/>
            </p:nvSpPr>
            <p:spPr>
              <a:xfrm>
                <a:off x="0" y="3703"/>
                <a:ext cx="373195"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462" name="Shape 1462"/>
              <p:cNvSpPr/>
              <p:nvPr/>
            </p:nvSpPr>
            <p:spPr>
              <a:xfrm>
                <a:off x="0" y="3703"/>
                <a:ext cx="17136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463" name="Shape 1463"/>
              <p:cNvSpPr/>
              <p:nvPr/>
            </p:nvSpPr>
            <p:spPr>
              <a:xfrm>
                <a:off x="133283" y="0"/>
                <a:ext cx="3808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455"/>
                                        </p:tgtEl>
                                        <p:attrNameLst>
                                          <p:attrName>style.visibility</p:attrName>
                                        </p:attrNameLst>
                                      </p:cBhvr>
                                      <p:to>
                                        <p:strVal val="visible"/>
                                      </p:to>
                                    </p:set>
                                    <p:animEffect filter="dissolve" transition="in">
                                      <p:cBhvr>
                                        <p:cTn id="7" dur="1000"/>
                                        <p:tgtEl>
                                          <p:spTgt spid="1455"/>
                                        </p:tgtEl>
                                      </p:cBhvr>
                                    </p:animEffect>
                                  </p:childTnLst>
                                </p:cTn>
                              </p:par>
                            </p:childTnLst>
                          </p:cTn>
                        </p:par>
                        <p:par>
                          <p:cTn id="8" fill="hold">
                            <p:stCondLst>
                              <p:cond delay="1000"/>
                            </p:stCondLst>
                            <p:childTnLst>
                              <p:par>
                                <p:cTn id="9" presetClass="entr" nodeType="afterEffect" presetSubtype="0" presetID="1" grpId="2" fill="hold">
                                  <p:stCondLst>
                                    <p:cond delay="0"/>
                                  </p:stCondLst>
                                  <p:iterate type="el" backwards="0">
                                    <p:tmAbs val="0"/>
                                  </p:iterate>
                                  <p:childTnLst>
                                    <p:set>
                                      <p:cBhvr>
                                        <p:cTn id="10" fill="hold"/>
                                        <p:tgtEl>
                                          <p:spTgt spid="14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3" fill="hold">
                                  <p:stCondLst>
                                    <p:cond delay="0"/>
                                  </p:stCondLst>
                                  <p:iterate type="el" backwards="0">
                                    <p:tmAbs val="0"/>
                                  </p:iterate>
                                  <p:childTnLst>
                                    <p:set>
                                      <p:cBhvr>
                                        <p:cTn id="14" fill="hold"/>
                                        <p:tgtEl>
                                          <p:spTgt spid="1450">
                                            <p:bg/>
                                          </p:spTgt>
                                        </p:tgtEl>
                                        <p:attrNameLst>
                                          <p:attrName>style.visibility</p:attrName>
                                        </p:attrNameLst>
                                      </p:cBhvr>
                                      <p:to>
                                        <p:strVal val="visible"/>
                                      </p:to>
                                    </p:set>
                                    <p:animEffect filter="dissolve" transition="in">
                                      <p:cBhvr>
                                        <p:cTn id="15" dur="1000"/>
                                        <p:tgtEl>
                                          <p:spTgt spid="1450">
                                            <p:bg/>
                                          </p:spTgt>
                                        </p:tgtEl>
                                      </p:cBhvr>
                                    </p:animEffect>
                                  </p:childTnLst>
                                </p:cTn>
                              </p:par>
                              <p:par>
                                <p:cTn id="16" presetClass="entr" nodeType="withEffect" presetSubtype="0" presetID="9" grpId="3" fill="hold">
                                  <p:stCondLst>
                                    <p:cond delay="0"/>
                                  </p:stCondLst>
                                  <p:iterate type="el" backwards="0">
                                    <p:tmAbs val="0"/>
                                  </p:iterate>
                                  <p:childTnLst>
                                    <p:set>
                                      <p:cBhvr>
                                        <p:cTn id="17" fill="hold"/>
                                        <p:tgtEl>
                                          <p:spTgt spid="1450">
                                            <p:txEl>
                                              <p:pRg st="0" end="0"/>
                                            </p:txEl>
                                          </p:spTgt>
                                        </p:tgtEl>
                                        <p:attrNameLst>
                                          <p:attrName>style.visibility</p:attrName>
                                        </p:attrNameLst>
                                      </p:cBhvr>
                                      <p:to>
                                        <p:strVal val="visible"/>
                                      </p:to>
                                    </p:set>
                                    <p:animEffect filter="dissolve" transition="in">
                                      <p:cBhvr>
                                        <p:cTn id="18" dur="1000"/>
                                        <p:tgtEl>
                                          <p:spTgt spid="145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3" fill="hold">
                                  <p:stCondLst>
                                    <p:cond delay="0"/>
                                  </p:stCondLst>
                                  <p:iterate type="el" backwards="0">
                                    <p:tmAbs val="0"/>
                                  </p:iterate>
                                  <p:childTnLst>
                                    <p:set>
                                      <p:cBhvr>
                                        <p:cTn id="22" fill="hold"/>
                                        <p:tgtEl>
                                          <p:spTgt spid="1450">
                                            <p:txEl>
                                              <p:pRg st="1" end="1"/>
                                            </p:txEl>
                                          </p:spTgt>
                                        </p:tgtEl>
                                        <p:attrNameLst>
                                          <p:attrName>style.visibility</p:attrName>
                                        </p:attrNameLst>
                                      </p:cBhvr>
                                      <p:to>
                                        <p:strVal val="visible"/>
                                      </p:to>
                                    </p:set>
                                    <p:animEffect filter="dissolve" transition="in">
                                      <p:cBhvr>
                                        <p:cTn id="23" dur="1000"/>
                                        <p:tgtEl>
                                          <p:spTgt spid="145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3" fill="hold">
                                  <p:stCondLst>
                                    <p:cond delay="0"/>
                                  </p:stCondLst>
                                  <p:iterate type="el" backwards="0">
                                    <p:tmAbs val="0"/>
                                  </p:iterate>
                                  <p:childTnLst>
                                    <p:set>
                                      <p:cBhvr>
                                        <p:cTn id="27" fill="hold"/>
                                        <p:tgtEl>
                                          <p:spTgt spid="1450">
                                            <p:txEl>
                                              <p:pRg st="2" end="2"/>
                                            </p:txEl>
                                          </p:spTgt>
                                        </p:tgtEl>
                                        <p:attrNameLst>
                                          <p:attrName>style.visibility</p:attrName>
                                        </p:attrNameLst>
                                      </p:cBhvr>
                                      <p:to>
                                        <p:strVal val="visible"/>
                                      </p:to>
                                    </p:set>
                                    <p:animEffect filter="dissolve" transition="in">
                                      <p:cBhvr>
                                        <p:cTn id="28" dur="1000"/>
                                        <p:tgtEl>
                                          <p:spTgt spid="145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3" fill="hold">
                                  <p:stCondLst>
                                    <p:cond delay="0"/>
                                  </p:stCondLst>
                                  <p:iterate type="el" backwards="0">
                                    <p:tmAbs val="0"/>
                                  </p:iterate>
                                  <p:childTnLst>
                                    <p:set>
                                      <p:cBhvr>
                                        <p:cTn id="32" fill="hold"/>
                                        <p:tgtEl>
                                          <p:spTgt spid="1450">
                                            <p:txEl>
                                              <p:pRg st="3" end="3"/>
                                            </p:txEl>
                                          </p:spTgt>
                                        </p:tgtEl>
                                        <p:attrNameLst>
                                          <p:attrName>style.visibility</p:attrName>
                                        </p:attrNameLst>
                                      </p:cBhvr>
                                      <p:to>
                                        <p:strVal val="visible"/>
                                      </p:to>
                                    </p:set>
                                    <p:animEffect filter="dissolve" transition="in">
                                      <p:cBhvr>
                                        <p:cTn id="33" dur="1000"/>
                                        <p:tgtEl>
                                          <p:spTgt spid="145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ID="9" grpId="3" fill="hold">
                                  <p:stCondLst>
                                    <p:cond delay="0"/>
                                  </p:stCondLst>
                                  <p:iterate type="el" backwards="0">
                                    <p:tmAbs val="0"/>
                                  </p:iterate>
                                  <p:childTnLst>
                                    <p:set>
                                      <p:cBhvr>
                                        <p:cTn id="37" fill="hold"/>
                                        <p:tgtEl>
                                          <p:spTgt spid="1450">
                                            <p:txEl>
                                              <p:pRg st="4" end="4"/>
                                            </p:txEl>
                                          </p:spTgt>
                                        </p:tgtEl>
                                        <p:attrNameLst>
                                          <p:attrName>style.visibility</p:attrName>
                                        </p:attrNameLst>
                                      </p:cBhvr>
                                      <p:to>
                                        <p:strVal val="visible"/>
                                      </p:to>
                                    </p:set>
                                    <p:animEffect filter="dissolve" transition="in">
                                      <p:cBhvr>
                                        <p:cTn id="38" dur="1000"/>
                                        <p:tgtEl>
                                          <p:spTgt spid="145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3" grpId="2"/>
      <p:bldP build="p" bldLvl="5" animBg="1" rev="0" advAuto="0" spid="1450" grpId="3"/>
      <p:bldP build="whole" bldLvl="1" animBg="1" rev="0" advAuto="0" spid="1455"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7" name="Shape 1467"/>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68" name="mundo-front.jpg"/>
          <p:cNvPicPr>
            <a:picLocks noChangeAspect="1"/>
          </p:cNvPicPr>
          <p:nvPr/>
        </p:nvPicPr>
        <p:blipFill>
          <a:blip r:embed="rId2">
            <a:extLst/>
          </a:blip>
          <a:stretch>
            <a:fillRect/>
          </a:stretch>
        </p:blipFill>
        <p:spPr>
          <a:xfrm>
            <a:off x="3429000" y="3429000"/>
            <a:ext cx="2057400" cy="2047875"/>
          </a:xfrm>
          <a:prstGeom prst="rect">
            <a:avLst/>
          </a:prstGeom>
          <a:ln w="12700">
            <a:miter lim="400000"/>
          </a:ln>
        </p:spPr>
      </p:pic>
      <p:grpSp>
        <p:nvGrpSpPr>
          <p:cNvPr id="1471" name="Group 1471"/>
          <p:cNvGrpSpPr/>
          <p:nvPr/>
        </p:nvGrpSpPr>
        <p:grpSpPr>
          <a:xfrm>
            <a:off x="5030787" y="592137"/>
            <a:ext cx="3654426" cy="2171701"/>
            <a:chOff x="0" y="0"/>
            <a:chExt cx="3654425" cy="2171700"/>
          </a:xfrm>
        </p:grpSpPr>
        <p:sp>
          <p:nvSpPr>
            <p:cNvPr id="1469" name="Shape 1469"/>
            <p:cNvSpPr/>
            <p:nvPr/>
          </p:nvSpPr>
          <p:spPr>
            <a:xfrm>
              <a:off x="0" y="0"/>
              <a:ext cx="3654425" cy="2171700"/>
            </a:xfrm>
            <a:prstGeom prst="wedgeEllipseCallout">
              <a:avLst>
                <a:gd name="adj1" fmla="val -39532"/>
                <a:gd name="adj2" fmla="val 84431"/>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400">
                  <a:solidFill>
                    <a:srgbClr val="0A56A4"/>
                  </a:solidFill>
                  <a:latin typeface="+mn-lt"/>
                  <a:ea typeface="+mn-ea"/>
                  <a:cs typeface="+mn-cs"/>
                  <a:sym typeface="Arial"/>
                </a:defRPr>
              </a:pPr>
            </a:p>
          </p:txBody>
        </p:sp>
        <p:sp>
          <p:nvSpPr>
            <p:cNvPr id="1470" name="Shape 1470"/>
            <p:cNvSpPr/>
            <p:nvPr/>
          </p:nvSpPr>
          <p:spPr>
            <a:xfrm>
              <a:off x="535136" y="333915"/>
              <a:ext cx="2584153" cy="15038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0A56A4"/>
                  </a:solidFill>
                  <a:latin typeface="+mn-lt"/>
                  <a:ea typeface="+mn-ea"/>
                  <a:cs typeface="+mn-cs"/>
                  <a:sym typeface="Arial"/>
                </a:defRPr>
              </a:lvl1pPr>
            </a:lstStyle>
            <a:p>
              <a:pPr/>
              <a:r>
                <a:t>You might say that by 1500 CE the world was connected, right?</a:t>
              </a:r>
            </a:p>
          </p:txBody>
        </p:sp>
      </p:grpSp>
      <p:grpSp>
        <p:nvGrpSpPr>
          <p:cNvPr id="1474" name="Group 1474"/>
          <p:cNvGrpSpPr/>
          <p:nvPr/>
        </p:nvGrpSpPr>
        <p:grpSpPr>
          <a:xfrm>
            <a:off x="458787" y="434975"/>
            <a:ext cx="3654426" cy="2689225"/>
            <a:chOff x="0" y="0"/>
            <a:chExt cx="3654425" cy="2689225"/>
          </a:xfrm>
        </p:grpSpPr>
        <p:sp>
          <p:nvSpPr>
            <p:cNvPr id="1472" name="Shape 1472"/>
            <p:cNvSpPr/>
            <p:nvPr/>
          </p:nvSpPr>
          <p:spPr>
            <a:xfrm>
              <a:off x="0" y="0"/>
              <a:ext cx="3654425" cy="2689225"/>
            </a:xfrm>
            <a:prstGeom prst="wedgeEllipseCallout">
              <a:avLst>
                <a:gd name="adj1" fmla="val 40009"/>
                <a:gd name="adj2" fmla="val 62218"/>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1000"/>
                </a:spcBef>
                <a:defRPr sz="2400">
                  <a:solidFill>
                    <a:srgbClr val="0A56A4"/>
                  </a:solidFill>
                  <a:latin typeface="+mn-lt"/>
                  <a:ea typeface="+mn-ea"/>
                  <a:cs typeface="+mn-cs"/>
                  <a:sym typeface="Arial"/>
                </a:defRPr>
              </a:pPr>
            </a:p>
          </p:txBody>
        </p:sp>
        <p:sp>
          <p:nvSpPr>
            <p:cNvPr id="1473" name="Shape 1473"/>
            <p:cNvSpPr/>
            <p:nvPr/>
          </p:nvSpPr>
          <p:spPr>
            <a:xfrm>
              <a:off x="535136" y="414878"/>
              <a:ext cx="2584153" cy="1859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spcBef>
                  <a:spcPts val="1400"/>
                </a:spcBef>
                <a:defRPr sz="2400">
                  <a:solidFill>
                    <a:srgbClr val="0A56A4"/>
                  </a:solidFill>
                  <a:latin typeface="+mn-lt"/>
                  <a:ea typeface="+mn-ea"/>
                  <a:cs typeface="+mn-cs"/>
                  <a:sym typeface="Arial"/>
                </a:defRPr>
              </a:pPr>
              <a:r>
                <a:t>If you had to put the changes in Big Era Five into </a:t>
              </a:r>
              <a:r>
                <a:rPr i="1"/>
                <a:t>one</a:t>
              </a:r>
              <a:r>
                <a:t> sentence, what would it be?</a:t>
              </a:r>
            </a:p>
          </p:txBody>
        </p:sp>
      </p:grpSp>
      <p:sp>
        <p:nvSpPr>
          <p:cNvPr id="1475" name="Shape 1475"/>
          <p:cNvSpPr/>
          <p:nvPr/>
        </p:nvSpPr>
        <p:spPr>
          <a:xfrm>
            <a:off x="457200" y="5562600"/>
            <a:ext cx="8229600" cy="901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500"/>
              </a:spcBef>
              <a:defRPr b="1" sz="2400">
                <a:solidFill>
                  <a:srgbClr val="CD7C11"/>
                </a:solidFill>
                <a:effectLst>
                  <a:outerShdw sx="100000" sy="100000" kx="0" ky="0" algn="b" rotWithShape="0" blurRad="12700" dist="25400" dir="2700000">
                    <a:srgbClr val="DDDDDD"/>
                  </a:outerShdw>
                </a:effectLst>
              </a:defRPr>
            </a:pPr>
            <a:r>
              <a:t>But wait! You still haven’t said much </a:t>
            </a:r>
          </a:p>
          <a:p>
            <a:pPr algn="ctr">
              <a:spcBef>
                <a:spcPts val="500"/>
              </a:spcBef>
              <a:defRPr b="1" sz="2400">
                <a:solidFill>
                  <a:srgbClr val="CD7C11"/>
                </a:solidFill>
                <a:effectLst>
                  <a:outerShdw sx="100000" sy="100000" kx="0" ky="0" algn="b" rotWithShape="0" blurRad="12700" dist="25400" dir="2700000">
                    <a:srgbClr val="DDDDDD"/>
                  </a:outerShdw>
                </a:effectLst>
              </a:defRPr>
            </a:pPr>
            <a:r>
              <a:t>about the Americas!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468"/>
                                        </p:tgtEl>
                                        <p:attrNameLst>
                                          <p:attrName>style.visibility</p:attrName>
                                        </p:attrNameLst>
                                      </p:cBhvr>
                                      <p:to>
                                        <p:strVal val="visible"/>
                                      </p:to>
                                    </p:set>
                                    <p:animEffect filter="dissolve" transition="in">
                                      <p:cBhvr>
                                        <p:cTn id="7" dur="1000"/>
                                        <p:tgtEl>
                                          <p:spTgt spid="1468"/>
                                        </p:tgtEl>
                                      </p:cBhvr>
                                    </p:animEffect>
                                  </p:childTnLst>
                                </p:cTn>
                              </p:par>
                            </p:childTnLst>
                          </p:cTn>
                        </p:par>
                        <p:par>
                          <p:cTn id="8" fill="hold">
                            <p:stCondLst>
                              <p:cond delay="1000"/>
                            </p:stCondLst>
                            <p:childTnLst>
                              <p:par>
                                <p:cTn id="9" presetClass="entr" nodeType="afterEffect" presetSubtype="0" presetID="1" grpId="2" fill="hold">
                                  <p:stCondLst>
                                    <p:cond delay="0"/>
                                  </p:stCondLst>
                                  <p:iterate type="el" backwards="0">
                                    <p:tmAbs val="0"/>
                                  </p:iterate>
                                  <p:childTnLst>
                                    <p:set>
                                      <p:cBhvr>
                                        <p:cTn id="10" fill="hold"/>
                                        <p:tgtEl>
                                          <p:spTgt spid="14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4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4" fill="hold">
                                  <p:stCondLst>
                                    <p:cond delay="0"/>
                                  </p:stCondLst>
                                  <p:iterate type="el" backwards="0">
                                    <p:tmAbs val="0"/>
                                  </p:iterate>
                                  <p:childTnLst>
                                    <p:set>
                                      <p:cBhvr>
                                        <p:cTn id="18" fill="hold"/>
                                        <p:tgtEl>
                                          <p:spTgt spid="1475"/>
                                        </p:tgtEl>
                                        <p:attrNameLst>
                                          <p:attrName>style.visibility</p:attrName>
                                        </p:attrNameLst>
                                      </p:cBhvr>
                                      <p:to>
                                        <p:strVal val="visible"/>
                                      </p:to>
                                    </p:set>
                                    <p:animEffect filter="dissolve" transition="in">
                                      <p:cBhvr>
                                        <p:cTn id="19" dur="1000"/>
                                        <p:tgtEl>
                                          <p:spTgt spid="1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4" grpId="2"/>
      <p:bldP build="whole" bldLvl="1" animBg="1" rev="0" advAuto="0" spid="1468" grpId="1"/>
      <p:bldP build="whole" bldLvl="1" animBg="1" rev="0" advAuto="0" spid="1471" grpId="3"/>
      <p:bldP build="whole" bldLvl="1" animBg="1" rev="0" advAuto="0" spid="1475" grpId="4"/>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7" name="Shape 1477"/>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78" name="slide0081_image286.jpg"/>
          <p:cNvPicPr>
            <a:picLocks noChangeAspect="1"/>
          </p:cNvPicPr>
          <p:nvPr/>
        </p:nvPicPr>
        <p:blipFill>
          <a:blip r:embed="rId2">
            <a:extLst/>
          </a:blip>
          <a:stretch>
            <a:fillRect/>
          </a:stretch>
        </p:blipFill>
        <p:spPr>
          <a:xfrm>
            <a:off x="457200" y="2065337"/>
            <a:ext cx="3657600" cy="3649663"/>
          </a:xfrm>
          <a:prstGeom prst="rect">
            <a:avLst/>
          </a:prstGeom>
          <a:ln w="12700">
            <a:miter lim="400000"/>
          </a:ln>
        </p:spPr>
      </p:pic>
      <p:grpSp>
        <p:nvGrpSpPr>
          <p:cNvPr id="1481" name="Group 1481"/>
          <p:cNvGrpSpPr/>
          <p:nvPr/>
        </p:nvGrpSpPr>
        <p:grpSpPr>
          <a:xfrm>
            <a:off x="4572000" y="457200"/>
            <a:ext cx="4114800" cy="2689225"/>
            <a:chOff x="0" y="0"/>
            <a:chExt cx="4114800" cy="2689225"/>
          </a:xfrm>
        </p:grpSpPr>
        <p:sp>
          <p:nvSpPr>
            <p:cNvPr id="1479" name="Shape 1479"/>
            <p:cNvSpPr/>
            <p:nvPr/>
          </p:nvSpPr>
          <p:spPr>
            <a:xfrm>
              <a:off x="0" y="0"/>
              <a:ext cx="4114800" cy="2689225"/>
            </a:xfrm>
            <a:prstGeom prst="wedgeEllipseCallout">
              <a:avLst>
                <a:gd name="adj1" fmla="val -80981"/>
                <a:gd name="adj2" fmla="val 55370"/>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400">
                  <a:solidFill>
                    <a:srgbClr val="0A56A4"/>
                  </a:solidFill>
                  <a:latin typeface="+mn-lt"/>
                  <a:ea typeface="+mn-ea"/>
                  <a:cs typeface="+mn-cs"/>
                  <a:sym typeface="Arial"/>
                </a:defRPr>
              </a:pPr>
            </a:p>
          </p:txBody>
        </p:sp>
        <p:sp>
          <p:nvSpPr>
            <p:cNvPr id="1480" name="Shape 1480"/>
            <p:cNvSpPr/>
            <p:nvPr/>
          </p:nvSpPr>
          <p:spPr>
            <a:xfrm>
              <a:off x="602551" y="414878"/>
              <a:ext cx="2909698" cy="1859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2400">
                  <a:solidFill>
                    <a:srgbClr val="0A56A4"/>
                  </a:solidFill>
                  <a:latin typeface="+mn-lt"/>
                  <a:ea typeface="+mn-ea"/>
                  <a:cs typeface="+mn-cs"/>
                  <a:sym typeface="Arial"/>
                </a:defRPr>
              </a:pPr>
              <a:r>
                <a:t>Well…the Americas and Afroeurasia were not yet </a:t>
              </a:r>
              <a:r>
                <a:rPr i="1"/>
                <a:t>permanently</a:t>
              </a:r>
              <a:r>
                <a:t> linked together.</a:t>
              </a:r>
            </a:p>
          </p:txBody>
        </p:sp>
      </p:grpSp>
      <p:grpSp>
        <p:nvGrpSpPr>
          <p:cNvPr id="1484" name="Group 1484"/>
          <p:cNvGrpSpPr/>
          <p:nvPr/>
        </p:nvGrpSpPr>
        <p:grpSpPr>
          <a:xfrm>
            <a:off x="5029200" y="3200400"/>
            <a:ext cx="3962400" cy="2171700"/>
            <a:chOff x="0" y="0"/>
            <a:chExt cx="3962400" cy="2171700"/>
          </a:xfrm>
        </p:grpSpPr>
        <p:sp>
          <p:nvSpPr>
            <p:cNvPr id="1482" name="Shape 1482"/>
            <p:cNvSpPr/>
            <p:nvPr/>
          </p:nvSpPr>
          <p:spPr>
            <a:xfrm>
              <a:off x="0" y="0"/>
              <a:ext cx="3962400" cy="2171700"/>
            </a:xfrm>
            <a:prstGeom prst="wedgeEllipseCallout">
              <a:avLst>
                <a:gd name="adj1" fmla="val -69190"/>
                <a:gd name="adj2" fmla="val -8384"/>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400">
                  <a:solidFill>
                    <a:srgbClr val="0A56A4"/>
                  </a:solidFill>
                  <a:latin typeface="Times New Roman"/>
                  <a:ea typeface="Times New Roman"/>
                  <a:cs typeface="Times New Roman"/>
                  <a:sym typeface="Times New Roman"/>
                </a:defRPr>
              </a:pPr>
            </a:p>
          </p:txBody>
        </p:sp>
        <p:sp>
          <p:nvSpPr>
            <p:cNvPr id="1483" name="Shape 1483"/>
            <p:cNvSpPr/>
            <p:nvPr/>
          </p:nvSpPr>
          <p:spPr>
            <a:xfrm>
              <a:off x="580234" y="333915"/>
              <a:ext cx="2801932" cy="15038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2400">
                  <a:solidFill>
                    <a:srgbClr val="0A56A4"/>
                  </a:solidFill>
                  <a:latin typeface="+mn-lt"/>
                  <a:ea typeface="+mn-ea"/>
                  <a:cs typeface="+mn-cs"/>
                  <a:sym typeface="Arial"/>
                </a:defRPr>
              </a:pPr>
              <a:r>
                <a:t>…not until 1492 . . .</a:t>
              </a:r>
            </a:p>
            <a:p>
              <a:pPr algn="ctr">
                <a:defRPr sz="2400">
                  <a:solidFill>
                    <a:srgbClr val="0A56A4"/>
                  </a:solidFill>
                  <a:latin typeface="+mn-lt"/>
                  <a:ea typeface="+mn-ea"/>
                  <a:cs typeface="+mn-cs"/>
                  <a:sym typeface="Arial"/>
                </a:defRPr>
              </a:pPr>
              <a:r>
                <a:t>When Columbus set sail across the Atlantic . . .</a:t>
              </a:r>
            </a:p>
          </p:txBody>
        </p:sp>
      </p:grpSp>
      <p:pic>
        <p:nvPicPr>
          <p:cNvPr id="1485" name="mundo-front.jpg"/>
          <p:cNvPicPr>
            <a:picLocks noChangeAspect="1"/>
          </p:cNvPicPr>
          <p:nvPr/>
        </p:nvPicPr>
        <p:blipFill>
          <a:blip r:embed="rId3">
            <a:extLst/>
          </a:blip>
          <a:stretch>
            <a:fillRect/>
          </a:stretch>
        </p:blipFill>
        <p:spPr>
          <a:xfrm>
            <a:off x="1371600" y="2903537"/>
            <a:ext cx="1828800" cy="1820863"/>
          </a:xfrm>
          <a:prstGeom prst="rect">
            <a:avLst/>
          </a:prstGeom>
          <a:ln w="12700">
            <a:miter lim="400000"/>
          </a:ln>
        </p:spPr>
      </p:pic>
      <p:pic>
        <p:nvPicPr>
          <p:cNvPr id="1486" name="columbus ship.png"/>
          <p:cNvPicPr>
            <a:picLocks noChangeAspect="1"/>
          </p:cNvPicPr>
          <p:nvPr/>
        </p:nvPicPr>
        <p:blipFill>
          <a:blip r:embed="rId4">
            <a:extLst/>
          </a:blip>
          <a:stretch>
            <a:fillRect/>
          </a:stretch>
        </p:blipFill>
        <p:spPr>
          <a:xfrm>
            <a:off x="3200400" y="2590800"/>
            <a:ext cx="1066800" cy="790575"/>
          </a:xfrm>
          <a:prstGeom prst="rect">
            <a:avLst/>
          </a:prstGeom>
          <a:ln w="12700">
            <a:miter lim="400000"/>
          </a:ln>
        </p:spPr>
      </p:pic>
      <p:sp>
        <p:nvSpPr>
          <p:cNvPr id="1487" name="Shape 1487"/>
          <p:cNvSpPr/>
          <p:nvPr/>
        </p:nvSpPr>
        <p:spPr>
          <a:xfrm>
            <a:off x="0" y="5720079"/>
            <a:ext cx="4648200"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sz="900"/>
            </a:pPr>
            <a:r>
              <a:t>Microsoft®Encarta®Reference Library 2002. </a:t>
            </a:r>
            <a:br/>
            <a:r>
              <a:t>©1993-2001 Microsoft Corporation. All rights reserved.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485"/>
                                        </p:tgtEl>
                                        <p:attrNameLst>
                                          <p:attrName>style.visibility</p:attrName>
                                        </p:attrNameLst>
                                      </p:cBhvr>
                                      <p:to>
                                        <p:strVal val="visible"/>
                                      </p:to>
                                    </p:set>
                                    <p:animEffect filter="dissolve" transition="in">
                                      <p:cBhvr>
                                        <p:cTn id="7" dur="1000"/>
                                        <p:tgtEl>
                                          <p:spTgt spid="1485"/>
                                        </p:tgtEl>
                                      </p:cBhvr>
                                    </p:animEffect>
                                  </p:childTnLst>
                                </p:cTn>
                              </p:par>
                            </p:childTnLst>
                          </p:cTn>
                        </p:par>
                        <p:par>
                          <p:cTn id="8" fill="hold">
                            <p:stCondLst>
                              <p:cond delay="1000"/>
                            </p:stCondLst>
                            <p:childTnLst>
                              <p:par>
                                <p:cTn id="9" presetClass="entr" nodeType="afterEffect" presetSubtype="0" presetID="1" grpId="2" fill="hold">
                                  <p:stCondLst>
                                    <p:cond delay="0"/>
                                  </p:stCondLst>
                                  <p:iterate type="el" backwards="0">
                                    <p:tmAbs val="0"/>
                                  </p:iterate>
                                  <p:childTnLst>
                                    <p:set>
                                      <p:cBhvr>
                                        <p:cTn id="10" fill="hold"/>
                                        <p:tgtEl>
                                          <p:spTgt spid="14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xit" nodeType="clickEffect" presetID="9" grpId="3" fill="hold">
                                  <p:stCondLst>
                                    <p:cond delay="0"/>
                                  </p:stCondLst>
                                  <p:iterate type="el" backwards="0">
                                    <p:tmAbs val="0"/>
                                  </p:iterate>
                                  <p:childTnLst>
                                    <p:animEffect filter="dissolve" transition="out">
                                      <p:cBhvr>
                                        <p:cTn id="14" dur="1000" fill="hold"/>
                                        <p:tgtEl>
                                          <p:spTgt spid="1485"/>
                                        </p:tgtEl>
                                      </p:cBhvr>
                                    </p:animEffect>
                                    <p:set>
                                      <p:cBhvr>
                                        <p:cTn id="15" fill="hold">
                                          <p:stCondLst>
                                            <p:cond delay="999"/>
                                          </p:stCondLst>
                                        </p:cTn>
                                        <p:tgtEl>
                                          <p:spTgt spid="1485"/>
                                        </p:tgtEl>
                                        <p:attrNameLst>
                                          <p:attrName>style.visibility</p:attrName>
                                        </p:attrNameLst>
                                      </p:cBhvr>
                                      <p:to>
                                        <p:strVal val="hidden"/>
                                      </p:to>
                                    </p:set>
                                  </p:childTnLst>
                                </p:cTn>
                              </p:par>
                            </p:childTnLst>
                          </p:cTn>
                        </p:par>
                        <p:par>
                          <p:cTn id="16" fill="hold">
                            <p:stCondLst>
                              <p:cond delay="1000"/>
                            </p:stCondLst>
                            <p:childTnLst>
                              <p:par>
                                <p:cTn id="17" presetClass="exit" nodeType="afterEffect" presetID="9" grpId="4" fill="hold">
                                  <p:stCondLst>
                                    <p:cond delay="0"/>
                                  </p:stCondLst>
                                  <p:iterate type="el" backwards="0">
                                    <p:tmAbs val="0"/>
                                  </p:iterate>
                                  <p:childTnLst>
                                    <p:animEffect filter="dissolve" transition="out">
                                      <p:cBhvr>
                                        <p:cTn id="18" dur="1000" fill="hold"/>
                                        <p:tgtEl>
                                          <p:spTgt spid="1481"/>
                                        </p:tgtEl>
                                      </p:cBhvr>
                                    </p:animEffect>
                                    <p:set>
                                      <p:cBhvr>
                                        <p:cTn id="19" fill="hold">
                                          <p:stCondLst>
                                            <p:cond delay="999"/>
                                          </p:stCondLst>
                                        </p:cTn>
                                        <p:tgtEl>
                                          <p:spTgt spid="1481"/>
                                        </p:tgtEl>
                                        <p:attrNameLst>
                                          <p:attrName>style.visibility</p:attrName>
                                        </p:attrNameLst>
                                      </p:cBhvr>
                                      <p:to>
                                        <p:strVal val="hidden"/>
                                      </p:to>
                                    </p:set>
                                  </p:childTnLst>
                                </p:cTn>
                              </p:par>
                            </p:childTnLst>
                          </p:cTn>
                        </p:par>
                        <p:par>
                          <p:cTn id="20" fill="hold">
                            <p:stCondLst>
                              <p:cond delay="2000"/>
                            </p:stCondLst>
                            <p:childTnLst>
                              <p:par>
                                <p:cTn id="21" presetClass="entr" nodeType="afterEffect" presetSubtype="0" presetID="15" grpId="5" fill="hold">
                                  <p:stCondLst>
                                    <p:cond delay="0"/>
                                  </p:stCondLst>
                                  <p:iterate type="el" backwards="0">
                                    <p:tmAbs val="0"/>
                                  </p:iterate>
                                  <p:childTnLst>
                                    <p:set>
                                      <p:cBhvr>
                                        <p:cTn id="22" fill="hold"/>
                                        <p:tgtEl>
                                          <p:spTgt spid="1478"/>
                                        </p:tgtEl>
                                        <p:attrNameLst>
                                          <p:attrName>style.visibility</p:attrName>
                                        </p:attrNameLst>
                                      </p:cBhvr>
                                      <p:to>
                                        <p:strVal val="visible"/>
                                      </p:to>
                                    </p:set>
                                    <p:anim calcmode="lin" valueType="num">
                                      <p:cBhvr>
                                        <p:cTn id="23" dur="2000" fill="hold"/>
                                        <p:tgtEl>
                                          <p:spTgt spid="1478"/>
                                        </p:tgtEl>
                                        <p:attrNameLst>
                                          <p:attrName>ppt_w</p:attrName>
                                        </p:attrNameLst>
                                      </p:cBhvr>
                                      <p:tavLst>
                                        <p:tav tm="0">
                                          <p:val>
                                            <p:fltVal val="0"/>
                                          </p:val>
                                        </p:tav>
                                        <p:tav tm="100000">
                                          <p:val>
                                            <p:strVal val="#ppt_w"/>
                                          </p:val>
                                        </p:tav>
                                      </p:tavLst>
                                    </p:anim>
                                    <p:anim calcmode="lin" valueType="num">
                                      <p:cBhvr>
                                        <p:cTn id="24" dur="2000" fill="hold"/>
                                        <p:tgtEl>
                                          <p:spTgt spid="1478"/>
                                        </p:tgtEl>
                                        <p:attrNameLst>
                                          <p:attrName>ppt_h</p:attrName>
                                        </p:attrNameLst>
                                      </p:cBhvr>
                                      <p:tavLst>
                                        <p:tav tm="0">
                                          <p:val>
                                            <p:fltVal val="0"/>
                                          </p:val>
                                        </p:tav>
                                        <p:tav tm="100000">
                                          <p:val>
                                            <p:strVal val="#ppt_h"/>
                                          </p:val>
                                        </p:tav>
                                      </p:tavLst>
                                    </p:anim>
                                    <p:anim calcmode="lin" valueType="num">
                                      <p:cBhvr>
                                        <p:cTn id="25" dur="2000" fill="hold"/>
                                        <p:tgtEl>
                                          <p:spTgt spid="1478"/>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1478"/>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4000"/>
                            </p:stCondLst>
                            <p:childTnLst>
                              <p:par>
                                <p:cTn id="28" presetClass="entr" nodeType="afterEffect" presetSubtype="0" presetID="1" grpId="6" fill="hold">
                                  <p:stCondLst>
                                    <p:cond delay="0"/>
                                  </p:stCondLst>
                                  <p:iterate type="el" backwards="0">
                                    <p:tmAbs val="0"/>
                                  </p:iterate>
                                  <p:childTnLst>
                                    <p:set>
                                      <p:cBhvr>
                                        <p:cTn id="29" fill="hold"/>
                                        <p:tgtEl>
                                          <p:spTgt spid="1484"/>
                                        </p:tgtEl>
                                        <p:attrNameLst>
                                          <p:attrName>style.visibility</p:attrName>
                                        </p:attrNameLst>
                                      </p:cBhvr>
                                      <p:to>
                                        <p:strVal val="visible"/>
                                      </p:to>
                                    </p:set>
                                  </p:childTnLst>
                                </p:cTn>
                              </p:par>
                            </p:childTnLst>
                          </p:cTn>
                        </p:par>
                        <p:par>
                          <p:cTn id="30" fill="hold">
                            <p:stCondLst>
                              <p:cond delay="4000"/>
                            </p:stCondLst>
                            <p:childTnLst>
                              <p:par>
                                <p:cTn id="31" presetClass="entr" nodeType="afterEffect" presetID="9" grpId="7" fill="hold">
                                  <p:stCondLst>
                                    <p:cond delay="0"/>
                                  </p:stCondLst>
                                  <p:iterate type="el" backwards="0">
                                    <p:tmAbs val="0"/>
                                  </p:iterate>
                                  <p:childTnLst>
                                    <p:set>
                                      <p:cBhvr>
                                        <p:cTn id="32" fill="hold"/>
                                        <p:tgtEl>
                                          <p:spTgt spid="1486"/>
                                        </p:tgtEl>
                                        <p:attrNameLst>
                                          <p:attrName>style.visibility</p:attrName>
                                        </p:attrNameLst>
                                      </p:cBhvr>
                                      <p:to>
                                        <p:strVal val="visible"/>
                                      </p:to>
                                    </p:set>
                                    <p:animEffect filter="dissolve" transition="in">
                                      <p:cBhvr>
                                        <p:cTn id="33" dur="1000"/>
                                        <p:tgtEl>
                                          <p:spTgt spid="1486"/>
                                        </p:tgtEl>
                                      </p:cBhvr>
                                    </p:animEffect>
                                  </p:childTnLst>
                                </p:cTn>
                              </p:par>
                            </p:childTnLst>
                          </p:cTn>
                        </p:par>
                        <p:par>
                          <p:cTn id="34" fill="hold">
                            <p:stCondLst>
                              <p:cond delay="0"/>
                            </p:stCondLst>
                            <p:childTnLst>
                              <p:par>
                                <p:cTn id="35" presetClass="path" nodeType="afterEffect" presetSubtype="0" presetID="-1" grpId="8" fill="hold">
                                  <p:stCondLst>
                                    <p:cond delay="0"/>
                                  </p:stCondLst>
                                  <p:childTnLst>
                                    <p:animMotion path="M 0.000000 0.000000 L -0.066657 -0.002090" origin="layout" pathEditMode="relative">
                                      <p:cBhvr>
                                        <p:cTn id="36" dur="2000" fill="hold"/>
                                        <p:tgtEl>
                                          <p:spTgt spid="1486"/>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4" grpId="6"/>
      <p:bldP build="whole" bldLvl="1" animBg="1" rev="0" advAuto="0" spid="1478" grpId="5"/>
      <p:bldP build="whole" bldLvl="1" animBg="1" rev="0" advAuto="0" spid="1481" grpId="2"/>
      <p:bldP build="whole" bldLvl="1" animBg="1" rev="0" advAuto="0" spid="1481" grpId="4"/>
      <p:bldP build="whole" bldLvl="1" animBg="1" rev="0" advAuto="0" spid="1486" grpId="7"/>
      <p:bldP build="whole" bldLvl="1" animBg="1" rev="0" advAuto="0" spid="1485" grpId="1"/>
      <p:bldP build="whole" bldLvl="1" animBg="1" rev="0" advAuto="0" spid="1485" grpId="3"/>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9" name="Shape 1489"/>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90" name="slide0042_image013.jpg"/>
          <p:cNvPicPr>
            <a:picLocks noChangeAspect="1"/>
          </p:cNvPicPr>
          <p:nvPr/>
        </p:nvPicPr>
        <p:blipFill>
          <a:blip r:embed="rId2">
            <a:extLst/>
          </a:blip>
          <a:srcRect l="0" t="0" r="59249" b="0"/>
          <a:stretch>
            <a:fillRect/>
          </a:stretch>
        </p:blipFill>
        <p:spPr>
          <a:xfrm>
            <a:off x="380999" y="381000"/>
            <a:ext cx="4441827" cy="5953125"/>
          </a:xfrm>
          <a:prstGeom prst="rect">
            <a:avLst/>
          </a:prstGeom>
          <a:ln w="12700">
            <a:miter lim="400000"/>
          </a:ln>
        </p:spPr>
      </p:pic>
      <p:pic>
        <p:nvPicPr>
          <p:cNvPr id="1491" name="mundo.jpg"/>
          <p:cNvPicPr>
            <a:picLocks noChangeAspect="1"/>
          </p:cNvPicPr>
          <p:nvPr/>
        </p:nvPicPr>
        <p:blipFill>
          <a:blip r:embed="rId3">
            <a:extLst/>
          </a:blip>
          <a:stretch>
            <a:fillRect/>
          </a:stretch>
        </p:blipFill>
        <p:spPr>
          <a:xfrm rot="696027">
            <a:off x="6172200" y="4419600"/>
            <a:ext cx="2171700" cy="2209800"/>
          </a:xfrm>
          <a:prstGeom prst="rect">
            <a:avLst/>
          </a:prstGeom>
          <a:ln w="12700">
            <a:miter lim="400000"/>
          </a:ln>
        </p:spPr>
      </p:pic>
      <p:grpSp>
        <p:nvGrpSpPr>
          <p:cNvPr id="1494" name="Group 1494"/>
          <p:cNvGrpSpPr/>
          <p:nvPr/>
        </p:nvGrpSpPr>
        <p:grpSpPr>
          <a:xfrm>
            <a:off x="3505200" y="111125"/>
            <a:ext cx="5637213" cy="3984625"/>
            <a:chOff x="0" y="0"/>
            <a:chExt cx="5637212" cy="3984625"/>
          </a:xfrm>
        </p:grpSpPr>
        <p:sp>
          <p:nvSpPr>
            <p:cNvPr id="1492" name="Shape 1492"/>
            <p:cNvSpPr/>
            <p:nvPr/>
          </p:nvSpPr>
          <p:spPr>
            <a:xfrm>
              <a:off x="0" y="0"/>
              <a:ext cx="5637213" cy="3984625"/>
            </a:xfrm>
            <a:prstGeom prst="wedgeEllipseCallout">
              <a:avLst>
                <a:gd name="adj1" fmla="val 6014"/>
                <a:gd name="adj2" fmla="val 60676"/>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000">
                  <a:solidFill>
                    <a:srgbClr val="0A56A4"/>
                  </a:solidFill>
                  <a:latin typeface="+mn-lt"/>
                  <a:ea typeface="+mn-ea"/>
                  <a:cs typeface="+mn-cs"/>
                  <a:sym typeface="Arial"/>
                </a:defRPr>
              </a:pPr>
            </a:p>
          </p:txBody>
        </p:sp>
        <p:sp>
          <p:nvSpPr>
            <p:cNvPr id="1493" name="Shape 1493"/>
            <p:cNvSpPr/>
            <p:nvPr/>
          </p:nvSpPr>
          <p:spPr>
            <a:xfrm>
              <a:off x="825486" y="636297"/>
              <a:ext cx="3986241" cy="27120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a:solidFill>
                    <a:srgbClr val="0A56A4"/>
                  </a:solidFill>
                  <a:latin typeface="+mn-lt"/>
                  <a:ea typeface="+mn-ea"/>
                  <a:cs typeface="+mn-cs"/>
                  <a:sym typeface="Arial"/>
                </a:defRPr>
              </a:lvl1pPr>
            </a:lstStyle>
            <a:p>
              <a:pPr/>
              <a:r>
                <a:t>The Americas had fewer people than Afroeurasia, and the two land masses were geographically isolated from each other. Developments in the two regions were similar in some ways and different in others. In any case, the Americas were also a region of active human interchange. </a:t>
              </a:r>
            </a:p>
          </p:txBody>
        </p:sp>
      </p:grpSp>
      <p:grpSp>
        <p:nvGrpSpPr>
          <p:cNvPr id="1527" name="Group 1527"/>
          <p:cNvGrpSpPr/>
          <p:nvPr/>
        </p:nvGrpSpPr>
        <p:grpSpPr>
          <a:xfrm>
            <a:off x="1836345" y="2394723"/>
            <a:ext cx="1989950" cy="2836657"/>
            <a:chOff x="0" y="0"/>
            <a:chExt cx="1989948" cy="2836655"/>
          </a:xfrm>
        </p:grpSpPr>
        <p:grpSp>
          <p:nvGrpSpPr>
            <p:cNvPr id="1498" name="Group 1498"/>
            <p:cNvGrpSpPr/>
            <p:nvPr/>
          </p:nvGrpSpPr>
          <p:grpSpPr>
            <a:xfrm>
              <a:off x="381000" y="46492"/>
              <a:ext cx="781078" cy="944978"/>
              <a:chOff x="0" y="0"/>
              <a:chExt cx="781077" cy="944976"/>
            </a:xfrm>
          </p:grpSpPr>
          <p:sp>
            <p:nvSpPr>
              <p:cNvPr id="1495" name="Shape 1495"/>
              <p:cNvSpPr/>
              <p:nvPr/>
            </p:nvSpPr>
            <p:spPr>
              <a:xfrm rot="8782365">
                <a:off x="226232" y="14319"/>
                <a:ext cx="328614" cy="916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496" name="Shape 1496"/>
              <p:cNvSpPr/>
              <p:nvPr/>
            </p:nvSpPr>
            <p:spPr>
              <a:xfrm rot="8782365">
                <a:off x="337562" y="382744"/>
                <a:ext cx="328613" cy="5142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497" name="Shape 1497"/>
              <p:cNvSpPr/>
              <p:nvPr/>
            </p:nvSpPr>
            <p:spPr>
              <a:xfrm rot="8782365">
                <a:off x="247403" y="505148"/>
                <a:ext cx="13699" cy="93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502" name="Group 1502"/>
            <p:cNvGrpSpPr/>
            <p:nvPr/>
          </p:nvGrpSpPr>
          <p:grpSpPr>
            <a:xfrm>
              <a:off x="971776" y="1738328"/>
              <a:ext cx="646032" cy="1098328"/>
              <a:chOff x="0" y="0"/>
              <a:chExt cx="646031" cy="1098326"/>
            </a:xfrm>
          </p:grpSpPr>
          <p:sp>
            <p:nvSpPr>
              <p:cNvPr id="1499" name="Shape 1499"/>
              <p:cNvSpPr/>
              <p:nvPr/>
            </p:nvSpPr>
            <p:spPr>
              <a:xfrm flipH="1" rot="20072201">
                <a:off x="234909" y="-17130"/>
                <a:ext cx="176214" cy="11325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500" name="Shape 1500"/>
              <p:cNvSpPr/>
              <p:nvPr/>
            </p:nvSpPr>
            <p:spPr>
              <a:xfrm flipH="1" rot="20072201">
                <a:off x="128081" y="7007"/>
                <a:ext cx="176214" cy="635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501" name="Shape 1501"/>
              <p:cNvSpPr/>
              <p:nvPr/>
            </p:nvSpPr>
            <p:spPr>
              <a:xfrm flipH="1" rot="20072201">
                <a:off x="245403" y="538115"/>
                <a:ext cx="12701" cy="1155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506" name="Group 1506"/>
            <p:cNvGrpSpPr/>
            <p:nvPr/>
          </p:nvGrpSpPr>
          <p:grpSpPr>
            <a:xfrm>
              <a:off x="1205748" y="1582645"/>
              <a:ext cx="784201" cy="1199965"/>
              <a:chOff x="0" y="0"/>
              <a:chExt cx="784200" cy="1199963"/>
            </a:xfrm>
          </p:grpSpPr>
          <p:sp>
            <p:nvSpPr>
              <p:cNvPr id="1503" name="Shape 1503"/>
              <p:cNvSpPr/>
              <p:nvPr/>
            </p:nvSpPr>
            <p:spPr>
              <a:xfrm flipH="1" rot="9272201">
                <a:off x="239700" y="8018"/>
                <a:ext cx="304801" cy="1183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504" name="Shape 1504"/>
              <p:cNvSpPr/>
              <p:nvPr/>
            </p:nvSpPr>
            <p:spPr>
              <a:xfrm flipH="1" rot="9272201">
                <a:off x="351370" y="502265"/>
                <a:ext cx="304801" cy="6644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505" name="Shape 1505"/>
              <p:cNvSpPr/>
              <p:nvPr/>
            </p:nvSpPr>
            <p:spPr>
              <a:xfrm flipH="1" rot="9272201">
                <a:off x="512413" y="465879"/>
                <a:ext cx="12707" cy="1208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510" name="Group 1510"/>
            <p:cNvGrpSpPr/>
            <p:nvPr/>
          </p:nvGrpSpPr>
          <p:grpSpPr>
            <a:xfrm>
              <a:off x="908079" y="1083139"/>
              <a:ext cx="463821" cy="208240"/>
              <a:chOff x="0" y="0"/>
              <a:chExt cx="463820" cy="208238"/>
            </a:xfrm>
          </p:grpSpPr>
          <p:sp>
            <p:nvSpPr>
              <p:cNvPr id="1507" name="Shape 1507"/>
              <p:cNvSpPr/>
              <p:nvPr/>
            </p:nvSpPr>
            <p:spPr>
              <a:xfrm rot="5839146">
                <a:off x="155710" y="-119909"/>
                <a:ext cx="152401" cy="4480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508" name="Shape 1508"/>
              <p:cNvSpPr/>
              <p:nvPr/>
            </p:nvSpPr>
            <p:spPr>
              <a:xfrm rot="5839146">
                <a:off x="253207" y="-9089"/>
                <a:ext cx="152401" cy="251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509" name="Shape 1509"/>
              <p:cNvSpPr/>
              <p:nvPr/>
            </p:nvSpPr>
            <p:spPr>
              <a:xfrm rot="5839146">
                <a:off x="211722" y="153105"/>
                <a:ext cx="12701" cy="45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514" name="Group 1514"/>
            <p:cNvGrpSpPr/>
            <p:nvPr/>
          </p:nvGrpSpPr>
          <p:grpSpPr>
            <a:xfrm>
              <a:off x="464703" y="558086"/>
              <a:ext cx="663455" cy="995538"/>
              <a:chOff x="0" y="0"/>
              <a:chExt cx="663454" cy="995536"/>
            </a:xfrm>
          </p:grpSpPr>
          <p:sp>
            <p:nvSpPr>
              <p:cNvPr id="1511" name="Shape 1511"/>
              <p:cNvSpPr/>
              <p:nvPr/>
            </p:nvSpPr>
            <p:spPr>
              <a:xfrm flipH="1" rot="9651418">
                <a:off x="140433" y="37266"/>
                <a:ext cx="382588" cy="921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512" name="Shape 1512"/>
              <p:cNvSpPr/>
              <p:nvPr/>
            </p:nvSpPr>
            <p:spPr>
              <a:xfrm flipH="1" rot="9651418">
                <a:off x="206693" y="430206"/>
                <a:ext cx="382588" cy="516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513" name="Shape 1513"/>
              <p:cNvSpPr/>
              <p:nvPr/>
            </p:nvSpPr>
            <p:spPr>
              <a:xfrm flipH="1" rot="9651418">
                <a:off x="493853" y="381784"/>
                <a:ext cx="15949" cy="93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518" name="Group 1518"/>
            <p:cNvGrpSpPr/>
            <p:nvPr/>
          </p:nvGrpSpPr>
          <p:grpSpPr>
            <a:xfrm>
              <a:off x="897364" y="772341"/>
              <a:ext cx="639799" cy="276451"/>
              <a:chOff x="0" y="0"/>
              <a:chExt cx="639797" cy="276450"/>
            </a:xfrm>
          </p:grpSpPr>
          <p:sp>
            <p:nvSpPr>
              <p:cNvPr id="1515" name="Shape 1515"/>
              <p:cNvSpPr/>
              <p:nvPr/>
            </p:nvSpPr>
            <p:spPr>
              <a:xfrm rot="16569155">
                <a:off x="214330" y="-172147"/>
                <a:ext cx="211138" cy="620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516" name="Shape 1516"/>
              <p:cNvSpPr/>
              <p:nvPr/>
            </p:nvSpPr>
            <p:spPr>
              <a:xfrm rot="16569155">
                <a:off x="78930" y="-50559"/>
                <a:ext cx="211139" cy="3483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517" name="Shape 1517"/>
              <p:cNvSpPr/>
              <p:nvPr/>
            </p:nvSpPr>
            <p:spPr>
              <a:xfrm rot="16569155">
                <a:off x="330689" y="6648"/>
                <a:ext cx="12701" cy="633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522" name="Group 1522"/>
            <p:cNvGrpSpPr/>
            <p:nvPr/>
          </p:nvGrpSpPr>
          <p:grpSpPr>
            <a:xfrm>
              <a:off x="938270" y="-1"/>
              <a:ext cx="624703" cy="753302"/>
              <a:chOff x="0" y="0"/>
              <a:chExt cx="624701" cy="753300"/>
            </a:xfrm>
          </p:grpSpPr>
          <p:sp>
            <p:nvSpPr>
              <p:cNvPr id="1519" name="Shape 1519"/>
              <p:cNvSpPr/>
              <p:nvPr/>
            </p:nvSpPr>
            <p:spPr>
              <a:xfrm flipH="1" rot="9272201">
                <a:off x="121850" y="50190"/>
                <a:ext cx="381001" cy="6529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827"/>
                      <a:pt x="21600" y="8547"/>
                    </a:cubicBezTo>
                    <a:lnTo>
                      <a:pt x="21600" y="13431"/>
                    </a:lnTo>
                    <a:cubicBezTo>
                      <a:pt x="21600" y="15547"/>
                      <a:pt x="19617" y="17587"/>
                      <a:pt x="16035" y="19158"/>
                    </a:cubicBezTo>
                    <a:lnTo>
                      <a:pt x="16035" y="21600"/>
                    </a:lnTo>
                    <a:lnTo>
                      <a:pt x="0" y="19537"/>
                    </a:lnTo>
                    <a:lnTo>
                      <a:pt x="16035" y="11832"/>
                    </a:lnTo>
                    <a:lnTo>
                      <a:pt x="16035" y="14274"/>
                    </a:lnTo>
                    <a:cubicBezTo>
                      <a:pt x="18188" y="13330"/>
                      <a:pt x="19782" y="12208"/>
                      <a:pt x="20700" y="10989"/>
                    </a:cubicBezTo>
                    <a:lnTo>
                      <a:pt x="20700" y="10989"/>
                    </a:lnTo>
                    <a:cubicBezTo>
                      <a:pt x="17970" y="7367"/>
                      <a:pt x="9552" y="4884"/>
                      <a:pt x="0" y="4884"/>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520" name="Shape 1520"/>
              <p:cNvSpPr/>
              <p:nvPr/>
            </p:nvSpPr>
            <p:spPr>
              <a:xfrm flipH="1" rot="9272201">
                <a:off x="174929" y="285114"/>
                <a:ext cx="381001" cy="4060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521" name="Shape 1521"/>
              <p:cNvSpPr/>
              <p:nvPr/>
            </p:nvSpPr>
            <p:spPr>
              <a:xfrm flipH="1" rot="9272201">
                <a:off x="450905" y="222760"/>
                <a:ext cx="15883" cy="738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1526" name="Group 1526"/>
            <p:cNvGrpSpPr/>
            <p:nvPr/>
          </p:nvGrpSpPr>
          <p:grpSpPr>
            <a:xfrm>
              <a:off x="0" y="732292"/>
              <a:ext cx="781078" cy="944978"/>
              <a:chOff x="0" y="0"/>
              <a:chExt cx="781077" cy="944976"/>
            </a:xfrm>
          </p:grpSpPr>
          <p:sp>
            <p:nvSpPr>
              <p:cNvPr id="1523" name="Shape 1523"/>
              <p:cNvSpPr/>
              <p:nvPr/>
            </p:nvSpPr>
            <p:spPr>
              <a:xfrm rot="8782365">
                <a:off x="226232" y="14319"/>
                <a:ext cx="328614" cy="916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3454"/>
                      <a:pt x="21600" y="7714"/>
                    </a:cubicBezTo>
                    <a:lnTo>
                      <a:pt x="21600" y="12122"/>
                    </a:lnTo>
                    <a:cubicBezTo>
                      <a:pt x="21600" y="15392"/>
                      <a:pt x="15830" y="18306"/>
                      <a:pt x="7200" y="19396"/>
                    </a:cubicBezTo>
                    <a:lnTo>
                      <a:pt x="7200" y="21600"/>
                    </a:lnTo>
                    <a:lnTo>
                      <a:pt x="0" y="17633"/>
                    </a:lnTo>
                    <a:lnTo>
                      <a:pt x="7200" y="12784"/>
                    </a:lnTo>
                    <a:lnTo>
                      <a:pt x="7200" y="14987"/>
                    </a:lnTo>
                    <a:cubicBezTo>
                      <a:pt x="13710" y="14165"/>
                      <a:pt x="18727" y="12282"/>
                      <a:pt x="20700" y="9918"/>
                    </a:cubicBezTo>
                    <a:lnTo>
                      <a:pt x="20700" y="9918"/>
                    </a:lnTo>
                    <a:cubicBezTo>
                      <a:pt x="17970" y="6649"/>
                      <a:pt x="9552" y="4408"/>
                      <a:pt x="0" y="4408"/>
                    </a:cubicBezTo>
                    <a:close/>
                  </a:path>
                </a:pathLst>
              </a:custGeom>
              <a:solidFill>
                <a:srgbClr val="FF5050">
                  <a:alpha val="50000"/>
                </a:srgbClr>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1524" name="Shape 1524"/>
              <p:cNvSpPr/>
              <p:nvPr/>
            </p:nvSpPr>
            <p:spPr>
              <a:xfrm rot="8782365">
                <a:off x="337562" y="382744"/>
                <a:ext cx="328613" cy="5142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6154"/>
                      <a:pt x="21600" y="13745"/>
                    </a:cubicBezTo>
                    <a:lnTo>
                      <a:pt x="21600" y="21600"/>
                    </a:lnTo>
                    <a:cubicBezTo>
                      <a:pt x="21600" y="14009"/>
                      <a:pt x="11929" y="7855"/>
                      <a:pt x="0" y="7855"/>
                    </a:cubicBezTo>
                    <a:close/>
                  </a:path>
                </a:pathLst>
              </a:custGeom>
              <a:solidFill>
                <a:srgbClr val="CC4040">
                  <a:alpha val="50000"/>
                </a:srgbClr>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1525" name="Shape 1525"/>
              <p:cNvSpPr/>
              <p:nvPr/>
            </p:nvSpPr>
            <p:spPr>
              <a:xfrm rot="8782365">
                <a:off x="247403" y="505148"/>
                <a:ext cx="13699" cy="93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285"/>
                      <a:pt x="14324" y="7010"/>
                      <a:pt x="0" y="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sp>
        <p:nvSpPr>
          <p:cNvPr id="1528" name="Shape 1528"/>
          <p:cNvSpPr/>
          <p:nvPr/>
        </p:nvSpPr>
        <p:spPr>
          <a:xfrm>
            <a:off x="304800" y="6329679"/>
            <a:ext cx="4648200"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sz="900"/>
            </a:pPr>
            <a:r>
              <a:t>Microsoft®Encarta®Reference Library 2002. </a:t>
            </a:r>
            <a:br/>
            <a:r>
              <a:t>©1993-2001 Microsoft Corporation. All rights reserved.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490"/>
                                        </p:tgtEl>
                                        <p:attrNameLst>
                                          <p:attrName>style.visibility</p:attrName>
                                        </p:attrNameLst>
                                      </p:cBhvr>
                                      <p:to>
                                        <p:strVal val="visible"/>
                                      </p:to>
                                    </p:set>
                                    <p:animEffect filter="dissolve" transition="in">
                                      <p:cBhvr>
                                        <p:cTn id="7" dur="1000"/>
                                        <p:tgtEl>
                                          <p:spTgt spid="1490"/>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1494"/>
                                        </p:tgtEl>
                                        <p:attrNameLst>
                                          <p:attrName>style.visibility</p:attrName>
                                        </p:attrNameLst>
                                      </p:cBhvr>
                                      <p:to>
                                        <p:strVal val="visible"/>
                                      </p:to>
                                    </p:set>
                                    <p:animEffect filter="dissolve" transition="in">
                                      <p:cBhvr>
                                        <p:cTn id="11" dur="2000"/>
                                        <p:tgtEl>
                                          <p:spTgt spid="1494"/>
                                        </p:tgtEl>
                                      </p:cBhvr>
                                    </p:animEffect>
                                  </p:childTnLst>
                                </p:cTn>
                              </p:par>
                            </p:childTnLst>
                          </p:cTn>
                        </p:par>
                        <p:par>
                          <p:cTn id="12" fill="hold">
                            <p:stCondLst>
                              <p:cond delay="3000"/>
                            </p:stCondLst>
                            <p:childTnLst>
                              <p:par>
                                <p:cTn id="13" presetClass="entr" nodeType="afterEffect" presetID="9" grpId="3" fill="hold">
                                  <p:stCondLst>
                                    <p:cond delay="0"/>
                                  </p:stCondLst>
                                  <p:iterate type="el" backwards="0">
                                    <p:tmAbs val="0"/>
                                  </p:iterate>
                                  <p:childTnLst>
                                    <p:set>
                                      <p:cBhvr>
                                        <p:cTn id="14" fill="hold"/>
                                        <p:tgtEl>
                                          <p:spTgt spid="1527"/>
                                        </p:tgtEl>
                                        <p:attrNameLst>
                                          <p:attrName>style.visibility</p:attrName>
                                        </p:attrNameLst>
                                      </p:cBhvr>
                                      <p:to>
                                        <p:strVal val="visible"/>
                                      </p:to>
                                    </p:set>
                                    <p:animEffect filter="dissolve" transition="in">
                                      <p:cBhvr>
                                        <p:cTn id="15" dur="2000"/>
                                        <p:tgtEl>
                                          <p:spTgt spid="1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7" grpId="3"/>
      <p:bldP build="whole" bldLvl="1" animBg="1" rev="0" advAuto="0" spid="1494" grpId="2"/>
      <p:bldP build="whole" bldLvl="1" animBg="1" rev="0" advAuto="0" spid="1490"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0" name="Shape 1530"/>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31" name="Shape 1531"/>
          <p:cNvSpPr/>
          <p:nvPr>
            <p:ph type="body" sz="half" idx="1"/>
          </p:nvPr>
        </p:nvSpPr>
        <p:spPr>
          <a:xfrm>
            <a:off x="-1" y="1371600"/>
            <a:ext cx="4572002" cy="5257800"/>
          </a:xfrm>
          <a:prstGeom prst="rect">
            <a:avLst/>
          </a:prstGeom>
        </p:spPr>
        <p:txBody>
          <a:bodyPr/>
          <a:lstStyle/>
          <a:p>
            <a:pPr marL="292100" indent="-292100">
              <a:lnSpc>
                <a:spcPct val="80000"/>
              </a:lnSpc>
              <a:spcBef>
                <a:spcPts val="1400"/>
              </a:spcBef>
              <a:buChar char="•"/>
              <a:defRPr b="1" i="1" sz="2400">
                <a:solidFill>
                  <a:srgbClr val="CD7C11"/>
                </a:solidFill>
              </a:defRPr>
            </a:pPr>
            <a:r>
              <a:t>Sciences</a:t>
            </a:r>
            <a:r>
              <a:rPr i="0"/>
              <a:t> like astronomy, mathematics and engineering were developed.</a:t>
            </a:r>
          </a:p>
          <a:p>
            <a:pPr marL="292100" indent="-292100">
              <a:lnSpc>
                <a:spcPct val="80000"/>
              </a:lnSpc>
              <a:spcBef>
                <a:spcPts val="1400"/>
              </a:spcBef>
              <a:buChar char="•"/>
              <a:defRPr b="1" i="1" sz="2400">
                <a:solidFill>
                  <a:srgbClr val="CD7C11"/>
                </a:solidFill>
              </a:defRPr>
            </a:pPr>
            <a:r>
              <a:t>Trade</a:t>
            </a:r>
            <a:r>
              <a:rPr i="0"/>
              <a:t> routes connected regions.</a:t>
            </a:r>
          </a:p>
          <a:p>
            <a:pPr marL="292100" indent="-292100">
              <a:lnSpc>
                <a:spcPct val="80000"/>
              </a:lnSpc>
              <a:spcBef>
                <a:spcPts val="1400"/>
              </a:spcBef>
              <a:buChar char="•"/>
              <a:defRPr b="1" sz="2400">
                <a:solidFill>
                  <a:srgbClr val="CD7C11"/>
                </a:solidFill>
              </a:defRPr>
            </a:pPr>
            <a:r>
              <a:t>Mining, irrigation, and agricultural  </a:t>
            </a:r>
            <a:r>
              <a:rPr i="1"/>
              <a:t>technologies</a:t>
            </a:r>
            <a:r>
              <a:t> developed.</a:t>
            </a:r>
          </a:p>
          <a:p>
            <a:pPr marL="292100" indent="-292100">
              <a:lnSpc>
                <a:spcPct val="80000"/>
              </a:lnSpc>
              <a:spcBef>
                <a:spcPts val="1400"/>
              </a:spcBef>
              <a:buChar char="•"/>
              <a:defRPr b="1" i="1" sz="2400">
                <a:solidFill>
                  <a:srgbClr val="CD7C11"/>
                </a:solidFill>
              </a:defRPr>
            </a:pPr>
            <a:r>
              <a:t>Crops</a:t>
            </a:r>
            <a:r>
              <a:rPr i="0"/>
              <a:t> like potatoes, maize, tomatoes, cotton, and chocolate were grown.</a:t>
            </a:r>
          </a:p>
        </p:txBody>
      </p:sp>
      <p:grpSp>
        <p:nvGrpSpPr>
          <p:cNvPr id="1534" name="Group 1534"/>
          <p:cNvGrpSpPr/>
          <p:nvPr/>
        </p:nvGrpSpPr>
        <p:grpSpPr>
          <a:xfrm>
            <a:off x="4838700" y="3657600"/>
            <a:ext cx="1333500" cy="2090000"/>
            <a:chOff x="0" y="0"/>
            <a:chExt cx="1333500" cy="2089999"/>
          </a:xfrm>
        </p:grpSpPr>
        <p:pic>
          <p:nvPicPr>
            <p:cNvPr id="1532" name="Goldhand.jpg">
              <a:hlinkClick r:id="rId2" invalidUrl="" action="" tgtFrame="" tooltip="" history="1" highlightClick="0" endSnd="0"/>
            </p:cNvPr>
            <p:cNvPicPr>
              <a:picLocks noChangeAspect="1"/>
            </p:cNvPicPr>
            <p:nvPr/>
          </p:nvPicPr>
          <p:blipFill>
            <a:blip r:embed="rId3">
              <a:extLst/>
            </a:blip>
            <a:stretch>
              <a:fillRect/>
            </a:stretch>
          </p:blipFill>
          <p:spPr>
            <a:xfrm>
              <a:off x="0" y="0"/>
              <a:ext cx="1333500" cy="1795870"/>
            </a:xfrm>
            <a:prstGeom prst="rect">
              <a:avLst/>
            </a:prstGeom>
            <a:ln w="12700" cap="flat">
              <a:noFill/>
              <a:miter lim="400000"/>
            </a:ln>
            <a:effectLst/>
          </p:spPr>
        </p:pic>
        <p:sp>
          <p:nvSpPr>
            <p:cNvPr id="1533" name="Shape 1533"/>
            <p:cNvSpPr/>
            <p:nvPr/>
          </p:nvSpPr>
          <p:spPr>
            <a:xfrm>
              <a:off x="88900" y="1776607"/>
              <a:ext cx="1209040"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Inca Gold</a:t>
              </a:r>
            </a:p>
          </p:txBody>
        </p:sp>
      </p:grpSp>
      <p:grpSp>
        <p:nvGrpSpPr>
          <p:cNvPr id="1538" name="Group 1538"/>
          <p:cNvGrpSpPr/>
          <p:nvPr/>
        </p:nvGrpSpPr>
        <p:grpSpPr>
          <a:xfrm>
            <a:off x="6462712" y="4648200"/>
            <a:ext cx="2528888" cy="1295400"/>
            <a:chOff x="0" y="0"/>
            <a:chExt cx="2528887" cy="1295400"/>
          </a:xfrm>
        </p:grpSpPr>
        <p:pic>
          <p:nvPicPr>
            <p:cNvPr id="1535" name="image.png"/>
            <p:cNvPicPr>
              <a:picLocks noChangeAspect="1"/>
            </p:cNvPicPr>
            <p:nvPr/>
          </p:nvPicPr>
          <p:blipFill>
            <a:blip r:embed="rId4">
              <a:extLst/>
            </a:blip>
            <a:stretch>
              <a:fillRect/>
            </a:stretch>
          </p:blipFill>
          <p:spPr>
            <a:xfrm>
              <a:off x="1233487" y="152400"/>
              <a:ext cx="965201" cy="706438"/>
            </a:xfrm>
            <a:prstGeom prst="rect">
              <a:avLst/>
            </a:prstGeom>
            <a:ln w="12700" cap="flat">
              <a:noFill/>
              <a:miter lim="400000"/>
            </a:ln>
            <a:effectLst/>
          </p:spPr>
        </p:pic>
        <p:pic>
          <p:nvPicPr>
            <p:cNvPr id="1536" name="image.png"/>
            <p:cNvPicPr>
              <a:picLocks noChangeAspect="1"/>
            </p:cNvPicPr>
            <p:nvPr/>
          </p:nvPicPr>
          <p:blipFill>
            <a:blip r:embed="rId5">
              <a:extLst/>
            </a:blip>
            <a:stretch>
              <a:fillRect/>
            </a:stretch>
          </p:blipFill>
          <p:spPr>
            <a:xfrm>
              <a:off x="0" y="0"/>
              <a:ext cx="1217613" cy="1295400"/>
            </a:xfrm>
            <a:prstGeom prst="rect">
              <a:avLst/>
            </a:prstGeom>
            <a:ln w="12700" cap="flat">
              <a:noFill/>
              <a:miter lim="400000"/>
            </a:ln>
            <a:effectLst/>
          </p:spPr>
        </p:pic>
        <p:sp>
          <p:nvSpPr>
            <p:cNvPr id="1537" name="Shape 1537"/>
            <p:cNvSpPr/>
            <p:nvPr/>
          </p:nvSpPr>
          <p:spPr>
            <a:xfrm>
              <a:off x="471487" y="838200"/>
              <a:ext cx="2057401"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b="1" sz="16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Corn &amp; Potatoes</a:t>
              </a:r>
            </a:p>
          </p:txBody>
        </p:sp>
      </p:grpSp>
      <p:grpSp>
        <p:nvGrpSpPr>
          <p:cNvPr id="1541" name="Group 1541"/>
          <p:cNvGrpSpPr/>
          <p:nvPr/>
        </p:nvGrpSpPr>
        <p:grpSpPr>
          <a:xfrm>
            <a:off x="6705600" y="2635250"/>
            <a:ext cx="1895475" cy="1913593"/>
            <a:chOff x="0" y="0"/>
            <a:chExt cx="1895475" cy="1913592"/>
          </a:xfrm>
        </p:grpSpPr>
        <p:pic>
          <p:nvPicPr>
            <p:cNvPr id="1539" name="aztec1.png">
              <a:hlinkClick r:id="rId6" invalidUrl="" action="" tgtFrame="" tooltip="" history="1" highlightClick="0" endSnd="0"/>
            </p:cNvPr>
            <p:cNvPicPr>
              <a:picLocks noChangeAspect="1"/>
            </p:cNvPicPr>
            <p:nvPr/>
          </p:nvPicPr>
          <p:blipFill>
            <a:blip r:embed="rId7">
              <a:extLst/>
            </a:blip>
            <a:stretch>
              <a:fillRect/>
            </a:stretch>
          </p:blipFill>
          <p:spPr>
            <a:xfrm>
              <a:off x="66675" y="0"/>
              <a:ext cx="1676400" cy="1673225"/>
            </a:xfrm>
            <a:prstGeom prst="rect">
              <a:avLst/>
            </a:prstGeom>
            <a:ln w="12700" cap="flat">
              <a:noFill/>
              <a:miter lim="400000"/>
            </a:ln>
            <a:effectLst/>
          </p:spPr>
        </p:pic>
        <p:sp>
          <p:nvSpPr>
            <p:cNvPr id="1540" name="Shape 1540"/>
            <p:cNvSpPr/>
            <p:nvPr/>
          </p:nvSpPr>
          <p:spPr>
            <a:xfrm>
              <a:off x="0" y="1600200"/>
              <a:ext cx="1895475"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b="1" sz="16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Mayan Calendar</a:t>
              </a:r>
            </a:p>
          </p:txBody>
        </p:sp>
      </p:grpSp>
      <p:grpSp>
        <p:nvGrpSpPr>
          <p:cNvPr id="1548" name="Group 1548"/>
          <p:cNvGrpSpPr/>
          <p:nvPr/>
        </p:nvGrpSpPr>
        <p:grpSpPr>
          <a:xfrm>
            <a:off x="4724400" y="1346200"/>
            <a:ext cx="4038600" cy="2144112"/>
            <a:chOff x="0" y="0"/>
            <a:chExt cx="4038600" cy="2144111"/>
          </a:xfrm>
        </p:grpSpPr>
        <p:grpSp>
          <p:nvGrpSpPr>
            <p:cNvPr id="1544" name="Group 1544"/>
            <p:cNvGrpSpPr/>
            <p:nvPr/>
          </p:nvGrpSpPr>
          <p:grpSpPr>
            <a:xfrm>
              <a:off x="1895475" y="0"/>
              <a:ext cx="2143125" cy="1194455"/>
              <a:chOff x="0" y="0"/>
              <a:chExt cx="2143125" cy="1194454"/>
            </a:xfrm>
          </p:grpSpPr>
          <p:pic>
            <p:nvPicPr>
              <p:cNvPr id="1542" name="image.png"/>
              <p:cNvPicPr>
                <a:picLocks noChangeAspect="1"/>
              </p:cNvPicPr>
              <p:nvPr/>
            </p:nvPicPr>
            <p:blipFill>
              <a:blip r:embed="rId8">
                <a:extLst/>
              </a:blip>
              <a:stretch>
                <a:fillRect/>
              </a:stretch>
            </p:blipFill>
            <p:spPr>
              <a:xfrm>
                <a:off x="161925" y="0"/>
                <a:ext cx="1676400" cy="984250"/>
              </a:xfrm>
              <a:prstGeom prst="rect">
                <a:avLst/>
              </a:prstGeom>
              <a:ln w="12700" cap="flat">
                <a:noFill/>
                <a:miter lim="400000"/>
              </a:ln>
              <a:effectLst/>
            </p:spPr>
          </p:pic>
          <p:sp>
            <p:nvSpPr>
              <p:cNvPr id="1543" name="Shape 1543"/>
              <p:cNvSpPr/>
              <p:nvPr/>
            </p:nvSpPr>
            <p:spPr>
              <a:xfrm>
                <a:off x="0" y="881062"/>
                <a:ext cx="2143125"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b="1" sz="16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Mississippian Mica</a:t>
                </a:r>
              </a:p>
            </p:txBody>
          </p:sp>
        </p:grpSp>
        <p:grpSp>
          <p:nvGrpSpPr>
            <p:cNvPr id="1547" name="Group 1547"/>
            <p:cNvGrpSpPr/>
            <p:nvPr/>
          </p:nvGrpSpPr>
          <p:grpSpPr>
            <a:xfrm>
              <a:off x="0" y="228599"/>
              <a:ext cx="1905000" cy="1915513"/>
              <a:chOff x="0" y="0"/>
              <a:chExt cx="1905000" cy="1915511"/>
            </a:xfrm>
          </p:grpSpPr>
          <p:pic>
            <p:nvPicPr>
              <p:cNvPr id="1545" name="Moche.jpg">
                <a:hlinkClick r:id="rId9" invalidUrl="" action="" tgtFrame="" tooltip="" history="1" highlightClick="0" endSnd="0"/>
              </p:cNvPr>
              <p:cNvPicPr>
                <a:picLocks noChangeAspect="1"/>
              </p:cNvPicPr>
              <p:nvPr/>
            </p:nvPicPr>
            <p:blipFill>
              <a:blip r:embed="rId10">
                <a:extLst/>
              </a:blip>
              <a:stretch>
                <a:fillRect/>
              </a:stretch>
            </p:blipFill>
            <p:spPr>
              <a:xfrm>
                <a:off x="79374" y="0"/>
                <a:ext cx="1321768" cy="1675912"/>
              </a:xfrm>
              <a:prstGeom prst="rect">
                <a:avLst/>
              </a:prstGeom>
              <a:ln w="12700" cap="flat">
                <a:noFill/>
                <a:miter lim="400000"/>
              </a:ln>
              <a:effectLst/>
            </p:spPr>
          </p:pic>
          <p:sp>
            <p:nvSpPr>
              <p:cNvPr id="1546" name="Shape 1546"/>
              <p:cNvSpPr/>
              <p:nvPr/>
            </p:nvSpPr>
            <p:spPr>
              <a:xfrm>
                <a:off x="0" y="1602119"/>
                <a:ext cx="1905000"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b="1" sz="16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Moche Ceramic</a:t>
                </a:r>
              </a:p>
            </p:txBody>
          </p:sp>
        </p:grpSp>
      </p:grpSp>
      <p:sp>
        <p:nvSpPr>
          <p:cNvPr id="1549" name="Shape 1549"/>
          <p:cNvSpPr/>
          <p:nvPr>
            <p:ph type="title"/>
          </p:nvPr>
        </p:nvSpPr>
        <p:spPr>
          <a:xfrm>
            <a:off x="228600" y="0"/>
            <a:ext cx="8610600" cy="609600"/>
          </a:xfrm>
          <a:prstGeom prst="rect">
            <a:avLst/>
          </a:prstGeom>
        </p:spPr>
        <p:txBody>
          <a:bodyPr anchor="t"/>
          <a:lstStyle/>
          <a:p>
            <a:pPr defTabSz="630936">
              <a:defRPr b="1" sz="1656">
                <a:effectLst>
                  <a:outerShdw sx="100000" sy="100000" kx="0" ky="0" algn="b" rotWithShape="0" blurRad="8763" dist="17526" dir="2700000">
                    <a:srgbClr val="DDDDDD"/>
                  </a:outerShdw>
                </a:effectLst>
              </a:defRPr>
            </a:pPr>
            <a:r>
              <a:t>Cultural development and exchange in the Americas:</a:t>
            </a:r>
            <a:br/>
            <a:r>
              <a:t>The Maya, Inca, and Aztec Empires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549"/>
                                        </p:tgtEl>
                                        <p:attrNameLst>
                                          <p:attrName>style.visibility</p:attrName>
                                        </p:attrNameLst>
                                      </p:cBhvr>
                                      <p:to>
                                        <p:strVal val="visible"/>
                                      </p:to>
                                    </p:set>
                                    <p:animEffect filter="dissolve" transition="in">
                                      <p:cBhvr>
                                        <p:cTn id="7" dur="1000"/>
                                        <p:tgtEl>
                                          <p:spTgt spid="154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531">
                                            <p:bg/>
                                          </p:spTgt>
                                        </p:tgtEl>
                                        <p:attrNameLst>
                                          <p:attrName>style.visibility</p:attrName>
                                        </p:attrNameLst>
                                      </p:cBhvr>
                                      <p:to>
                                        <p:strVal val="visible"/>
                                      </p:to>
                                    </p:set>
                                    <p:animEffect filter="dissolve" transition="in">
                                      <p:cBhvr>
                                        <p:cTn id="12" dur="1000"/>
                                        <p:tgtEl>
                                          <p:spTgt spid="1531">
                                            <p:bg/>
                                          </p:spTgt>
                                        </p:tgtEl>
                                      </p:cBhvr>
                                    </p:animEffect>
                                  </p:childTnLst>
                                </p:cTn>
                              </p:par>
                              <p:par>
                                <p:cTn id="13" presetClass="entr" nodeType="withEffect" presetSubtype="0" presetID="9" grpId="2" fill="hold">
                                  <p:stCondLst>
                                    <p:cond delay="0"/>
                                  </p:stCondLst>
                                  <p:iterate type="el" backwards="0">
                                    <p:tmAbs val="0"/>
                                  </p:iterate>
                                  <p:childTnLst>
                                    <p:set>
                                      <p:cBhvr>
                                        <p:cTn id="14" fill="hold"/>
                                        <p:tgtEl>
                                          <p:spTgt spid="1531">
                                            <p:txEl>
                                              <p:pRg st="0" end="0"/>
                                            </p:txEl>
                                          </p:spTgt>
                                        </p:tgtEl>
                                        <p:attrNameLst>
                                          <p:attrName>style.visibility</p:attrName>
                                        </p:attrNameLst>
                                      </p:cBhvr>
                                      <p:to>
                                        <p:strVal val="visible"/>
                                      </p:to>
                                    </p:set>
                                    <p:animEffect filter="dissolve" transition="in">
                                      <p:cBhvr>
                                        <p:cTn id="15" dur="1000"/>
                                        <p:tgtEl>
                                          <p:spTgt spid="1531">
                                            <p:txEl>
                                              <p:pRg st="0" end="0"/>
                                            </p:txEl>
                                          </p:spTgt>
                                        </p:tgtEl>
                                      </p:cBhvr>
                                    </p:animEffect>
                                  </p:childTnLst>
                                </p:cTn>
                              </p:par>
                            </p:childTnLst>
                          </p:cTn>
                        </p:par>
                        <p:par>
                          <p:cTn id="16" fill="hold">
                            <p:stCondLst>
                              <p:cond delay="1000"/>
                            </p:stCondLst>
                            <p:childTnLst>
                              <p:par>
                                <p:cTn id="17" presetClass="entr" nodeType="afterEffect" presetID="9" grpId="3" fill="hold">
                                  <p:stCondLst>
                                    <p:cond delay="0"/>
                                  </p:stCondLst>
                                  <p:iterate type="el" backwards="0">
                                    <p:tmAbs val="0"/>
                                  </p:iterate>
                                  <p:childTnLst>
                                    <p:set>
                                      <p:cBhvr>
                                        <p:cTn id="18" fill="hold"/>
                                        <p:tgtEl>
                                          <p:spTgt spid="1541"/>
                                        </p:tgtEl>
                                        <p:attrNameLst>
                                          <p:attrName>style.visibility</p:attrName>
                                        </p:attrNameLst>
                                      </p:cBhvr>
                                      <p:to>
                                        <p:strVal val="visible"/>
                                      </p:to>
                                    </p:set>
                                    <p:animEffect filter="dissolve" transition="in">
                                      <p:cBhvr>
                                        <p:cTn id="19" dur="1000"/>
                                        <p:tgtEl>
                                          <p:spTgt spid="1541"/>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2" fill="hold">
                                  <p:stCondLst>
                                    <p:cond delay="0"/>
                                  </p:stCondLst>
                                  <p:iterate type="el" backwards="0">
                                    <p:tmAbs val="0"/>
                                  </p:iterate>
                                  <p:childTnLst>
                                    <p:set>
                                      <p:cBhvr>
                                        <p:cTn id="23" fill="hold"/>
                                        <p:tgtEl>
                                          <p:spTgt spid="1531">
                                            <p:txEl>
                                              <p:pRg st="1" end="1"/>
                                            </p:txEl>
                                          </p:spTgt>
                                        </p:tgtEl>
                                        <p:attrNameLst>
                                          <p:attrName>style.visibility</p:attrName>
                                        </p:attrNameLst>
                                      </p:cBhvr>
                                      <p:to>
                                        <p:strVal val="visible"/>
                                      </p:to>
                                    </p:set>
                                    <p:animEffect filter="dissolve" transition="in">
                                      <p:cBhvr>
                                        <p:cTn id="24" dur="1000"/>
                                        <p:tgtEl>
                                          <p:spTgt spid="1531">
                                            <p:txEl>
                                              <p:pRg st="1" end="1"/>
                                            </p:txEl>
                                          </p:spTgt>
                                        </p:tgtEl>
                                      </p:cBhvr>
                                    </p:animEffect>
                                  </p:childTnLst>
                                </p:cTn>
                              </p:par>
                            </p:childTnLst>
                          </p:cTn>
                        </p:par>
                        <p:par>
                          <p:cTn id="25" fill="hold">
                            <p:stCondLst>
                              <p:cond delay="1000"/>
                            </p:stCondLst>
                            <p:childTnLst>
                              <p:par>
                                <p:cTn id="26" presetClass="entr" nodeType="afterEffect" presetID="9" grpId="4" fill="hold">
                                  <p:stCondLst>
                                    <p:cond delay="0"/>
                                  </p:stCondLst>
                                  <p:iterate type="el" backwards="0">
                                    <p:tmAbs val="0"/>
                                  </p:iterate>
                                  <p:childTnLst>
                                    <p:set>
                                      <p:cBhvr>
                                        <p:cTn id="27" fill="hold"/>
                                        <p:tgtEl>
                                          <p:spTgt spid="1548"/>
                                        </p:tgtEl>
                                        <p:attrNameLst>
                                          <p:attrName>style.visibility</p:attrName>
                                        </p:attrNameLst>
                                      </p:cBhvr>
                                      <p:to>
                                        <p:strVal val="visible"/>
                                      </p:to>
                                    </p:set>
                                    <p:animEffect filter="dissolve" transition="in">
                                      <p:cBhvr>
                                        <p:cTn id="28" dur="1000"/>
                                        <p:tgtEl>
                                          <p:spTgt spid="1548"/>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2" fill="hold">
                                  <p:stCondLst>
                                    <p:cond delay="0"/>
                                  </p:stCondLst>
                                  <p:iterate type="el" backwards="0">
                                    <p:tmAbs val="0"/>
                                  </p:iterate>
                                  <p:childTnLst>
                                    <p:set>
                                      <p:cBhvr>
                                        <p:cTn id="32" fill="hold"/>
                                        <p:tgtEl>
                                          <p:spTgt spid="1531">
                                            <p:txEl>
                                              <p:pRg st="2" end="2"/>
                                            </p:txEl>
                                          </p:spTgt>
                                        </p:tgtEl>
                                        <p:attrNameLst>
                                          <p:attrName>style.visibility</p:attrName>
                                        </p:attrNameLst>
                                      </p:cBhvr>
                                      <p:to>
                                        <p:strVal val="visible"/>
                                      </p:to>
                                    </p:set>
                                    <p:animEffect filter="dissolve" transition="in">
                                      <p:cBhvr>
                                        <p:cTn id="33" dur="1000"/>
                                        <p:tgtEl>
                                          <p:spTgt spid="1531">
                                            <p:txEl>
                                              <p:pRg st="2" end="2"/>
                                            </p:txEl>
                                          </p:spTgt>
                                        </p:tgtEl>
                                      </p:cBhvr>
                                    </p:animEffect>
                                  </p:childTnLst>
                                </p:cTn>
                              </p:par>
                            </p:childTnLst>
                          </p:cTn>
                        </p:par>
                        <p:par>
                          <p:cTn id="34" fill="hold">
                            <p:stCondLst>
                              <p:cond delay="1000"/>
                            </p:stCondLst>
                            <p:childTnLst>
                              <p:par>
                                <p:cTn id="35" presetClass="entr" nodeType="afterEffect" presetID="9" grpId="5" fill="hold">
                                  <p:stCondLst>
                                    <p:cond delay="0"/>
                                  </p:stCondLst>
                                  <p:iterate type="el" backwards="0">
                                    <p:tmAbs val="0"/>
                                  </p:iterate>
                                  <p:childTnLst>
                                    <p:set>
                                      <p:cBhvr>
                                        <p:cTn id="36" fill="hold"/>
                                        <p:tgtEl>
                                          <p:spTgt spid="1534"/>
                                        </p:tgtEl>
                                        <p:attrNameLst>
                                          <p:attrName>style.visibility</p:attrName>
                                        </p:attrNameLst>
                                      </p:cBhvr>
                                      <p:to>
                                        <p:strVal val="visible"/>
                                      </p:to>
                                    </p:set>
                                    <p:animEffect filter="dissolve" transition="in">
                                      <p:cBhvr>
                                        <p:cTn id="37" dur="1000"/>
                                        <p:tgtEl>
                                          <p:spTgt spid="1534"/>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2" fill="hold">
                                  <p:stCondLst>
                                    <p:cond delay="0"/>
                                  </p:stCondLst>
                                  <p:iterate type="el" backwards="0">
                                    <p:tmAbs val="0"/>
                                  </p:iterate>
                                  <p:childTnLst>
                                    <p:set>
                                      <p:cBhvr>
                                        <p:cTn id="41" fill="hold"/>
                                        <p:tgtEl>
                                          <p:spTgt spid="1531">
                                            <p:txEl>
                                              <p:pRg st="3" end="3"/>
                                            </p:txEl>
                                          </p:spTgt>
                                        </p:tgtEl>
                                        <p:attrNameLst>
                                          <p:attrName>style.visibility</p:attrName>
                                        </p:attrNameLst>
                                      </p:cBhvr>
                                      <p:to>
                                        <p:strVal val="visible"/>
                                      </p:to>
                                    </p:set>
                                    <p:animEffect filter="dissolve" transition="in">
                                      <p:cBhvr>
                                        <p:cTn id="42" dur="1000"/>
                                        <p:tgtEl>
                                          <p:spTgt spid="1531">
                                            <p:txEl>
                                              <p:pRg st="3" end="3"/>
                                            </p:txEl>
                                          </p:spTgt>
                                        </p:tgtEl>
                                      </p:cBhvr>
                                    </p:animEffect>
                                  </p:childTnLst>
                                </p:cTn>
                              </p:par>
                            </p:childTnLst>
                          </p:cTn>
                        </p:par>
                        <p:par>
                          <p:cTn id="43" fill="hold">
                            <p:stCondLst>
                              <p:cond delay="1000"/>
                            </p:stCondLst>
                            <p:childTnLst>
                              <p:par>
                                <p:cTn id="44" presetClass="entr" nodeType="afterEffect" presetID="9" grpId="6" fill="hold">
                                  <p:stCondLst>
                                    <p:cond delay="0"/>
                                  </p:stCondLst>
                                  <p:iterate type="el" backwards="0">
                                    <p:tmAbs val="0"/>
                                  </p:iterate>
                                  <p:childTnLst>
                                    <p:set>
                                      <p:cBhvr>
                                        <p:cTn id="45" fill="hold"/>
                                        <p:tgtEl>
                                          <p:spTgt spid="1538"/>
                                        </p:tgtEl>
                                        <p:attrNameLst>
                                          <p:attrName>style.visibility</p:attrName>
                                        </p:attrNameLst>
                                      </p:cBhvr>
                                      <p:to>
                                        <p:strVal val="visible"/>
                                      </p:to>
                                    </p:set>
                                    <p:animEffect filter="dissolve" transition="in">
                                      <p:cBhvr>
                                        <p:cTn id="46" dur="1000"/>
                                        <p:tgtEl>
                                          <p:spTgt spid="1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9" grpId="1"/>
      <p:bldP build="whole" bldLvl="1" animBg="1" rev="0" advAuto="0" spid="1548" grpId="4"/>
      <p:bldP build="whole" bldLvl="1" animBg="1" rev="0" advAuto="0" spid="1534" grpId="5"/>
      <p:bldP build="whole" bldLvl="1" animBg="1" rev="0" advAuto="0" spid="1538" grpId="6"/>
      <p:bldP build="p" bldLvl="1" animBg="1" rev="0" advAuto="0" spid="1531" grpId="2"/>
      <p:bldP build="whole" bldLvl="1" animBg="1" rev="0" advAuto="0" spid="1541" grpId="3"/>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1" name="Shape 1551"/>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52" name="slide0084_image308.jpg"/>
          <p:cNvPicPr>
            <a:picLocks noChangeAspect="1"/>
          </p:cNvPicPr>
          <p:nvPr/>
        </p:nvPicPr>
        <p:blipFill>
          <a:blip r:embed="rId2">
            <a:extLst/>
          </a:blip>
          <a:stretch>
            <a:fillRect/>
          </a:stretch>
        </p:blipFill>
        <p:spPr>
          <a:xfrm>
            <a:off x="4572000" y="457200"/>
            <a:ext cx="4114800" cy="5257800"/>
          </a:xfrm>
          <a:prstGeom prst="rect">
            <a:avLst/>
          </a:prstGeom>
          <a:ln w="12700">
            <a:miter lim="400000"/>
          </a:ln>
        </p:spPr>
      </p:pic>
      <p:sp>
        <p:nvSpPr>
          <p:cNvPr id="1553" name="Shape 1553"/>
          <p:cNvSpPr/>
          <p:nvPr/>
        </p:nvSpPr>
        <p:spPr>
          <a:xfrm>
            <a:off x="6048572" y="2403474"/>
            <a:ext cx="291903" cy="221162"/>
          </a:xfrm>
          <a:custGeom>
            <a:avLst/>
            <a:gdLst/>
            <a:ahLst/>
            <a:cxnLst>
              <a:cxn ang="0">
                <a:pos x="wd2" y="hd2"/>
              </a:cxn>
              <a:cxn ang="5400000">
                <a:pos x="wd2" y="hd2"/>
              </a:cxn>
              <a:cxn ang="10800000">
                <a:pos x="wd2" y="hd2"/>
              </a:cxn>
              <a:cxn ang="16200000">
                <a:pos x="wd2" y="hd2"/>
              </a:cxn>
            </a:cxnLst>
            <a:rect l="0" t="0" r="r" b="b"/>
            <a:pathLst>
              <a:path w="21126" h="19928" fill="norm" stroke="1" extrusionOk="0">
                <a:moveTo>
                  <a:pt x="18713" y="11015"/>
                </a:moveTo>
                <a:cubicBezTo>
                  <a:pt x="16071" y="12159"/>
                  <a:pt x="14117" y="13875"/>
                  <a:pt x="11475" y="15020"/>
                </a:cubicBezTo>
                <a:cubicBezTo>
                  <a:pt x="9752" y="18167"/>
                  <a:pt x="8832" y="21600"/>
                  <a:pt x="4122" y="19025"/>
                </a:cubicBezTo>
                <a:cubicBezTo>
                  <a:pt x="2398" y="18024"/>
                  <a:pt x="905" y="13017"/>
                  <a:pt x="905" y="13017"/>
                </a:cubicBezTo>
                <a:cubicBezTo>
                  <a:pt x="1135" y="11301"/>
                  <a:pt x="1824" y="9727"/>
                  <a:pt x="1709" y="8011"/>
                </a:cubicBezTo>
                <a:cubicBezTo>
                  <a:pt x="1594" y="6866"/>
                  <a:pt x="-474" y="6008"/>
                  <a:pt x="100" y="5007"/>
                </a:cubicBezTo>
                <a:cubicBezTo>
                  <a:pt x="675" y="4148"/>
                  <a:pt x="6879" y="2432"/>
                  <a:pt x="8258" y="2003"/>
                </a:cubicBezTo>
                <a:cubicBezTo>
                  <a:pt x="12279" y="3719"/>
                  <a:pt x="9866" y="3290"/>
                  <a:pt x="15496" y="1001"/>
                </a:cubicBezTo>
                <a:cubicBezTo>
                  <a:pt x="16300" y="715"/>
                  <a:pt x="17909" y="0"/>
                  <a:pt x="17909" y="0"/>
                </a:cubicBezTo>
                <a:cubicBezTo>
                  <a:pt x="18943" y="3719"/>
                  <a:pt x="19403" y="6723"/>
                  <a:pt x="21126" y="10013"/>
                </a:cubicBezTo>
                <a:cubicBezTo>
                  <a:pt x="18483" y="12159"/>
                  <a:pt x="18713" y="13160"/>
                  <a:pt x="18713" y="11015"/>
                </a:cubicBezTo>
                <a:close/>
              </a:path>
            </a:pathLst>
          </a:custGeom>
          <a:solidFill>
            <a:srgbClr val="FF33CC">
              <a:alpha val="50000"/>
            </a:srgbClr>
          </a:solidFill>
          <a:ln>
            <a:solidFill>
              <a:srgbClr val="000000"/>
            </a:solidFill>
          </a:ln>
        </p:spPr>
        <p:txBody>
          <a:bodyPr lIns="45719" rIns="45719"/>
          <a:lstStyle/>
          <a:p>
            <a:pPr>
              <a:defRPr>
                <a:latin typeface="+mn-lt"/>
                <a:ea typeface="+mn-ea"/>
                <a:cs typeface="+mn-cs"/>
                <a:sym typeface="Arial"/>
              </a:defRPr>
            </a:pPr>
          </a:p>
        </p:txBody>
      </p:sp>
      <p:sp>
        <p:nvSpPr>
          <p:cNvPr id="1554" name="Shape 1554"/>
          <p:cNvSpPr/>
          <p:nvPr/>
        </p:nvSpPr>
        <p:spPr>
          <a:xfrm>
            <a:off x="4632325" y="2362200"/>
            <a:ext cx="1524000" cy="313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900"/>
              </a:spcBef>
              <a:defRPr b="1" sz="1600">
                <a:latin typeface="+mn-lt"/>
                <a:ea typeface="+mn-ea"/>
                <a:cs typeface="+mn-cs"/>
                <a:sym typeface="Arial"/>
              </a:defRPr>
            </a:lvl1pPr>
          </a:lstStyle>
          <a:p>
            <a:pPr/>
            <a:r>
              <a:t>Aztec Empire</a:t>
            </a:r>
          </a:p>
        </p:txBody>
      </p:sp>
      <p:sp>
        <p:nvSpPr>
          <p:cNvPr id="1555" name="Shape 1555"/>
          <p:cNvSpPr/>
          <p:nvPr/>
        </p:nvSpPr>
        <p:spPr>
          <a:xfrm>
            <a:off x="6573837" y="2492375"/>
            <a:ext cx="115718" cy="122238"/>
          </a:xfrm>
          <a:custGeom>
            <a:avLst/>
            <a:gdLst/>
            <a:ahLst/>
            <a:cxnLst>
              <a:cxn ang="0">
                <a:pos x="wd2" y="hd2"/>
              </a:cxn>
              <a:cxn ang="5400000">
                <a:pos x="wd2" y="hd2"/>
              </a:cxn>
              <a:cxn ang="10800000">
                <a:pos x="wd2" y="hd2"/>
              </a:cxn>
              <a:cxn ang="16200000">
                <a:pos x="wd2" y="hd2"/>
              </a:cxn>
            </a:cxnLst>
            <a:rect l="0" t="0" r="r" b="b"/>
            <a:pathLst>
              <a:path w="19681" h="21600" fill="norm" stroke="1" extrusionOk="0">
                <a:moveTo>
                  <a:pt x="0" y="9818"/>
                </a:moveTo>
                <a:cubicBezTo>
                  <a:pt x="540" y="7855"/>
                  <a:pt x="270" y="5049"/>
                  <a:pt x="1890" y="3927"/>
                </a:cubicBezTo>
                <a:cubicBezTo>
                  <a:pt x="5130" y="1403"/>
                  <a:pt x="13500" y="0"/>
                  <a:pt x="13500" y="0"/>
                </a:cubicBezTo>
                <a:cubicBezTo>
                  <a:pt x="15390" y="561"/>
                  <a:pt x="18630" y="0"/>
                  <a:pt x="19170" y="1964"/>
                </a:cubicBezTo>
                <a:cubicBezTo>
                  <a:pt x="21600" y="9818"/>
                  <a:pt x="14850" y="17953"/>
                  <a:pt x="9720" y="21600"/>
                </a:cubicBezTo>
                <a:cubicBezTo>
                  <a:pt x="2970" y="15148"/>
                  <a:pt x="0" y="19917"/>
                  <a:pt x="0" y="9818"/>
                </a:cubicBezTo>
                <a:close/>
              </a:path>
            </a:pathLst>
          </a:custGeom>
          <a:solidFill>
            <a:srgbClr val="FFFF00">
              <a:alpha val="50000"/>
            </a:srgbClr>
          </a:solidFill>
          <a:ln>
            <a:solidFill>
              <a:srgbClr val="000000"/>
            </a:solidFill>
          </a:ln>
        </p:spPr>
        <p:txBody>
          <a:bodyPr lIns="45719" rIns="45719"/>
          <a:lstStyle/>
          <a:p>
            <a:pPr>
              <a:defRPr>
                <a:latin typeface="+mn-lt"/>
                <a:ea typeface="+mn-ea"/>
                <a:cs typeface="+mn-cs"/>
                <a:sym typeface="Arial"/>
              </a:defRPr>
            </a:pPr>
          </a:p>
        </p:txBody>
      </p:sp>
      <p:sp>
        <p:nvSpPr>
          <p:cNvPr id="1556" name="Shape 1556"/>
          <p:cNvSpPr/>
          <p:nvPr/>
        </p:nvSpPr>
        <p:spPr>
          <a:xfrm>
            <a:off x="6461125" y="2209800"/>
            <a:ext cx="1844675" cy="313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900"/>
              </a:spcBef>
              <a:defRPr b="1" sz="1600">
                <a:latin typeface="+mn-lt"/>
                <a:ea typeface="+mn-ea"/>
                <a:cs typeface="+mn-cs"/>
                <a:sym typeface="Arial"/>
              </a:defRPr>
            </a:lvl1pPr>
          </a:lstStyle>
          <a:p>
            <a:pPr/>
            <a:r>
              <a:t>Mayan States</a:t>
            </a:r>
          </a:p>
        </p:txBody>
      </p:sp>
      <p:sp>
        <p:nvSpPr>
          <p:cNvPr id="1557" name="Shape 1557"/>
          <p:cNvSpPr/>
          <p:nvPr/>
        </p:nvSpPr>
        <p:spPr>
          <a:xfrm>
            <a:off x="6909377" y="3181350"/>
            <a:ext cx="580448" cy="1285875"/>
          </a:xfrm>
          <a:custGeom>
            <a:avLst/>
            <a:gdLst/>
            <a:ahLst/>
            <a:cxnLst>
              <a:cxn ang="0">
                <a:pos x="wd2" y="hd2"/>
              </a:cxn>
              <a:cxn ang="5400000">
                <a:pos x="wd2" y="hd2"/>
              </a:cxn>
              <a:cxn ang="10800000">
                <a:pos x="wd2" y="hd2"/>
              </a:cxn>
              <a:cxn ang="16200000">
                <a:pos x="wd2" y="hd2"/>
              </a:cxn>
            </a:cxnLst>
            <a:rect l="0" t="0" r="r" b="b"/>
            <a:pathLst>
              <a:path w="21117" h="21600" fill="norm" stroke="1" extrusionOk="0">
                <a:moveTo>
                  <a:pt x="2405" y="0"/>
                </a:moveTo>
                <a:cubicBezTo>
                  <a:pt x="2924" y="720"/>
                  <a:pt x="2289" y="880"/>
                  <a:pt x="1019" y="1280"/>
                </a:cubicBezTo>
                <a:cubicBezTo>
                  <a:pt x="499" y="2267"/>
                  <a:pt x="326" y="2427"/>
                  <a:pt x="672" y="3520"/>
                </a:cubicBezTo>
                <a:cubicBezTo>
                  <a:pt x="441" y="3920"/>
                  <a:pt x="-483" y="4747"/>
                  <a:pt x="326" y="5120"/>
                </a:cubicBezTo>
                <a:cubicBezTo>
                  <a:pt x="903" y="5387"/>
                  <a:pt x="2405" y="5760"/>
                  <a:pt x="2405" y="5760"/>
                </a:cubicBezTo>
                <a:cubicBezTo>
                  <a:pt x="2867" y="6080"/>
                  <a:pt x="3502" y="6347"/>
                  <a:pt x="3791" y="6720"/>
                </a:cubicBezTo>
                <a:cubicBezTo>
                  <a:pt x="4022" y="7040"/>
                  <a:pt x="4484" y="7680"/>
                  <a:pt x="4484" y="7680"/>
                </a:cubicBezTo>
                <a:cubicBezTo>
                  <a:pt x="4715" y="8587"/>
                  <a:pt x="5581" y="10240"/>
                  <a:pt x="7603" y="10720"/>
                </a:cubicBezTo>
                <a:cubicBezTo>
                  <a:pt x="8296" y="10880"/>
                  <a:pt x="8989" y="11067"/>
                  <a:pt x="9682" y="11200"/>
                </a:cubicBezTo>
                <a:cubicBezTo>
                  <a:pt x="10375" y="11333"/>
                  <a:pt x="11761" y="11520"/>
                  <a:pt x="11761" y="11520"/>
                </a:cubicBezTo>
                <a:cubicBezTo>
                  <a:pt x="12800" y="12000"/>
                  <a:pt x="12858" y="11867"/>
                  <a:pt x="13147" y="12480"/>
                </a:cubicBezTo>
                <a:cubicBezTo>
                  <a:pt x="13436" y="13013"/>
                  <a:pt x="13840" y="14080"/>
                  <a:pt x="13840" y="14080"/>
                </a:cubicBezTo>
                <a:cubicBezTo>
                  <a:pt x="13320" y="14773"/>
                  <a:pt x="13898" y="15280"/>
                  <a:pt x="13493" y="16000"/>
                </a:cubicBezTo>
                <a:cubicBezTo>
                  <a:pt x="13898" y="16960"/>
                  <a:pt x="14360" y="17627"/>
                  <a:pt x="13493" y="18560"/>
                </a:cubicBezTo>
                <a:cubicBezTo>
                  <a:pt x="13320" y="18747"/>
                  <a:pt x="12974" y="18853"/>
                  <a:pt x="12800" y="19040"/>
                </a:cubicBezTo>
                <a:cubicBezTo>
                  <a:pt x="12512" y="19360"/>
                  <a:pt x="12107" y="20000"/>
                  <a:pt x="12107" y="20000"/>
                </a:cubicBezTo>
                <a:cubicBezTo>
                  <a:pt x="12974" y="21173"/>
                  <a:pt x="12627" y="20640"/>
                  <a:pt x="13147" y="21600"/>
                </a:cubicBezTo>
                <a:cubicBezTo>
                  <a:pt x="14418" y="21413"/>
                  <a:pt x="15457" y="21307"/>
                  <a:pt x="16612" y="20960"/>
                </a:cubicBezTo>
                <a:cubicBezTo>
                  <a:pt x="17594" y="19627"/>
                  <a:pt x="18807" y="18427"/>
                  <a:pt x="19731" y="17120"/>
                </a:cubicBezTo>
                <a:cubicBezTo>
                  <a:pt x="20366" y="16267"/>
                  <a:pt x="20539" y="15387"/>
                  <a:pt x="21117" y="14560"/>
                </a:cubicBezTo>
                <a:cubicBezTo>
                  <a:pt x="20655" y="13227"/>
                  <a:pt x="19962" y="11227"/>
                  <a:pt x="17305" y="10400"/>
                </a:cubicBezTo>
                <a:cubicBezTo>
                  <a:pt x="16266" y="9680"/>
                  <a:pt x="14995" y="9573"/>
                  <a:pt x="13493" y="9120"/>
                </a:cubicBezTo>
                <a:cubicBezTo>
                  <a:pt x="11530" y="7733"/>
                  <a:pt x="14129" y="9360"/>
                  <a:pt x="11761" y="8480"/>
                </a:cubicBezTo>
                <a:cubicBezTo>
                  <a:pt x="11414" y="8347"/>
                  <a:pt x="11357" y="8133"/>
                  <a:pt x="11068" y="8000"/>
                </a:cubicBezTo>
                <a:cubicBezTo>
                  <a:pt x="10779" y="7867"/>
                  <a:pt x="10375" y="7787"/>
                  <a:pt x="10028" y="7680"/>
                </a:cubicBezTo>
                <a:cubicBezTo>
                  <a:pt x="8873" y="6853"/>
                  <a:pt x="7660" y="5440"/>
                  <a:pt x="5523" y="5120"/>
                </a:cubicBezTo>
                <a:cubicBezTo>
                  <a:pt x="4830" y="4187"/>
                  <a:pt x="4484" y="4000"/>
                  <a:pt x="4137" y="2880"/>
                </a:cubicBezTo>
                <a:cubicBezTo>
                  <a:pt x="3906" y="2240"/>
                  <a:pt x="3444" y="960"/>
                  <a:pt x="3444" y="960"/>
                </a:cubicBezTo>
                <a:cubicBezTo>
                  <a:pt x="3964" y="240"/>
                  <a:pt x="3387" y="453"/>
                  <a:pt x="2405" y="0"/>
                </a:cubicBezTo>
                <a:close/>
              </a:path>
            </a:pathLst>
          </a:custGeom>
          <a:solidFill>
            <a:srgbClr val="FF0000">
              <a:alpha val="50000"/>
            </a:srgbClr>
          </a:solidFill>
          <a:ln>
            <a:solidFill>
              <a:srgbClr val="000000"/>
            </a:solidFill>
          </a:ln>
        </p:spPr>
        <p:txBody>
          <a:bodyPr lIns="45719" rIns="45719"/>
          <a:lstStyle/>
          <a:p>
            <a:pPr>
              <a:defRPr>
                <a:latin typeface="+mn-lt"/>
                <a:ea typeface="+mn-ea"/>
                <a:cs typeface="+mn-cs"/>
                <a:sym typeface="Arial"/>
              </a:defRPr>
            </a:pPr>
          </a:p>
        </p:txBody>
      </p:sp>
      <p:sp>
        <p:nvSpPr>
          <p:cNvPr id="1558" name="Shape 1558"/>
          <p:cNvSpPr/>
          <p:nvPr/>
        </p:nvSpPr>
        <p:spPr>
          <a:xfrm>
            <a:off x="5851525" y="3657600"/>
            <a:ext cx="1371600" cy="313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900"/>
              </a:spcBef>
              <a:defRPr b="1" sz="1600">
                <a:latin typeface="+mn-lt"/>
                <a:ea typeface="+mn-ea"/>
                <a:cs typeface="+mn-cs"/>
                <a:sym typeface="Arial"/>
              </a:defRPr>
            </a:lvl1pPr>
          </a:lstStyle>
          <a:p>
            <a:pPr/>
            <a:r>
              <a:t>Inca Empire</a:t>
            </a:r>
          </a:p>
        </p:txBody>
      </p:sp>
      <p:grpSp>
        <p:nvGrpSpPr>
          <p:cNvPr id="1561" name="Group 1561"/>
          <p:cNvGrpSpPr/>
          <p:nvPr/>
        </p:nvGrpSpPr>
        <p:grpSpPr>
          <a:xfrm>
            <a:off x="457200" y="1600200"/>
            <a:ext cx="3657600" cy="2072640"/>
            <a:chOff x="0" y="0"/>
            <a:chExt cx="3657600" cy="2072639"/>
          </a:xfrm>
        </p:grpSpPr>
        <p:sp>
          <p:nvSpPr>
            <p:cNvPr id="1559" name="Shape 1559"/>
            <p:cNvSpPr/>
            <p:nvPr/>
          </p:nvSpPr>
          <p:spPr>
            <a:xfrm>
              <a:off x="0" y="0"/>
              <a:ext cx="3657600" cy="1935163"/>
            </a:xfrm>
            <a:prstGeom prst="rect">
              <a:avLst/>
            </a:prstGeom>
            <a:solidFill>
              <a:srgbClr val="FFFFFF"/>
            </a:solidFill>
            <a:ln w="12700" cap="flat">
              <a:noFill/>
              <a:miter lim="400000"/>
            </a:ln>
            <a:effectLst/>
          </p:spPr>
          <p:txBody>
            <a:bodyPr wrap="square" lIns="45719" tIns="45719" rIns="45719" bIns="45719" numCol="1" anchor="t">
              <a:noAutofit/>
            </a:bodyPr>
            <a:lstStyle/>
            <a:p>
              <a:pPr algn="ctr">
                <a:defRPr b="1" sz="3200">
                  <a:solidFill>
                    <a:srgbClr val="CD7C11"/>
                  </a:solidFill>
                  <a:effectLst>
                    <a:outerShdw sx="100000" sy="100000" kx="0" ky="0" algn="b" rotWithShape="0" blurRad="12700" dist="25400" dir="2700000">
                      <a:srgbClr val="DDDDDD"/>
                    </a:outerShdw>
                  </a:effectLst>
                </a:defRPr>
              </a:pPr>
            </a:p>
          </p:txBody>
        </p:sp>
        <p:sp>
          <p:nvSpPr>
            <p:cNvPr id="1560" name="Shape 1560"/>
            <p:cNvSpPr/>
            <p:nvPr/>
          </p:nvSpPr>
          <p:spPr>
            <a:xfrm>
              <a:off x="0" y="0"/>
              <a:ext cx="3657600" cy="2072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3200">
                  <a:solidFill>
                    <a:srgbClr val="CD7C11"/>
                  </a:solidFill>
                  <a:effectLst>
                    <a:outerShdw sx="100000" sy="100000" kx="0" ky="0" algn="b" rotWithShape="0" blurRad="12700" dist="25400" dir="2700000">
                      <a:srgbClr val="DDDDDD"/>
                    </a:outerShdw>
                  </a:effectLst>
                </a:defRPr>
              </a:lvl1pPr>
            </a:lstStyle>
            <a:p>
              <a:pPr/>
              <a:r>
                <a:t>States and Empires in the Americas in 1500 CE</a:t>
              </a:r>
            </a:p>
          </p:txBody>
        </p:sp>
      </p:grpSp>
      <p:sp>
        <p:nvSpPr>
          <p:cNvPr id="1562" name="Shape 1562"/>
          <p:cNvSpPr/>
          <p:nvPr/>
        </p:nvSpPr>
        <p:spPr>
          <a:xfrm>
            <a:off x="4343400" y="5720079"/>
            <a:ext cx="4648200"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sz="900"/>
            </a:pPr>
            <a:r>
              <a:t>Microsoft®Encarta®Reference Library 2002. </a:t>
            </a:r>
            <a:br/>
            <a:r>
              <a:t>©1993-2001 Microsoft Corporation. All rights reserved.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561"/>
                                        </p:tgtEl>
                                        <p:attrNameLst>
                                          <p:attrName>style.visibility</p:attrName>
                                        </p:attrNameLst>
                                      </p:cBhvr>
                                      <p:to>
                                        <p:strVal val="visible"/>
                                      </p:to>
                                    </p:set>
                                    <p:animEffect filter="dissolve" transition="in">
                                      <p:cBhvr>
                                        <p:cTn id="7" dur="1000"/>
                                        <p:tgtEl>
                                          <p:spTgt spid="15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1"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4" name="Shape 1564"/>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568" name="Group 1568"/>
          <p:cNvGrpSpPr/>
          <p:nvPr/>
        </p:nvGrpSpPr>
        <p:grpSpPr>
          <a:xfrm>
            <a:off x="4419600" y="2971799"/>
            <a:ext cx="3962400" cy="2209802"/>
            <a:chOff x="0" y="0"/>
            <a:chExt cx="3962399" cy="2209800"/>
          </a:xfrm>
        </p:grpSpPr>
        <p:pic>
          <p:nvPicPr>
            <p:cNvPr id="1565" name="image.png"/>
            <p:cNvPicPr>
              <a:picLocks noChangeAspect="1"/>
            </p:cNvPicPr>
            <p:nvPr/>
          </p:nvPicPr>
          <p:blipFill>
            <a:blip r:embed="rId2">
              <a:extLst/>
            </a:blip>
            <a:stretch>
              <a:fillRect/>
            </a:stretch>
          </p:blipFill>
          <p:spPr>
            <a:xfrm>
              <a:off x="0" y="444273"/>
              <a:ext cx="1965842" cy="1765528"/>
            </a:xfrm>
            <a:prstGeom prst="rect">
              <a:avLst/>
            </a:prstGeom>
            <a:ln w="12700" cap="flat">
              <a:noFill/>
              <a:miter lim="400000"/>
            </a:ln>
            <a:effectLst/>
          </p:spPr>
        </p:pic>
        <p:pic>
          <p:nvPicPr>
            <p:cNvPr id="1566" name="image.png"/>
            <p:cNvPicPr>
              <a:picLocks noChangeAspect="1"/>
            </p:cNvPicPr>
            <p:nvPr/>
          </p:nvPicPr>
          <p:blipFill>
            <a:blip r:embed="rId3">
              <a:extLst/>
            </a:blip>
            <a:stretch>
              <a:fillRect/>
            </a:stretch>
          </p:blipFill>
          <p:spPr>
            <a:xfrm>
              <a:off x="1842976" y="444273"/>
              <a:ext cx="1568451" cy="1409183"/>
            </a:xfrm>
            <a:prstGeom prst="rect">
              <a:avLst/>
            </a:prstGeom>
            <a:ln w="12700" cap="flat">
              <a:noFill/>
              <a:miter lim="400000"/>
            </a:ln>
            <a:effectLst/>
          </p:spPr>
        </p:pic>
        <p:pic>
          <p:nvPicPr>
            <p:cNvPr id="1567" name="image.png"/>
            <p:cNvPicPr>
              <a:picLocks noChangeAspect="1"/>
            </p:cNvPicPr>
            <p:nvPr/>
          </p:nvPicPr>
          <p:blipFill>
            <a:blip r:embed="rId4">
              <a:extLst/>
            </a:blip>
            <a:stretch>
              <a:fillRect/>
            </a:stretch>
          </p:blipFill>
          <p:spPr>
            <a:xfrm>
              <a:off x="3117702" y="-1"/>
              <a:ext cx="844698" cy="833015"/>
            </a:xfrm>
            <a:prstGeom prst="rect">
              <a:avLst/>
            </a:prstGeom>
            <a:ln w="12700" cap="flat">
              <a:noFill/>
              <a:miter lim="400000"/>
            </a:ln>
            <a:effectLst/>
          </p:spPr>
        </p:pic>
      </p:grpSp>
      <p:pic>
        <p:nvPicPr>
          <p:cNvPr id="1569" name="earth_anim.png"/>
          <p:cNvPicPr>
            <a:picLocks noChangeAspect="1"/>
          </p:cNvPicPr>
          <p:nvPr/>
        </p:nvPicPr>
        <p:blipFill>
          <a:blip r:embed="rId5">
            <a:extLst/>
          </a:blip>
          <a:stretch>
            <a:fillRect/>
          </a:stretch>
        </p:blipFill>
        <p:spPr>
          <a:xfrm rot="20700000">
            <a:off x="1371600" y="3894137"/>
            <a:ext cx="1828800" cy="1828801"/>
          </a:xfrm>
          <a:prstGeom prst="rect">
            <a:avLst/>
          </a:prstGeom>
          <a:ln w="12700">
            <a:miter lim="400000"/>
          </a:ln>
        </p:spPr>
      </p:pic>
      <p:pic>
        <p:nvPicPr>
          <p:cNvPr id="1570" name="mundo-right.jpg"/>
          <p:cNvPicPr>
            <a:picLocks noChangeAspect="1"/>
          </p:cNvPicPr>
          <p:nvPr/>
        </p:nvPicPr>
        <p:blipFill>
          <a:blip r:embed="rId6">
            <a:extLst/>
          </a:blip>
          <a:stretch>
            <a:fillRect/>
          </a:stretch>
        </p:blipFill>
        <p:spPr>
          <a:xfrm rot="20700000">
            <a:off x="1371600" y="3894137"/>
            <a:ext cx="1828800" cy="1820863"/>
          </a:xfrm>
          <a:prstGeom prst="rect">
            <a:avLst/>
          </a:prstGeom>
          <a:ln w="12700">
            <a:miter lim="400000"/>
          </a:ln>
        </p:spPr>
      </p:pic>
      <p:sp>
        <p:nvSpPr>
          <p:cNvPr id="1571" name="Shape 1571"/>
          <p:cNvSpPr/>
          <p:nvPr/>
        </p:nvSpPr>
        <p:spPr>
          <a:xfrm>
            <a:off x="1676400" y="6019800"/>
            <a:ext cx="7239000"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CD7C11"/>
                </a:solidFill>
                <a:effectLst>
                  <a:outerShdw sx="100000" sy="100000" kx="0" ky="0" algn="b" rotWithShape="0" blurRad="12700" dist="25400" dir="2700000">
                    <a:srgbClr val="DDDDDD"/>
                  </a:outerShdw>
                </a:effectLst>
              </a:defRPr>
            </a:lvl1pPr>
          </a:lstStyle>
          <a:p>
            <a:pPr/>
            <a:r>
              <a:t>It had to happen sooner or later!</a:t>
            </a:r>
          </a:p>
        </p:txBody>
      </p:sp>
      <p:grpSp>
        <p:nvGrpSpPr>
          <p:cNvPr id="1574" name="Group 1574"/>
          <p:cNvGrpSpPr/>
          <p:nvPr/>
        </p:nvGrpSpPr>
        <p:grpSpPr>
          <a:xfrm>
            <a:off x="458787" y="177800"/>
            <a:ext cx="3654426" cy="2692400"/>
            <a:chOff x="0" y="0"/>
            <a:chExt cx="3654425" cy="2692400"/>
          </a:xfrm>
        </p:grpSpPr>
        <p:sp>
          <p:nvSpPr>
            <p:cNvPr id="1572" name="Shape 1572"/>
            <p:cNvSpPr/>
            <p:nvPr/>
          </p:nvSpPr>
          <p:spPr>
            <a:xfrm>
              <a:off x="0" y="0"/>
              <a:ext cx="3654425" cy="2692400"/>
            </a:xfrm>
            <a:prstGeom prst="wedgeEllipseCallout">
              <a:avLst>
                <a:gd name="adj1" fmla="val -3778"/>
                <a:gd name="adj2" fmla="val 100194"/>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400"/>
                </a:spcBef>
                <a:defRPr>
                  <a:solidFill>
                    <a:srgbClr val="0A56A4"/>
                  </a:solidFill>
                  <a:latin typeface="+mn-lt"/>
                  <a:ea typeface="+mn-ea"/>
                  <a:cs typeface="+mn-cs"/>
                  <a:sym typeface="Arial"/>
                </a:defRPr>
              </a:pPr>
            </a:p>
          </p:txBody>
        </p:sp>
        <p:sp>
          <p:nvSpPr>
            <p:cNvPr id="1573" name="Shape 1573"/>
            <p:cNvSpPr/>
            <p:nvPr/>
          </p:nvSpPr>
          <p:spPr>
            <a:xfrm>
              <a:off x="535136" y="428334"/>
              <a:ext cx="2584153" cy="18357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spcBef>
                  <a:spcPts val="400"/>
                </a:spcBef>
                <a:defRPr sz="2000">
                  <a:solidFill>
                    <a:srgbClr val="0A56A4"/>
                  </a:solidFill>
                  <a:latin typeface="+mn-lt"/>
                  <a:ea typeface="+mn-ea"/>
                  <a:cs typeface="+mn-cs"/>
                  <a:sym typeface="Arial"/>
                </a:defRPr>
              </a:pPr>
              <a:r>
                <a:t>At the very end of Big Era Five, European mariners set out on trans-oceanic voyages to the Americas.</a:t>
              </a:r>
              <a:r>
                <a:rPr sz="1800">
                  <a:effectLst>
                    <a:outerShdw sx="100000" sy="100000" kx="0" ky="0" algn="b" rotWithShape="0" blurRad="12700" dist="25400" dir="2700000">
                      <a:srgbClr val="DDDDDD"/>
                    </a:outerShdw>
                  </a:effectLst>
                </a:rPr>
                <a:t> </a:t>
              </a:r>
            </a:p>
          </p:txBody>
        </p:sp>
      </p:grpSp>
      <p:grpSp>
        <p:nvGrpSpPr>
          <p:cNvPr id="1577" name="Group 1577"/>
          <p:cNvGrpSpPr/>
          <p:nvPr/>
        </p:nvGrpSpPr>
        <p:grpSpPr>
          <a:xfrm>
            <a:off x="4114800" y="746125"/>
            <a:ext cx="4267200" cy="2692400"/>
            <a:chOff x="0" y="0"/>
            <a:chExt cx="4267200" cy="2692400"/>
          </a:xfrm>
        </p:grpSpPr>
        <p:sp>
          <p:nvSpPr>
            <p:cNvPr id="1575" name="Shape 1575"/>
            <p:cNvSpPr/>
            <p:nvPr/>
          </p:nvSpPr>
          <p:spPr>
            <a:xfrm>
              <a:off x="0" y="0"/>
              <a:ext cx="4267200" cy="2692400"/>
            </a:xfrm>
            <a:prstGeom prst="wedgeEllipseCallout">
              <a:avLst>
                <a:gd name="adj1" fmla="val -91370"/>
                <a:gd name="adj2" fmla="val 73880"/>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spcBef>
                  <a:spcPts val="400"/>
                </a:spcBef>
                <a:defRPr sz="2000">
                  <a:solidFill>
                    <a:srgbClr val="0A56A4"/>
                  </a:solidFill>
                  <a:latin typeface="+mn-lt"/>
                  <a:ea typeface="+mn-ea"/>
                  <a:cs typeface="+mn-cs"/>
                  <a:sym typeface="Arial"/>
                </a:defRPr>
              </a:pPr>
            </a:p>
          </p:txBody>
        </p:sp>
        <p:sp>
          <p:nvSpPr>
            <p:cNvPr id="1576" name="Shape 1576"/>
            <p:cNvSpPr/>
            <p:nvPr/>
          </p:nvSpPr>
          <p:spPr>
            <a:xfrm>
              <a:off x="624868" y="428334"/>
              <a:ext cx="3017464" cy="18357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400"/>
                </a:spcBef>
                <a:defRPr sz="2000">
                  <a:solidFill>
                    <a:srgbClr val="0A56A4"/>
                  </a:solidFill>
                  <a:latin typeface="+mn-lt"/>
                  <a:ea typeface="+mn-ea"/>
                  <a:cs typeface="+mn-cs"/>
                  <a:sym typeface="Arial"/>
                </a:defRPr>
              </a:lvl1pPr>
            </a:lstStyle>
            <a:p>
              <a:pPr/>
              <a:r>
                <a:t>Those voyages linked the Americas with Afroeurasia for the first time since the migrations of people over 13,000 years earlier!</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570"/>
                                        </p:tgtEl>
                                        <p:attrNameLst>
                                          <p:attrName>style.visibility</p:attrName>
                                        </p:attrNameLst>
                                      </p:cBhvr>
                                      <p:to>
                                        <p:strVal val="visible"/>
                                      </p:to>
                                    </p:set>
                                    <p:animEffect filter="dissolve" transition="in">
                                      <p:cBhvr>
                                        <p:cTn id="7" dur="1000"/>
                                        <p:tgtEl>
                                          <p:spTgt spid="1570"/>
                                        </p:tgtEl>
                                      </p:cBhvr>
                                    </p:animEffect>
                                  </p:childTnLst>
                                </p:cTn>
                              </p:par>
                            </p:childTnLst>
                          </p:cTn>
                        </p:par>
                        <p:par>
                          <p:cTn id="8" fill="hold">
                            <p:stCondLst>
                              <p:cond delay="1000"/>
                            </p:stCondLst>
                            <p:childTnLst>
                              <p:par>
                                <p:cTn id="9" presetClass="entr" nodeType="afterEffect" presetSubtype="0" presetID="1" grpId="2" fill="hold">
                                  <p:stCondLst>
                                    <p:cond delay="0"/>
                                  </p:stCondLst>
                                  <p:iterate type="el" backwards="0">
                                    <p:tmAbs val="0"/>
                                  </p:iterate>
                                  <p:childTnLst>
                                    <p:set>
                                      <p:cBhvr>
                                        <p:cTn id="10" fill="hold"/>
                                        <p:tgtEl>
                                          <p:spTgt spid="1574"/>
                                        </p:tgtEl>
                                        <p:attrNameLst>
                                          <p:attrName>style.visibility</p:attrName>
                                        </p:attrNameLst>
                                      </p:cBhvr>
                                      <p:to>
                                        <p:strVal val="visible"/>
                                      </p:to>
                                    </p:set>
                                  </p:childTnLst>
                                </p:cTn>
                              </p:par>
                            </p:childTnLst>
                          </p:cTn>
                        </p:par>
                        <p:par>
                          <p:cTn id="11" fill="hold">
                            <p:stCondLst>
                              <p:cond delay="1000"/>
                            </p:stCondLst>
                            <p:childTnLst>
                              <p:par>
                                <p:cTn id="12" presetClass="entr" nodeType="afterEffect" presetID="9" grpId="3" fill="hold">
                                  <p:stCondLst>
                                    <p:cond delay="0"/>
                                  </p:stCondLst>
                                  <p:iterate type="el" backwards="0">
                                    <p:tmAbs val="0"/>
                                  </p:iterate>
                                  <p:childTnLst>
                                    <p:set>
                                      <p:cBhvr>
                                        <p:cTn id="13" fill="hold"/>
                                        <p:tgtEl>
                                          <p:spTgt spid="1568"/>
                                        </p:tgtEl>
                                        <p:attrNameLst>
                                          <p:attrName>style.visibility</p:attrName>
                                        </p:attrNameLst>
                                      </p:cBhvr>
                                      <p:to>
                                        <p:strVal val="visible"/>
                                      </p:to>
                                    </p:set>
                                    <p:animEffect filter="dissolve" transition="in">
                                      <p:cBhvr>
                                        <p:cTn id="14" dur="2000"/>
                                        <p:tgtEl>
                                          <p:spTgt spid="1568"/>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577"/>
                                        </p:tgtEl>
                                        <p:attrNameLst>
                                          <p:attrName>style.visibility</p:attrName>
                                        </p:attrNameLst>
                                      </p:cBhvr>
                                      <p:to>
                                        <p:strVal val="visible"/>
                                      </p:to>
                                    </p:set>
                                  </p:childTnLst>
                                </p:cTn>
                              </p:par>
                            </p:childTnLst>
                          </p:cTn>
                        </p:par>
                        <p:par>
                          <p:cTn id="19" fill="hold">
                            <p:stCondLst>
                              <p:cond delay="0"/>
                            </p:stCondLst>
                            <p:childTnLst>
                              <p:par>
                                <p:cTn id="20" presetClass="entr" nodeType="afterEffect" presetID="9" grpId="5" fill="hold">
                                  <p:stCondLst>
                                    <p:cond delay="0"/>
                                  </p:stCondLst>
                                  <p:iterate type="el" backwards="0">
                                    <p:tmAbs val="0"/>
                                  </p:iterate>
                                  <p:childTnLst>
                                    <p:set>
                                      <p:cBhvr>
                                        <p:cTn id="21" fill="hold"/>
                                        <p:tgtEl>
                                          <p:spTgt spid="1571"/>
                                        </p:tgtEl>
                                        <p:attrNameLst>
                                          <p:attrName>style.visibility</p:attrName>
                                        </p:attrNameLst>
                                      </p:cBhvr>
                                      <p:to>
                                        <p:strVal val="visible"/>
                                      </p:to>
                                    </p:set>
                                    <p:animEffect filter="dissolve" transition="in">
                                      <p:cBhvr>
                                        <p:cTn id="22" dur="1000"/>
                                        <p:tgtEl>
                                          <p:spTgt spid="15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0" grpId="1"/>
      <p:bldP build="whole" bldLvl="1" animBg="1" rev="0" advAuto="0" spid="1568" grpId="3"/>
      <p:bldP build="whole" bldLvl="1" animBg="1" rev="0" advAuto="0" spid="1574" grpId="2"/>
      <p:bldP build="whole" bldLvl="1" animBg="1" rev="0" advAuto="0" spid="1577" grpId="4"/>
      <p:bldP build="whole" bldLvl="1" animBg="1" rev="0" advAuto="0" spid="1571" grpId="5"/>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9" name="Shape 1579"/>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582" name="Group 1582"/>
          <p:cNvGrpSpPr/>
          <p:nvPr/>
        </p:nvGrpSpPr>
        <p:grpSpPr>
          <a:xfrm>
            <a:off x="4876800" y="3962400"/>
            <a:ext cx="3805238" cy="2689225"/>
            <a:chOff x="0" y="0"/>
            <a:chExt cx="3805237" cy="2689225"/>
          </a:xfrm>
        </p:grpSpPr>
        <p:sp>
          <p:nvSpPr>
            <p:cNvPr id="1580" name="Shape 1580"/>
            <p:cNvSpPr/>
            <p:nvPr/>
          </p:nvSpPr>
          <p:spPr>
            <a:xfrm>
              <a:off x="0" y="0"/>
              <a:ext cx="3805238" cy="2689225"/>
            </a:xfrm>
            <a:prstGeom prst="wedgeEllipseCallout">
              <a:avLst>
                <a:gd name="adj1" fmla="val -66435"/>
                <a:gd name="adj2" fmla="val 20662"/>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400">
                  <a:solidFill>
                    <a:srgbClr val="0A56A4"/>
                  </a:solidFill>
                  <a:latin typeface="+mn-lt"/>
                  <a:ea typeface="+mn-ea"/>
                  <a:cs typeface="+mn-cs"/>
                  <a:sym typeface="Arial"/>
                </a:defRPr>
              </a:pPr>
            </a:p>
          </p:txBody>
        </p:sp>
        <p:sp>
          <p:nvSpPr>
            <p:cNvPr id="1581" name="Shape 1581"/>
            <p:cNvSpPr/>
            <p:nvPr/>
          </p:nvSpPr>
          <p:spPr>
            <a:xfrm>
              <a:off x="557220" y="414878"/>
              <a:ext cx="2690797" cy="1859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0A56A4"/>
                  </a:solidFill>
                  <a:latin typeface="+mn-lt"/>
                  <a:ea typeface="+mn-ea"/>
                  <a:cs typeface="+mn-cs"/>
                  <a:sym typeface="Arial"/>
                </a:defRPr>
              </a:lvl1pPr>
            </a:lstStyle>
            <a:p>
              <a:pPr/>
              <a:r>
                <a:t>Is that why people from Afroeurasia discovered the Americas, and not the opposite?</a:t>
              </a:r>
            </a:p>
          </p:txBody>
        </p:sp>
      </p:grpSp>
      <p:grpSp>
        <p:nvGrpSpPr>
          <p:cNvPr id="1601" name="Group 1601"/>
          <p:cNvGrpSpPr/>
          <p:nvPr/>
        </p:nvGrpSpPr>
        <p:grpSpPr>
          <a:xfrm>
            <a:off x="3272380" y="-228714"/>
            <a:ext cx="6175804" cy="4515039"/>
            <a:chOff x="0" y="0"/>
            <a:chExt cx="6175802" cy="4515037"/>
          </a:xfrm>
        </p:grpSpPr>
        <p:grpSp>
          <p:nvGrpSpPr>
            <p:cNvPr id="1588" name="Group 1588"/>
            <p:cNvGrpSpPr/>
            <p:nvPr/>
          </p:nvGrpSpPr>
          <p:grpSpPr>
            <a:xfrm>
              <a:off x="0" y="0"/>
              <a:ext cx="6175803" cy="4515038"/>
              <a:chOff x="0" y="0"/>
              <a:chExt cx="6175802" cy="4515037"/>
            </a:xfrm>
          </p:grpSpPr>
          <p:sp>
            <p:nvSpPr>
              <p:cNvPr id="1583" name="Shape 1583"/>
              <p:cNvSpPr/>
              <p:nvPr/>
            </p:nvSpPr>
            <p:spPr>
              <a:xfrm>
                <a:off x="994778" y="0"/>
                <a:ext cx="5181026" cy="4343008"/>
              </a:xfrm>
              <a:custGeom>
                <a:avLst/>
                <a:gdLst/>
                <a:ahLst/>
                <a:cxnLst>
                  <a:cxn ang="0">
                    <a:pos x="wd2" y="hd2"/>
                  </a:cxn>
                  <a:cxn ang="5400000">
                    <a:pos x="wd2" y="hd2"/>
                  </a:cxn>
                  <a:cxn ang="10800000">
                    <a:pos x="wd2" y="hd2"/>
                  </a:cxn>
                  <a:cxn ang="16200000">
                    <a:pos x="wd2" y="hd2"/>
                  </a:cxn>
                </a:cxnLst>
                <a:rect l="0" t="0" r="r" b="b"/>
                <a:pathLst>
                  <a:path w="21264" h="20623" fill="norm" stroke="1"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6" y="15729"/>
                      <a:pt x="18406" y="15039"/>
                      <a:pt x="18406" y="1433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noFill/>
              <a:ln w="12700" cap="flat">
                <a:solidFill>
                  <a:srgbClr val="0A56A4"/>
                </a:solidFill>
                <a:prstDash val="solid"/>
                <a:round/>
              </a:ln>
              <a:effectLst/>
            </p:spPr>
            <p:txBody>
              <a:bodyPr wrap="square" lIns="45719" tIns="45719" rIns="45719" bIns="45719" numCol="1" anchor="t">
                <a:noAutofit/>
              </a:bodyPr>
              <a:lstStyle/>
              <a:p>
                <a:pPr algn="ctr">
                  <a:defRPr b="1" sz="1600">
                    <a:solidFill>
                      <a:srgbClr val="CD7C11"/>
                    </a:solidFill>
                    <a:effectLst>
                      <a:outerShdw sx="100000" sy="100000" kx="0" ky="0" algn="b" rotWithShape="0" blurRad="12700" dist="25400" dir="2700000">
                        <a:srgbClr val="DDDDDD"/>
                      </a:outerShdw>
                    </a:effectLst>
                    <a:latin typeface="+mn-lt"/>
                    <a:ea typeface="+mn-ea"/>
                    <a:cs typeface="+mn-cs"/>
                    <a:sym typeface="Arial"/>
                  </a:defRPr>
                </a:pPr>
              </a:p>
            </p:txBody>
          </p:sp>
          <p:sp>
            <p:nvSpPr>
              <p:cNvPr id="1584" name="Shape 1584"/>
              <p:cNvSpPr/>
              <p:nvPr/>
            </p:nvSpPr>
            <p:spPr>
              <a:xfrm>
                <a:off x="714389" y="3385150"/>
                <a:ext cx="863601" cy="723901"/>
              </a:xfrm>
              <a:prstGeom prst="ellipse">
                <a:avLst/>
              </a:prstGeom>
              <a:noFill/>
              <a:ln w="12700" cap="flat">
                <a:solidFill>
                  <a:srgbClr val="0A56A4"/>
                </a:solidFill>
                <a:prstDash val="solid"/>
                <a:round/>
              </a:ln>
              <a:effectLst/>
            </p:spPr>
            <p:txBody>
              <a:bodyPr wrap="square" lIns="45719" tIns="45719" rIns="45719" bIns="45719" numCol="1" anchor="t">
                <a:noAutofit/>
              </a:bodyPr>
              <a:lstStyle/>
              <a:p>
                <a:pPr algn="ctr">
                  <a:defRPr b="1" sz="1600">
                    <a:solidFill>
                      <a:srgbClr val="CD7C11"/>
                    </a:solidFill>
                    <a:effectLst>
                      <a:outerShdw sx="100000" sy="100000" kx="0" ky="0" algn="b" rotWithShape="0" blurRad="12700" dist="25400" dir="2700000">
                        <a:srgbClr val="DDDDDD"/>
                      </a:outerShdw>
                    </a:effectLst>
                    <a:latin typeface="+mn-lt"/>
                    <a:ea typeface="+mn-ea"/>
                    <a:cs typeface="+mn-cs"/>
                    <a:sym typeface="Arial"/>
                  </a:defRPr>
                </a:pPr>
              </a:p>
            </p:txBody>
          </p:sp>
          <p:sp>
            <p:nvSpPr>
              <p:cNvPr id="1585" name="Shape 1585"/>
              <p:cNvSpPr/>
              <p:nvPr/>
            </p:nvSpPr>
            <p:spPr>
              <a:xfrm>
                <a:off x="243247" y="3903141"/>
                <a:ext cx="575734" cy="482601"/>
              </a:xfrm>
              <a:prstGeom prst="ellipse">
                <a:avLst/>
              </a:prstGeom>
              <a:noFill/>
              <a:ln w="12700" cap="flat">
                <a:solidFill>
                  <a:srgbClr val="0A56A4"/>
                </a:solidFill>
                <a:prstDash val="solid"/>
                <a:round/>
              </a:ln>
              <a:effectLst/>
            </p:spPr>
            <p:txBody>
              <a:bodyPr wrap="square" lIns="45719" tIns="45719" rIns="45719" bIns="45719" numCol="1" anchor="t">
                <a:noAutofit/>
              </a:bodyPr>
              <a:lstStyle/>
              <a:p>
                <a:pPr algn="ctr">
                  <a:defRPr b="1" sz="1600">
                    <a:solidFill>
                      <a:srgbClr val="CD7C11"/>
                    </a:solidFill>
                    <a:effectLst>
                      <a:outerShdw sx="100000" sy="100000" kx="0" ky="0" algn="b" rotWithShape="0" blurRad="12700" dist="25400" dir="2700000">
                        <a:srgbClr val="DDDDDD"/>
                      </a:outerShdw>
                    </a:effectLst>
                    <a:latin typeface="+mn-lt"/>
                    <a:ea typeface="+mn-ea"/>
                    <a:cs typeface="+mn-cs"/>
                    <a:sym typeface="Arial"/>
                  </a:defRPr>
                </a:pPr>
              </a:p>
            </p:txBody>
          </p:sp>
          <p:sp>
            <p:nvSpPr>
              <p:cNvPr id="1586" name="Shape 1586"/>
              <p:cNvSpPr/>
              <p:nvPr/>
            </p:nvSpPr>
            <p:spPr>
              <a:xfrm>
                <a:off x="0" y="4273737"/>
                <a:ext cx="287867" cy="241301"/>
              </a:xfrm>
              <a:prstGeom prst="ellipse">
                <a:avLst/>
              </a:prstGeom>
              <a:noFill/>
              <a:ln w="12700" cap="flat">
                <a:solidFill>
                  <a:srgbClr val="0A56A4"/>
                </a:solidFill>
                <a:prstDash val="solid"/>
                <a:round/>
              </a:ln>
              <a:effectLst/>
            </p:spPr>
            <p:txBody>
              <a:bodyPr wrap="square" lIns="45719" tIns="45719" rIns="45719" bIns="45719" numCol="1" anchor="t">
                <a:noAutofit/>
              </a:bodyPr>
              <a:lstStyle/>
              <a:p>
                <a:pPr algn="ctr">
                  <a:defRPr b="1" sz="1600">
                    <a:solidFill>
                      <a:srgbClr val="CD7C11"/>
                    </a:solidFill>
                    <a:effectLst>
                      <a:outerShdw sx="100000" sy="100000" kx="0" ky="0" algn="b" rotWithShape="0" blurRad="12700" dist="25400" dir="2700000">
                        <a:srgbClr val="DDDDDD"/>
                      </a:outerShdw>
                    </a:effectLst>
                    <a:latin typeface="+mn-lt"/>
                    <a:ea typeface="+mn-ea"/>
                    <a:cs typeface="+mn-cs"/>
                    <a:sym typeface="Arial"/>
                  </a:defRPr>
                </a:pPr>
              </a:p>
            </p:txBody>
          </p:sp>
          <p:sp>
            <p:nvSpPr>
              <p:cNvPr id="1587" name="Shape 1587"/>
              <p:cNvSpPr/>
              <p:nvPr/>
            </p:nvSpPr>
            <p:spPr>
              <a:xfrm>
                <a:off x="1252613" y="234446"/>
                <a:ext cx="4753295" cy="3696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270"/>
                    </a:moveTo>
                    <a:cubicBezTo>
                      <a:pt x="19208" y="14502"/>
                      <a:pt x="18520" y="12889"/>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12700" cap="flat">
                <a:solidFill>
                  <a:srgbClr val="0A56A4"/>
                </a:solidFill>
                <a:prstDash val="solid"/>
                <a:round/>
              </a:ln>
              <a:effectLst/>
            </p:spPr>
            <p:txBody>
              <a:bodyPr wrap="square" lIns="45719" tIns="45719" rIns="45719" bIns="45719" numCol="1" anchor="t">
                <a:noAutofit/>
              </a:bodyPr>
              <a:lstStyle/>
              <a:p>
                <a:pPr algn="ctr">
                  <a:defRPr b="1" sz="1600">
                    <a:solidFill>
                      <a:srgbClr val="CD7C11"/>
                    </a:solidFill>
                    <a:effectLst>
                      <a:outerShdw sx="100000" sy="100000" kx="0" ky="0" algn="b" rotWithShape="0" blurRad="12700" dist="25400" dir="2700000">
                        <a:srgbClr val="DDDDDD"/>
                      </a:outerShdw>
                    </a:effectLst>
                    <a:latin typeface="+mn-lt"/>
                    <a:ea typeface="+mn-ea"/>
                    <a:cs typeface="+mn-cs"/>
                    <a:sym typeface="Arial"/>
                  </a:defRPr>
                </a:pPr>
              </a:p>
            </p:txBody>
          </p:sp>
        </p:grpSp>
        <p:grpSp>
          <p:nvGrpSpPr>
            <p:cNvPr id="1591" name="Group 1591"/>
            <p:cNvGrpSpPr/>
            <p:nvPr/>
          </p:nvGrpSpPr>
          <p:grpSpPr>
            <a:xfrm>
              <a:off x="1388519" y="1295513"/>
              <a:ext cx="1576388" cy="1551941"/>
              <a:chOff x="0" y="0"/>
              <a:chExt cx="1576387" cy="1551940"/>
            </a:xfrm>
          </p:grpSpPr>
          <p:sp>
            <p:nvSpPr>
              <p:cNvPr id="1589" name="Shape 1589"/>
              <p:cNvSpPr/>
              <p:nvPr/>
            </p:nvSpPr>
            <p:spPr>
              <a:xfrm>
                <a:off x="0" y="1219200"/>
                <a:ext cx="1576388"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b="1" sz="1600">
                    <a:solidFill>
                      <a:srgbClr val="CD7C11"/>
                    </a:solidFill>
                    <a:effectLst>
                      <a:outerShdw sx="100000" sy="100000" kx="0" ky="0" algn="b" rotWithShape="0" blurRad="12700" dist="25400" dir="2700000">
                        <a:srgbClr val="DDDDDD"/>
                      </a:outerShdw>
                    </a:effectLst>
                  </a:defRPr>
                </a:lvl1pPr>
              </a:lstStyle>
              <a:p>
                <a:pPr/>
                <a:r>
                  <a:t>Stern-rudder</a:t>
                </a:r>
              </a:p>
            </p:txBody>
          </p:sp>
          <p:pic>
            <p:nvPicPr>
              <p:cNvPr id="1590" name="image.png"/>
              <p:cNvPicPr>
                <a:picLocks noChangeAspect="1"/>
              </p:cNvPicPr>
              <p:nvPr/>
            </p:nvPicPr>
            <p:blipFill>
              <a:blip r:embed="rId2">
                <a:extLst/>
              </a:blip>
              <a:stretch>
                <a:fillRect/>
              </a:stretch>
            </p:blipFill>
            <p:spPr>
              <a:xfrm>
                <a:off x="185553" y="0"/>
                <a:ext cx="1137956" cy="1225550"/>
              </a:xfrm>
              <a:prstGeom prst="rect">
                <a:avLst/>
              </a:prstGeom>
              <a:ln w="12700" cap="flat">
                <a:noFill/>
                <a:miter lim="400000"/>
              </a:ln>
              <a:effectLst/>
            </p:spPr>
          </p:pic>
        </p:grpSp>
        <p:grpSp>
          <p:nvGrpSpPr>
            <p:cNvPr id="1594" name="Group 1594"/>
            <p:cNvGrpSpPr/>
            <p:nvPr/>
          </p:nvGrpSpPr>
          <p:grpSpPr>
            <a:xfrm>
              <a:off x="2899819" y="2667113"/>
              <a:ext cx="1246188" cy="1399541"/>
              <a:chOff x="0" y="0"/>
              <a:chExt cx="1246187" cy="1399540"/>
            </a:xfrm>
          </p:grpSpPr>
          <p:pic>
            <p:nvPicPr>
              <p:cNvPr id="1592" name="image.png"/>
              <p:cNvPicPr>
                <a:picLocks noChangeAspect="1"/>
              </p:cNvPicPr>
              <p:nvPr/>
            </p:nvPicPr>
            <p:blipFill>
              <a:blip r:embed="rId3">
                <a:extLst/>
              </a:blip>
              <a:stretch>
                <a:fillRect/>
              </a:stretch>
            </p:blipFill>
            <p:spPr>
              <a:xfrm>
                <a:off x="78810" y="0"/>
                <a:ext cx="947366" cy="990600"/>
              </a:xfrm>
              <a:prstGeom prst="rect">
                <a:avLst/>
              </a:prstGeom>
              <a:ln w="12700" cap="flat">
                <a:noFill/>
                <a:miter lim="400000"/>
              </a:ln>
              <a:effectLst/>
            </p:spPr>
          </p:pic>
          <p:sp>
            <p:nvSpPr>
              <p:cNvPr id="1593" name="Shape 1593"/>
              <p:cNvSpPr/>
              <p:nvPr/>
            </p:nvSpPr>
            <p:spPr>
              <a:xfrm>
                <a:off x="0" y="1066800"/>
                <a:ext cx="1246188"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b="1" sz="1600">
                    <a:solidFill>
                      <a:srgbClr val="CD7C11"/>
                    </a:solidFill>
                    <a:effectLst>
                      <a:outerShdw sx="100000" sy="100000" kx="0" ky="0" algn="b" rotWithShape="0" blurRad="12700" dist="25400" dir="2700000">
                        <a:srgbClr val="DDDDDD"/>
                      </a:outerShdw>
                    </a:effectLst>
                  </a:defRPr>
                </a:lvl1pPr>
              </a:lstStyle>
              <a:p>
                <a:pPr/>
                <a:r>
                  <a:t>Compass</a:t>
                </a:r>
              </a:p>
            </p:txBody>
          </p:sp>
        </p:grpSp>
        <p:grpSp>
          <p:nvGrpSpPr>
            <p:cNvPr id="1597" name="Group 1597"/>
            <p:cNvGrpSpPr/>
            <p:nvPr/>
          </p:nvGrpSpPr>
          <p:grpSpPr>
            <a:xfrm>
              <a:off x="3966619" y="1447913"/>
              <a:ext cx="1574801" cy="1906773"/>
              <a:chOff x="0" y="0"/>
              <a:chExt cx="1574800" cy="1906771"/>
            </a:xfrm>
          </p:grpSpPr>
          <p:pic>
            <p:nvPicPr>
              <p:cNvPr id="1595" name="image.png"/>
              <p:cNvPicPr>
                <a:picLocks noChangeAspect="1"/>
              </p:cNvPicPr>
              <p:nvPr/>
            </p:nvPicPr>
            <p:blipFill>
              <a:blip r:embed="rId4">
                <a:extLst/>
              </a:blip>
              <a:stretch>
                <a:fillRect/>
              </a:stretch>
            </p:blipFill>
            <p:spPr>
              <a:xfrm>
                <a:off x="165768" y="0"/>
                <a:ext cx="1258805" cy="1556855"/>
              </a:xfrm>
              <a:prstGeom prst="rect">
                <a:avLst/>
              </a:prstGeom>
              <a:ln w="12700" cap="flat">
                <a:noFill/>
                <a:miter lim="400000"/>
              </a:ln>
              <a:effectLst/>
            </p:spPr>
          </p:pic>
          <p:sp>
            <p:nvSpPr>
              <p:cNvPr id="1596" name="Shape 1596"/>
              <p:cNvSpPr/>
              <p:nvPr/>
            </p:nvSpPr>
            <p:spPr>
              <a:xfrm>
                <a:off x="0" y="1574031"/>
                <a:ext cx="1574800"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b="1" sz="1600">
                    <a:solidFill>
                      <a:srgbClr val="CD7C11"/>
                    </a:solidFill>
                    <a:effectLst>
                      <a:outerShdw sx="100000" sy="100000" kx="0" ky="0" algn="b" rotWithShape="0" blurRad="12700" dist="25400" dir="2700000">
                        <a:srgbClr val="DDDDDD"/>
                      </a:outerShdw>
                    </a:effectLst>
                  </a:defRPr>
                </a:lvl1pPr>
              </a:lstStyle>
              <a:p>
                <a:pPr/>
                <a:r>
                  <a:t>Lateen Sail</a:t>
                </a:r>
              </a:p>
            </p:txBody>
          </p:sp>
        </p:grpSp>
        <p:grpSp>
          <p:nvGrpSpPr>
            <p:cNvPr id="1600" name="Group 1600"/>
            <p:cNvGrpSpPr/>
            <p:nvPr/>
          </p:nvGrpSpPr>
          <p:grpSpPr>
            <a:xfrm>
              <a:off x="2728369" y="533513"/>
              <a:ext cx="2190751" cy="1291591"/>
              <a:chOff x="0" y="0"/>
              <a:chExt cx="2190749" cy="1291590"/>
            </a:xfrm>
          </p:grpSpPr>
          <p:pic>
            <p:nvPicPr>
              <p:cNvPr id="1598" name="image.png"/>
              <p:cNvPicPr>
                <a:picLocks noChangeAspect="1"/>
              </p:cNvPicPr>
              <p:nvPr/>
            </p:nvPicPr>
            <p:blipFill>
              <a:blip r:embed="rId5">
                <a:extLst/>
              </a:blip>
              <a:stretch>
                <a:fillRect/>
              </a:stretch>
            </p:blipFill>
            <p:spPr>
              <a:xfrm>
                <a:off x="157537" y="0"/>
                <a:ext cx="2033213" cy="1046163"/>
              </a:xfrm>
              <a:prstGeom prst="rect">
                <a:avLst/>
              </a:prstGeom>
              <a:ln w="12700" cap="flat">
                <a:noFill/>
                <a:miter lim="400000"/>
              </a:ln>
              <a:effectLst/>
            </p:spPr>
          </p:pic>
          <p:sp>
            <p:nvSpPr>
              <p:cNvPr id="1599" name="Shape 1599"/>
              <p:cNvSpPr/>
              <p:nvPr/>
            </p:nvSpPr>
            <p:spPr>
              <a:xfrm>
                <a:off x="0" y="958850"/>
                <a:ext cx="1524500"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b="1" sz="1600">
                    <a:solidFill>
                      <a:srgbClr val="CD7C11"/>
                    </a:solidFill>
                    <a:effectLst>
                      <a:outerShdw sx="100000" sy="100000" kx="0" ky="0" algn="b" rotWithShape="0" blurRad="12700" dist="25400" dir="2700000">
                        <a:srgbClr val="DDDDDD"/>
                      </a:outerShdw>
                    </a:effectLst>
                  </a:defRPr>
                </a:lvl1pPr>
              </a:lstStyle>
              <a:p>
                <a:pPr/>
                <a:r>
                  <a:t>Mapmaking</a:t>
                </a:r>
              </a:p>
            </p:txBody>
          </p:sp>
        </p:grpSp>
      </p:grpSp>
      <p:sp>
        <p:nvSpPr>
          <p:cNvPr id="1602" name="Shape 1602"/>
          <p:cNvSpPr/>
          <p:nvPr/>
        </p:nvSpPr>
        <p:spPr>
          <a:xfrm>
            <a:off x="381000" y="228600"/>
            <a:ext cx="3048000" cy="37374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solidFill>
                  <a:srgbClr val="0A56A4"/>
                </a:solidFill>
                <a:latin typeface="+mn-lt"/>
                <a:ea typeface="+mn-ea"/>
                <a:cs typeface="+mn-cs"/>
                <a:sym typeface="Arial"/>
              </a:defRPr>
            </a:lvl1pPr>
          </a:lstStyle>
          <a:p>
            <a:pPr/>
            <a:r>
              <a:t>Cultural exchange in Afroeurasia before 1500 CE made possible the technologies that in turn permitted transoceanic voyages.</a:t>
            </a:r>
          </a:p>
        </p:txBody>
      </p:sp>
      <p:pic>
        <p:nvPicPr>
          <p:cNvPr id="1603" name="mundo_puzzled.jpg"/>
          <p:cNvPicPr>
            <a:picLocks noChangeAspect="1"/>
          </p:cNvPicPr>
          <p:nvPr/>
        </p:nvPicPr>
        <p:blipFill>
          <a:blip r:embed="rId6">
            <a:extLst/>
          </a:blip>
          <a:stretch>
            <a:fillRect/>
          </a:stretch>
        </p:blipFill>
        <p:spPr>
          <a:xfrm>
            <a:off x="2057400" y="4343400"/>
            <a:ext cx="2228850" cy="2209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601"/>
                                        </p:tgtEl>
                                        <p:attrNameLst>
                                          <p:attrName>style.visibility</p:attrName>
                                        </p:attrNameLst>
                                      </p:cBhvr>
                                      <p:to>
                                        <p:strVal val="visible"/>
                                      </p:to>
                                    </p:set>
                                    <p:animEffect filter="dissolve" transition="in">
                                      <p:cBhvr>
                                        <p:cTn id="7" dur="2000"/>
                                        <p:tgtEl>
                                          <p:spTgt spid="160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582"/>
                                        </p:tgtEl>
                                        <p:attrNameLst>
                                          <p:attrName>style.visibility</p:attrName>
                                        </p:attrNameLst>
                                      </p:cBhvr>
                                      <p:to>
                                        <p:strVal val="visible"/>
                                      </p:to>
                                    </p:set>
                                    <p:animEffect filter="dissolve" transition="in">
                                      <p:cBhvr>
                                        <p:cTn id="12" dur="2000"/>
                                        <p:tgtEl>
                                          <p:spTgt spid="15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2" grpId="2"/>
      <p:bldP build="whole" bldLvl="1" animBg="1" rev="0" advAuto="0" spid="1601"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5" name="Shape 1605"/>
          <p:cNvSpPr/>
          <p:nvPr>
            <p:ph type="sldNum" sz="quarter" idx="2"/>
          </p:nvPr>
        </p:nvSpPr>
        <p:spPr>
          <a:xfrm>
            <a:off x="8842092" y="65341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06" name="fireworks copy.jpg"/>
          <p:cNvPicPr>
            <a:picLocks noChangeAspect="1"/>
          </p:cNvPicPr>
          <p:nvPr/>
        </p:nvPicPr>
        <p:blipFill>
          <a:blip r:embed="rId2">
            <a:extLst/>
          </a:blip>
          <a:stretch>
            <a:fillRect/>
          </a:stretch>
        </p:blipFill>
        <p:spPr>
          <a:xfrm>
            <a:off x="-838200" y="-457200"/>
            <a:ext cx="9982200" cy="7315200"/>
          </a:xfrm>
          <a:prstGeom prst="rect">
            <a:avLst/>
          </a:prstGeom>
          <a:ln w="12700">
            <a:miter lim="400000"/>
          </a:ln>
        </p:spPr>
      </p:pic>
      <p:pic>
        <p:nvPicPr>
          <p:cNvPr id="1607" name="mundo-front.jpg"/>
          <p:cNvPicPr>
            <a:picLocks noChangeAspect="1"/>
          </p:cNvPicPr>
          <p:nvPr/>
        </p:nvPicPr>
        <p:blipFill>
          <a:blip r:embed="rId3">
            <a:extLst/>
          </a:blip>
          <a:stretch>
            <a:fillRect/>
          </a:stretch>
        </p:blipFill>
        <p:spPr>
          <a:xfrm>
            <a:off x="3124200" y="3276600"/>
            <a:ext cx="2971800" cy="2957513"/>
          </a:xfrm>
          <a:prstGeom prst="rect">
            <a:avLst/>
          </a:prstGeom>
          <a:ln w="12700">
            <a:miter lim="400000"/>
          </a:ln>
        </p:spPr>
      </p:pic>
      <p:grpSp>
        <p:nvGrpSpPr>
          <p:cNvPr id="1610" name="Group 1610"/>
          <p:cNvGrpSpPr/>
          <p:nvPr/>
        </p:nvGrpSpPr>
        <p:grpSpPr>
          <a:xfrm>
            <a:off x="533400" y="361950"/>
            <a:ext cx="8148638" cy="2171700"/>
            <a:chOff x="0" y="0"/>
            <a:chExt cx="8148637" cy="2171700"/>
          </a:xfrm>
        </p:grpSpPr>
        <p:sp>
          <p:nvSpPr>
            <p:cNvPr id="1608" name="Shape 1608"/>
            <p:cNvSpPr/>
            <p:nvPr/>
          </p:nvSpPr>
          <p:spPr>
            <a:xfrm>
              <a:off x="0" y="0"/>
              <a:ext cx="8148638" cy="2171700"/>
            </a:xfrm>
            <a:prstGeom prst="wedgeEllipseCallout">
              <a:avLst>
                <a:gd name="adj1" fmla="val -8444"/>
                <a:gd name="adj2" fmla="val 86602"/>
              </a:avLst>
            </a:prstGeom>
            <a:solidFill>
              <a:srgbClr val="FFFFFF"/>
            </a:solidFill>
            <a:ln w="12700" cap="flat">
              <a:solidFill>
                <a:srgbClr val="0A56A4"/>
              </a:solidFill>
              <a:prstDash val="solid"/>
              <a:round/>
            </a:ln>
            <a:effectLst/>
          </p:spPr>
          <p:txBody>
            <a:bodyPr wrap="square" lIns="45719" tIns="45719" rIns="45719" bIns="45719" numCol="1" anchor="ctr">
              <a:noAutofit/>
            </a:bodyPr>
            <a:lstStyle/>
            <a:p>
              <a:pPr algn="ctr">
                <a:defRPr sz="2400">
                  <a:solidFill>
                    <a:srgbClr val="0A56A4"/>
                  </a:solidFill>
                  <a:latin typeface="+mn-lt"/>
                  <a:ea typeface="+mn-ea"/>
                  <a:cs typeface="+mn-cs"/>
                  <a:sym typeface="Arial"/>
                </a:defRPr>
              </a:pPr>
            </a:p>
          </p:txBody>
        </p:sp>
        <p:sp>
          <p:nvSpPr>
            <p:cNvPr id="1609" name="Shape 1609"/>
            <p:cNvSpPr/>
            <p:nvPr/>
          </p:nvSpPr>
          <p:spPr>
            <a:xfrm>
              <a:off x="1193247" y="333915"/>
              <a:ext cx="5762144" cy="15038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0A56A4"/>
                  </a:solidFill>
                  <a:latin typeface="+mn-lt"/>
                  <a:ea typeface="+mn-ea"/>
                  <a:cs typeface="+mn-cs"/>
                  <a:sym typeface="Arial"/>
                </a:defRPr>
              </a:lvl1pPr>
            </a:lstStyle>
            <a:p>
              <a:pPr/>
              <a:r>
                <a:t>In Big Era Six, we’ll see learn about the explosive things that happened when migration, empires, trade, and ideas started moving around the entire globe.</a:t>
              </a:r>
            </a:p>
          </p:txBody>
        </p:sp>
      </p:grpSp>
      <p:sp>
        <p:nvSpPr>
          <p:cNvPr id="1611" name="Shape 1611"/>
          <p:cNvSpPr/>
          <p:nvPr/>
        </p:nvSpPr>
        <p:spPr>
          <a:xfrm>
            <a:off x="1981200" y="4419600"/>
            <a:ext cx="4724400" cy="586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900"/>
              </a:spcBef>
              <a:defRPr b="1" sz="3200">
                <a:solidFill>
                  <a:srgbClr val="CD7C11"/>
                </a:solidFill>
              </a:defRPr>
            </a:lvl1pPr>
          </a:lstStyle>
          <a:p>
            <a:pPr/>
            <a:r>
              <a:t>End of Big Era Five</a:t>
            </a:r>
          </a:p>
        </p:txBody>
      </p:sp>
      <p:sp>
        <p:nvSpPr>
          <p:cNvPr id="1612" name="Shape 1612"/>
          <p:cNvSpPr/>
          <p:nvPr/>
        </p:nvSpPr>
        <p:spPr>
          <a:xfrm>
            <a:off x="6088062" y="6477000"/>
            <a:ext cx="2974440" cy="21844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800"/>
            </a:lvl1pPr>
          </a:lstStyle>
          <a:p>
            <a:pPr/>
            <a:r>
              <a:t>http://www.lvna.net/Activities/Fireworks/fireworks.html</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610"/>
                                        </p:tgtEl>
                                        <p:attrNameLst>
                                          <p:attrName>style.visibility</p:attrName>
                                        </p:attrNameLst>
                                      </p:cBhvr>
                                      <p:to>
                                        <p:strVal val="visible"/>
                                      </p:to>
                                    </p:set>
                                    <p:animEffect filter="dissolve" transition="in">
                                      <p:cBhvr>
                                        <p:cTn id="7" dur="1000"/>
                                        <p:tgtEl>
                                          <p:spTgt spid="1610"/>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1611"/>
                                        </p:tgtEl>
                                        <p:attrNameLst>
                                          <p:attrName>style.visibility</p:attrName>
                                        </p:attrNameLst>
                                      </p:cBhvr>
                                      <p:to>
                                        <p:strVal val="visible"/>
                                      </p:to>
                                    </p:set>
                                    <p:animEffect filter="dissolve" transition="in">
                                      <p:cBhvr>
                                        <p:cTn id="11" dur="2000"/>
                                        <p:tgtEl>
                                          <p:spTgt spid="1611"/>
                                        </p:tgtEl>
                                      </p:cBhvr>
                                    </p:animEffect>
                                  </p:childTnLst>
                                </p:cTn>
                              </p:par>
                            </p:childTnLst>
                          </p:cTn>
                        </p:par>
                        <p:par>
                          <p:cTn id="12" fill="hold">
                            <p:stCondLst>
                              <p:cond delay="0"/>
                            </p:stCondLst>
                            <p:childTnLst>
                              <p:par>
                                <p:cTn id="13" presetClass="emph" nodeType="afterEffect" presetSubtype="0" presetID="26" grpId="3" fill="hold">
                                  <p:stCondLst>
                                    <p:cond delay="0"/>
                                  </p:stCondLst>
                                  <p:childTnLst>
                                    <p:animEffect filter="fade" transition="out">
                                      <p:cBhvr>
                                        <p:cTn id="14" dur="500" fill="hold" tmFilter="0, 0; .2, .5; .8, .5; 1, 0"/>
                                        <p:tgtEl>
                                          <p:spTgt spid="1606"/>
                                        </p:tgtEl>
                                      </p:cBhvr>
                                    </p:animEffect>
                                    <p:animScale>
                                      <p:cBhvr>
                                        <p:cTn id="15" dur="250" fill="hold" autoRev="1"/>
                                        <p:tgtEl>
                                          <p:spTgt spid="1606"/>
                                        </p:tgtEl>
                                      </p:cBhvr>
                                      <p:by x="105000" y="105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6" grpId="3"/>
      <p:bldP build="whole" bldLvl="1" animBg="1" rev="0" advAuto="0" spid="1611" grpId="2"/>
      <p:bldP build="whole" bldLvl="1" animBg="1" rev="0" advAuto="0" spid="161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sldNum" sz="quarter" idx="2"/>
          </p:nvPr>
        </p:nvSpPr>
        <p:spPr>
          <a:xfrm>
            <a:off x="8940976" y="6534150"/>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6" name="Shape 276"/>
          <p:cNvSpPr/>
          <p:nvPr/>
        </p:nvSpPr>
        <p:spPr>
          <a:xfrm>
            <a:off x="3241675" y="6578600"/>
            <a:ext cx="561341" cy="6098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latin typeface="+mn-lt"/>
                <a:ea typeface="+mn-ea"/>
                <a:cs typeface="+mn-cs"/>
                <a:sym typeface="Arial"/>
              </a:defRPr>
            </a:lvl1pPr>
          </a:lstStyle>
          <a:p>
            <a:pPr/>
            <a:r>
              <a:t>…</a:t>
            </a:r>
          </a:p>
        </p:txBody>
      </p:sp>
      <p:pic>
        <p:nvPicPr>
          <p:cNvPr id="277" name="mundo-front.jpg"/>
          <p:cNvPicPr>
            <a:picLocks noChangeAspect="1"/>
          </p:cNvPicPr>
          <p:nvPr/>
        </p:nvPicPr>
        <p:blipFill>
          <a:blip r:embed="rId2">
            <a:extLst/>
          </a:blip>
          <a:stretch>
            <a:fillRect/>
          </a:stretch>
        </p:blipFill>
        <p:spPr>
          <a:xfrm>
            <a:off x="3200400" y="3894137"/>
            <a:ext cx="2286000" cy="2276476"/>
          </a:xfrm>
          <a:prstGeom prst="rect">
            <a:avLst/>
          </a:prstGeom>
          <a:ln w="12700">
            <a:miter lim="400000"/>
          </a:ln>
        </p:spPr>
      </p:pic>
      <p:grpSp>
        <p:nvGrpSpPr>
          <p:cNvPr id="280" name="Group 280"/>
          <p:cNvGrpSpPr/>
          <p:nvPr/>
        </p:nvGrpSpPr>
        <p:grpSpPr>
          <a:xfrm>
            <a:off x="457200" y="528637"/>
            <a:ext cx="5334000" cy="2689226"/>
            <a:chOff x="0" y="0"/>
            <a:chExt cx="5334000" cy="2689225"/>
          </a:xfrm>
        </p:grpSpPr>
        <p:sp>
          <p:nvSpPr>
            <p:cNvPr id="278" name="Shape 278"/>
            <p:cNvSpPr/>
            <p:nvPr/>
          </p:nvSpPr>
          <p:spPr>
            <a:xfrm>
              <a:off x="0" y="0"/>
              <a:ext cx="5334000" cy="2689225"/>
            </a:xfrm>
            <a:prstGeom prst="wedgeEllipseCallout">
              <a:avLst>
                <a:gd name="adj1" fmla="val 20653"/>
                <a:gd name="adj2" fmla="val 71782"/>
              </a:avLst>
            </a:prstGeom>
            <a:solidFill>
              <a:srgbClr val="FFFFFF"/>
            </a:solidFill>
            <a:ln w="12700" cap="flat">
              <a:solidFill>
                <a:srgbClr val="0A56A4"/>
              </a:solidFill>
              <a:prstDash val="solid"/>
              <a:round/>
            </a:ln>
            <a:effectLst/>
          </p:spPr>
          <p:txBody>
            <a:bodyPr wrap="square" lIns="45719" tIns="45719" rIns="45719" bIns="45719" numCol="1" anchor="t">
              <a:noAutofit/>
            </a:bodyPr>
            <a:lstStyle/>
            <a:p>
              <a:pPr algn="ctr">
                <a:defRPr sz="2400">
                  <a:solidFill>
                    <a:srgbClr val="0A56A4"/>
                  </a:solidFill>
                  <a:latin typeface="+mn-lt"/>
                  <a:ea typeface="+mn-ea"/>
                  <a:cs typeface="+mn-cs"/>
                  <a:sym typeface="Arial"/>
                </a:defRPr>
              </a:pPr>
            </a:p>
          </p:txBody>
        </p:sp>
        <p:sp>
          <p:nvSpPr>
            <p:cNvPr id="279" name="Shape 279"/>
            <p:cNvSpPr/>
            <p:nvPr/>
          </p:nvSpPr>
          <p:spPr>
            <a:xfrm>
              <a:off x="781085" y="393797"/>
              <a:ext cx="3771830" cy="1859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a:solidFill>
                    <a:srgbClr val="0A56A4"/>
                  </a:solidFill>
                  <a:latin typeface="+mn-lt"/>
                  <a:ea typeface="+mn-ea"/>
                  <a:cs typeface="+mn-cs"/>
                  <a:sym typeface="Arial"/>
                </a:defRPr>
              </a:lvl1pPr>
            </a:lstStyle>
            <a:p>
              <a:pPr/>
              <a:r>
                <a:t>By the end of Big Era Five, many of these important ideas and useful things had spread all across Afroeurasia…</a:t>
              </a:r>
            </a:p>
          </p:txBody>
        </p:sp>
      </p:grpSp>
      <p:grpSp>
        <p:nvGrpSpPr>
          <p:cNvPr id="283" name="Group 283"/>
          <p:cNvGrpSpPr/>
          <p:nvPr/>
        </p:nvGrpSpPr>
        <p:grpSpPr>
          <a:xfrm>
            <a:off x="5029200" y="381000"/>
            <a:ext cx="3879850" cy="2171700"/>
            <a:chOff x="0" y="0"/>
            <a:chExt cx="3879850" cy="2171700"/>
          </a:xfrm>
        </p:grpSpPr>
        <p:sp>
          <p:nvSpPr>
            <p:cNvPr id="281" name="Shape 281"/>
            <p:cNvSpPr/>
            <p:nvPr/>
          </p:nvSpPr>
          <p:spPr>
            <a:xfrm>
              <a:off x="0" y="0"/>
              <a:ext cx="3879850" cy="2171700"/>
            </a:xfrm>
            <a:prstGeom prst="wedgeEllipseCallout">
              <a:avLst>
                <a:gd name="adj1" fmla="val -44597"/>
                <a:gd name="adj2" fmla="val 115569"/>
              </a:avLst>
            </a:prstGeom>
            <a:solidFill>
              <a:srgbClr val="FFFFFF"/>
            </a:solidFill>
            <a:ln w="12700" cap="flat">
              <a:solidFill>
                <a:srgbClr val="0A56A4"/>
              </a:solidFill>
              <a:prstDash val="solid"/>
              <a:round/>
            </a:ln>
            <a:effectLst/>
          </p:spPr>
          <p:txBody>
            <a:bodyPr wrap="square" lIns="45719" tIns="45719" rIns="45719" bIns="45719" numCol="1" anchor="t">
              <a:noAutofit/>
            </a:bodyPr>
            <a:lstStyle/>
            <a:p>
              <a:pPr algn="ctr">
                <a:spcBef>
                  <a:spcPts val="1000"/>
                </a:spcBef>
                <a:defRPr sz="2400">
                  <a:solidFill>
                    <a:srgbClr val="0A56A4"/>
                  </a:solidFill>
                  <a:latin typeface="+mn-lt"/>
                  <a:ea typeface="+mn-ea"/>
                  <a:cs typeface="+mn-cs"/>
                  <a:sym typeface="Arial"/>
                </a:defRPr>
              </a:pPr>
            </a:p>
          </p:txBody>
        </p:sp>
        <p:sp>
          <p:nvSpPr>
            <p:cNvPr id="282" name="Shape 282"/>
            <p:cNvSpPr/>
            <p:nvPr/>
          </p:nvSpPr>
          <p:spPr>
            <a:xfrm>
              <a:off x="568146" y="318013"/>
              <a:ext cx="2743558" cy="15038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spcBef>
                  <a:spcPts val="1400"/>
                </a:spcBef>
                <a:defRPr sz="2400">
                  <a:solidFill>
                    <a:srgbClr val="0A56A4"/>
                  </a:solidFill>
                  <a:latin typeface="+mn-lt"/>
                  <a:ea typeface="+mn-ea"/>
                  <a:cs typeface="+mn-cs"/>
                  <a:sym typeface="Arial"/>
                </a:defRPr>
              </a:pPr>
              <a:r>
                <a:t>…That spread of ideas and things is part of </a:t>
              </a:r>
              <a:r>
                <a:rPr i="1"/>
                <a:t>cultural exchange</a:t>
              </a:r>
              <a:r>
                <a:t>.</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77"/>
                                        </p:tgtEl>
                                        <p:attrNameLst>
                                          <p:attrName>style.visibility</p:attrName>
                                        </p:attrNameLst>
                                      </p:cBhvr>
                                      <p:to>
                                        <p:strVal val="visible"/>
                                      </p:to>
                                    </p:set>
                                    <p:animEffect filter="dissolve" transition="in">
                                      <p:cBhvr>
                                        <p:cTn id="7" dur="1000"/>
                                        <p:tgtEl>
                                          <p:spTgt spid="277"/>
                                        </p:tgtEl>
                                      </p:cBhvr>
                                    </p:animEffect>
                                  </p:childTnLst>
                                </p:cTn>
                              </p:par>
                            </p:childTnLst>
                          </p:cTn>
                        </p:par>
                        <p:par>
                          <p:cTn id="8" fill="hold">
                            <p:stCondLst>
                              <p:cond delay="1000"/>
                            </p:stCondLst>
                            <p:childTnLst>
                              <p:par>
                                <p:cTn id="9" presetClass="entr" nodeType="afterEffect" presetSubtype="0" presetID="1" grpId="2" fill="hold">
                                  <p:stCondLst>
                                    <p:cond delay="0"/>
                                  </p:stCondLst>
                                  <p:iterate type="el" backwards="0">
                                    <p:tmAbs val="0"/>
                                  </p:iterate>
                                  <p:childTnLst>
                                    <p:set>
                                      <p:cBhvr>
                                        <p:cTn id="10" fill="hold"/>
                                        <p:tgtEl>
                                          <p:spTgt spid="2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7" grpId="1"/>
      <p:bldP build="whole" bldLvl="1" animBg="1" rev="0" advAuto="0" spid="283" grpId="3"/>
      <p:bldP build="whole" bldLvl="1" animBg="1" rev="0" advAuto="0" spid="280"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sldNum" sz="quarter" idx="2"/>
          </p:nvPr>
        </p:nvSpPr>
        <p:spPr>
          <a:xfrm>
            <a:off x="8940976" y="6534150"/>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6" name="image.pdf"/>
          <p:cNvPicPr>
            <a:picLocks noChangeAspect="1"/>
          </p:cNvPicPr>
          <p:nvPr/>
        </p:nvPicPr>
        <p:blipFill>
          <a:blip r:embed="rId2">
            <a:extLst/>
          </a:blip>
          <a:stretch>
            <a:fillRect/>
          </a:stretch>
        </p:blipFill>
        <p:spPr>
          <a:xfrm>
            <a:off x="3657600" y="4953000"/>
            <a:ext cx="812800" cy="838200"/>
          </a:xfrm>
          <a:prstGeom prst="rect">
            <a:avLst/>
          </a:prstGeom>
          <a:ln w="12700">
            <a:miter lim="400000"/>
          </a:ln>
        </p:spPr>
      </p:pic>
      <p:pic>
        <p:nvPicPr>
          <p:cNvPr id="287" name="image.pdf"/>
          <p:cNvPicPr>
            <a:picLocks noChangeAspect="1"/>
          </p:cNvPicPr>
          <p:nvPr/>
        </p:nvPicPr>
        <p:blipFill>
          <a:blip r:embed="rId3">
            <a:extLst/>
          </a:blip>
          <a:stretch>
            <a:fillRect/>
          </a:stretch>
        </p:blipFill>
        <p:spPr>
          <a:xfrm>
            <a:off x="2438400" y="5105400"/>
            <a:ext cx="990600" cy="771525"/>
          </a:xfrm>
          <a:prstGeom prst="rect">
            <a:avLst/>
          </a:prstGeom>
          <a:ln w="12700">
            <a:miter lim="400000"/>
          </a:ln>
        </p:spPr>
      </p:pic>
      <p:grpSp>
        <p:nvGrpSpPr>
          <p:cNvPr id="301" name="Group 301"/>
          <p:cNvGrpSpPr/>
          <p:nvPr/>
        </p:nvGrpSpPr>
        <p:grpSpPr>
          <a:xfrm>
            <a:off x="717549" y="3092449"/>
            <a:ext cx="3127377" cy="460376"/>
            <a:chOff x="0" y="0"/>
            <a:chExt cx="3127375" cy="460375"/>
          </a:xfrm>
        </p:grpSpPr>
        <p:grpSp>
          <p:nvGrpSpPr>
            <p:cNvPr id="296" name="Group 296"/>
            <p:cNvGrpSpPr/>
            <p:nvPr/>
          </p:nvGrpSpPr>
          <p:grpSpPr>
            <a:xfrm>
              <a:off x="-1" y="-1"/>
              <a:ext cx="1849439" cy="460376"/>
              <a:chOff x="0" y="0"/>
              <a:chExt cx="1849437" cy="460375"/>
            </a:xfrm>
          </p:grpSpPr>
          <p:grpSp>
            <p:nvGrpSpPr>
              <p:cNvPr id="291" name="Group 291"/>
              <p:cNvGrpSpPr/>
              <p:nvPr/>
            </p:nvGrpSpPr>
            <p:grpSpPr>
              <a:xfrm>
                <a:off x="-1" y="-1"/>
                <a:ext cx="574677" cy="460376"/>
                <a:chOff x="0" y="0"/>
                <a:chExt cx="574675" cy="460375"/>
              </a:xfrm>
            </p:grpSpPr>
            <p:sp>
              <p:nvSpPr>
                <p:cNvPr id="288" name="Shape 288"/>
                <p:cNvSpPr/>
                <p:nvPr/>
              </p:nvSpPr>
              <p:spPr>
                <a:xfrm>
                  <a:off x="-1" y="0"/>
                  <a:ext cx="574677" cy="46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289" name="Shape 289"/>
                <p:cNvSpPr/>
                <p:nvPr/>
              </p:nvSpPr>
              <p:spPr>
                <a:xfrm>
                  <a:off x="143232"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290" name="Shape 290"/>
                <p:cNvSpPr/>
                <p:nvPr/>
              </p:nvSpPr>
              <p:spPr>
                <a:xfrm>
                  <a:off x="351093"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295" name="Group 295"/>
              <p:cNvGrpSpPr/>
              <p:nvPr/>
            </p:nvGrpSpPr>
            <p:grpSpPr>
              <a:xfrm>
                <a:off x="1274762" y="-1"/>
                <a:ext cx="574676" cy="460376"/>
                <a:chOff x="0" y="0"/>
                <a:chExt cx="574675" cy="460375"/>
              </a:xfrm>
            </p:grpSpPr>
            <p:sp>
              <p:nvSpPr>
                <p:cNvPr id="292" name="Shape 292"/>
                <p:cNvSpPr/>
                <p:nvPr/>
              </p:nvSpPr>
              <p:spPr>
                <a:xfrm>
                  <a:off x="-1" y="0"/>
                  <a:ext cx="574677" cy="46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293" name="Shape 293"/>
                <p:cNvSpPr/>
                <p:nvPr/>
              </p:nvSpPr>
              <p:spPr>
                <a:xfrm>
                  <a:off x="143232"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294" name="Shape 294"/>
                <p:cNvSpPr/>
                <p:nvPr/>
              </p:nvSpPr>
              <p:spPr>
                <a:xfrm>
                  <a:off x="351093"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grpSp>
          <p:nvGrpSpPr>
            <p:cNvPr id="300" name="Group 300"/>
            <p:cNvGrpSpPr/>
            <p:nvPr/>
          </p:nvGrpSpPr>
          <p:grpSpPr>
            <a:xfrm>
              <a:off x="2552699" y="-1"/>
              <a:ext cx="574677" cy="460376"/>
              <a:chOff x="0" y="0"/>
              <a:chExt cx="574675" cy="460375"/>
            </a:xfrm>
          </p:grpSpPr>
          <p:sp>
            <p:nvSpPr>
              <p:cNvPr id="297" name="Shape 297"/>
              <p:cNvSpPr/>
              <p:nvPr/>
            </p:nvSpPr>
            <p:spPr>
              <a:xfrm>
                <a:off x="-1" y="0"/>
                <a:ext cx="574677" cy="46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298" name="Shape 298"/>
              <p:cNvSpPr/>
              <p:nvPr/>
            </p:nvSpPr>
            <p:spPr>
              <a:xfrm>
                <a:off x="143232"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299" name="Shape 299"/>
              <p:cNvSpPr/>
              <p:nvPr/>
            </p:nvSpPr>
            <p:spPr>
              <a:xfrm>
                <a:off x="351093"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sp>
        <p:nvSpPr>
          <p:cNvPr id="302" name="Shape 302"/>
          <p:cNvSpPr/>
          <p:nvPr/>
        </p:nvSpPr>
        <p:spPr>
          <a:xfrm>
            <a:off x="457200" y="457200"/>
            <a:ext cx="8229600" cy="5239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600"/>
              </a:spcBef>
              <a:defRPr b="1" sz="2800">
                <a:solidFill>
                  <a:srgbClr val="CD7C11"/>
                </a:solidFill>
                <a:effectLst>
                  <a:outerShdw sx="100000" sy="100000" kx="0" ky="0" algn="b" rotWithShape="0" blurRad="12700" dist="25400" dir="2700000">
                    <a:srgbClr val="DDDDDD"/>
                  </a:outerShdw>
                </a:effectLst>
              </a:defRPr>
            </a:pPr>
            <a:r>
              <a:t>Cultural exchange had many aspects.</a:t>
            </a:r>
            <a:r>
              <a:rPr>
                <a:latin typeface="+mn-lt"/>
                <a:ea typeface="+mn-ea"/>
                <a:cs typeface="+mn-cs"/>
                <a:sym typeface="Arial"/>
              </a:rPr>
              <a:t> </a:t>
            </a:r>
          </a:p>
        </p:txBody>
      </p:sp>
      <p:sp>
        <p:nvSpPr>
          <p:cNvPr id="303" name="Shape 303"/>
          <p:cNvSpPr/>
          <p:nvPr/>
        </p:nvSpPr>
        <p:spPr>
          <a:xfrm>
            <a:off x="457200" y="4175124"/>
            <a:ext cx="3657600" cy="667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400"/>
              </a:spcBef>
              <a:defRPr sz="2000">
                <a:solidFill>
                  <a:srgbClr val="CD7C11"/>
                </a:solidFill>
                <a:effectLst>
                  <a:outerShdw sx="100000" sy="100000" kx="0" ky="0" algn="b" rotWithShape="0" blurRad="12700" dist="25400" dir="2700000">
                    <a:srgbClr val="DDDDDD"/>
                  </a:outerShdw>
                </a:effectLst>
                <a:latin typeface="+mn-lt"/>
                <a:ea typeface="+mn-ea"/>
                <a:cs typeface="+mn-cs"/>
                <a:sym typeface="Arial"/>
              </a:defRPr>
            </a:pPr>
            <a:r>
              <a:t>People shared ideas </a:t>
            </a:r>
            <a:br/>
            <a:r>
              <a:t>across regions.</a:t>
            </a:r>
          </a:p>
        </p:txBody>
      </p:sp>
      <p:sp>
        <p:nvSpPr>
          <p:cNvPr id="304" name="Shape 304"/>
          <p:cNvSpPr/>
          <p:nvPr/>
        </p:nvSpPr>
        <p:spPr>
          <a:xfrm>
            <a:off x="457200" y="1295399"/>
            <a:ext cx="3657600" cy="667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200"/>
              </a:spcBef>
              <a:defRPr sz="2000">
                <a:solidFill>
                  <a:srgbClr val="CD7C11"/>
                </a:solidFill>
                <a:effectLst>
                  <a:outerShdw sx="100000" sy="100000" kx="0" ky="0" algn="b" rotWithShape="0" blurRad="12700" dist="25400" dir="2700000">
                    <a:srgbClr val="DDDDDD"/>
                  </a:outerShdw>
                </a:effectLst>
                <a:latin typeface="+mn-lt"/>
                <a:ea typeface="+mn-ea"/>
                <a:cs typeface="+mn-cs"/>
                <a:sym typeface="Arial"/>
              </a:defRPr>
            </a:pPr>
            <a:r>
              <a:t>Population increased </a:t>
            </a:r>
            <a:br/>
            <a:r>
              <a:t>and people migrated.</a:t>
            </a:r>
          </a:p>
        </p:txBody>
      </p:sp>
      <p:sp>
        <p:nvSpPr>
          <p:cNvPr id="305" name="Shape 305"/>
          <p:cNvSpPr/>
          <p:nvPr/>
        </p:nvSpPr>
        <p:spPr>
          <a:xfrm>
            <a:off x="5029200" y="1295399"/>
            <a:ext cx="3657600" cy="667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400"/>
              </a:spcBef>
              <a:defRPr sz="2000">
                <a:solidFill>
                  <a:srgbClr val="CD7C11"/>
                </a:solidFill>
                <a:effectLst>
                  <a:outerShdw sx="100000" sy="100000" kx="0" ky="0" algn="b" rotWithShape="0" blurRad="12700" dist="25400" dir="2700000">
                    <a:srgbClr val="DDDDDD"/>
                  </a:outerShdw>
                </a:effectLst>
                <a:latin typeface="+mn-lt"/>
                <a:ea typeface="+mn-ea"/>
                <a:cs typeface="+mn-cs"/>
                <a:sym typeface="Arial"/>
              </a:defRPr>
            </a:pPr>
            <a:r>
              <a:t>Trade networks expanded </a:t>
            </a:r>
            <a:br/>
            <a:r>
              <a:t>and cities grew.</a:t>
            </a:r>
          </a:p>
        </p:txBody>
      </p:sp>
      <p:pic>
        <p:nvPicPr>
          <p:cNvPr id="306" name="book.png"/>
          <p:cNvPicPr>
            <a:picLocks noChangeAspect="1"/>
          </p:cNvPicPr>
          <p:nvPr/>
        </p:nvPicPr>
        <p:blipFill>
          <a:blip r:embed="rId4">
            <a:extLst/>
          </a:blip>
          <a:stretch>
            <a:fillRect/>
          </a:stretch>
        </p:blipFill>
        <p:spPr>
          <a:xfrm>
            <a:off x="457200" y="5111750"/>
            <a:ext cx="762000" cy="603250"/>
          </a:xfrm>
          <a:prstGeom prst="rect">
            <a:avLst/>
          </a:prstGeom>
          <a:ln w="12700">
            <a:miter lim="400000"/>
          </a:ln>
        </p:spPr>
      </p:pic>
      <p:pic>
        <p:nvPicPr>
          <p:cNvPr id="307" name="image.pdf"/>
          <p:cNvPicPr>
            <a:picLocks noChangeAspect="1"/>
          </p:cNvPicPr>
          <p:nvPr/>
        </p:nvPicPr>
        <p:blipFill>
          <a:blip r:embed="rId5">
            <a:extLst/>
          </a:blip>
          <a:stretch>
            <a:fillRect/>
          </a:stretch>
        </p:blipFill>
        <p:spPr>
          <a:xfrm>
            <a:off x="1371600" y="5154612"/>
            <a:ext cx="838200" cy="560388"/>
          </a:xfrm>
          <a:prstGeom prst="rect">
            <a:avLst/>
          </a:prstGeom>
          <a:ln w="12700">
            <a:miter lim="400000"/>
          </a:ln>
        </p:spPr>
      </p:pic>
      <p:grpSp>
        <p:nvGrpSpPr>
          <p:cNvPr id="311" name="Group 311"/>
          <p:cNvGrpSpPr/>
          <p:nvPr/>
        </p:nvGrpSpPr>
        <p:grpSpPr>
          <a:xfrm>
            <a:off x="990599" y="5179551"/>
            <a:ext cx="606744" cy="208424"/>
            <a:chOff x="0" y="0"/>
            <a:chExt cx="606742" cy="208423"/>
          </a:xfrm>
        </p:grpSpPr>
        <p:sp>
          <p:nvSpPr>
            <p:cNvPr id="308" name="Shape 308"/>
            <p:cNvSpPr/>
            <p:nvPr/>
          </p:nvSpPr>
          <p:spPr>
            <a:xfrm>
              <a:off x="0" y="2048"/>
              <a:ext cx="606743" cy="206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309" name="Shape 309"/>
            <p:cNvSpPr/>
            <p:nvPr/>
          </p:nvSpPr>
          <p:spPr>
            <a:xfrm>
              <a:off x="0" y="2048"/>
              <a:ext cx="278608" cy="206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310" name="Shape 310"/>
            <p:cNvSpPr/>
            <p:nvPr/>
          </p:nvSpPr>
          <p:spPr>
            <a:xfrm>
              <a:off x="216693" y="0"/>
              <a:ext cx="6191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315" name="Group 315"/>
          <p:cNvGrpSpPr/>
          <p:nvPr/>
        </p:nvGrpSpPr>
        <p:grpSpPr>
          <a:xfrm>
            <a:off x="2057399" y="5333999"/>
            <a:ext cx="672086" cy="230187"/>
            <a:chOff x="0" y="0"/>
            <a:chExt cx="672084" cy="230185"/>
          </a:xfrm>
        </p:grpSpPr>
        <p:sp>
          <p:nvSpPr>
            <p:cNvPr id="312" name="Shape 312"/>
            <p:cNvSpPr/>
            <p:nvPr/>
          </p:nvSpPr>
          <p:spPr>
            <a:xfrm flipH="1" rot="10800000">
              <a:off x="0" y="0"/>
              <a:ext cx="672084"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313" name="Shape 313"/>
            <p:cNvSpPr/>
            <p:nvPr/>
          </p:nvSpPr>
          <p:spPr>
            <a:xfrm flipH="1" rot="10800000">
              <a:off x="0" y="0"/>
              <a:ext cx="308612"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314" name="Shape 314"/>
            <p:cNvSpPr/>
            <p:nvPr/>
          </p:nvSpPr>
          <p:spPr>
            <a:xfrm flipH="1" rot="10800000">
              <a:off x="240029" y="217485"/>
              <a:ext cx="6858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319" name="Group 319"/>
          <p:cNvGrpSpPr/>
          <p:nvPr/>
        </p:nvGrpSpPr>
        <p:grpSpPr>
          <a:xfrm>
            <a:off x="3200400" y="5180014"/>
            <a:ext cx="672084" cy="230187"/>
            <a:chOff x="0" y="0"/>
            <a:chExt cx="672083" cy="230185"/>
          </a:xfrm>
        </p:grpSpPr>
        <p:sp>
          <p:nvSpPr>
            <p:cNvPr id="316" name="Shape 316"/>
            <p:cNvSpPr/>
            <p:nvPr/>
          </p:nvSpPr>
          <p:spPr>
            <a:xfrm>
              <a:off x="0" y="1585"/>
              <a:ext cx="672084"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317" name="Shape 317"/>
            <p:cNvSpPr/>
            <p:nvPr/>
          </p:nvSpPr>
          <p:spPr>
            <a:xfrm>
              <a:off x="0" y="1585"/>
              <a:ext cx="308612" cy="22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318" name="Shape 318"/>
            <p:cNvSpPr/>
            <p:nvPr/>
          </p:nvSpPr>
          <p:spPr>
            <a:xfrm>
              <a:off x="240029" y="0"/>
              <a:ext cx="6858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323" name="Group 323"/>
          <p:cNvGrpSpPr/>
          <p:nvPr/>
        </p:nvGrpSpPr>
        <p:grpSpPr>
          <a:xfrm>
            <a:off x="1992312" y="2133599"/>
            <a:ext cx="574676" cy="460376"/>
            <a:chOff x="0" y="0"/>
            <a:chExt cx="574675" cy="460375"/>
          </a:xfrm>
        </p:grpSpPr>
        <p:sp>
          <p:nvSpPr>
            <p:cNvPr id="320" name="Shape 320"/>
            <p:cNvSpPr/>
            <p:nvPr/>
          </p:nvSpPr>
          <p:spPr>
            <a:xfrm>
              <a:off x="-1" y="0"/>
              <a:ext cx="574677" cy="46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321" name="Shape 321"/>
            <p:cNvSpPr/>
            <p:nvPr/>
          </p:nvSpPr>
          <p:spPr>
            <a:xfrm>
              <a:off x="143232"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322" name="Shape 322"/>
            <p:cNvSpPr/>
            <p:nvPr/>
          </p:nvSpPr>
          <p:spPr>
            <a:xfrm>
              <a:off x="351093"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332" name="Group 332"/>
          <p:cNvGrpSpPr/>
          <p:nvPr/>
        </p:nvGrpSpPr>
        <p:grpSpPr>
          <a:xfrm>
            <a:off x="1352549" y="2613024"/>
            <a:ext cx="1854202" cy="460376"/>
            <a:chOff x="0" y="0"/>
            <a:chExt cx="1854200" cy="460375"/>
          </a:xfrm>
        </p:grpSpPr>
        <p:grpSp>
          <p:nvGrpSpPr>
            <p:cNvPr id="327" name="Group 327"/>
            <p:cNvGrpSpPr/>
            <p:nvPr/>
          </p:nvGrpSpPr>
          <p:grpSpPr>
            <a:xfrm>
              <a:off x="-1" y="-1"/>
              <a:ext cx="576264" cy="460376"/>
              <a:chOff x="0" y="0"/>
              <a:chExt cx="576262" cy="460375"/>
            </a:xfrm>
          </p:grpSpPr>
          <p:sp>
            <p:nvSpPr>
              <p:cNvPr id="324" name="Shape 324"/>
              <p:cNvSpPr/>
              <p:nvPr/>
            </p:nvSpPr>
            <p:spPr>
              <a:xfrm>
                <a:off x="0" y="0"/>
                <a:ext cx="576263" cy="46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325" name="Shape 325"/>
              <p:cNvSpPr/>
              <p:nvPr/>
            </p:nvSpPr>
            <p:spPr>
              <a:xfrm>
                <a:off x="143627" y="21005"/>
                <a:ext cx="78821"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326" name="Shape 326"/>
              <p:cNvSpPr/>
              <p:nvPr/>
            </p:nvSpPr>
            <p:spPr>
              <a:xfrm>
                <a:off x="352063" y="21005"/>
                <a:ext cx="78821"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331" name="Group 331"/>
            <p:cNvGrpSpPr/>
            <p:nvPr/>
          </p:nvGrpSpPr>
          <p:grpSpPr>
            <a:xfrm>
              <a:off x="1279524" y="-1"/>
              <a:ext cx="574677" cy="460376"/>
              <a:chOff x="0" y="0"/>
              <a:chExt cx="574675" cy="460375"/>
            </a:xfrm>
          </p:grpSpPr>
          <p:sp>
            <p:nvSpPr>
              <p:cNvPr id="328" name="Shape 328"/>
              <p:cNvSpPr/>
              <p:nvPr/>
            </p:nvSpPr>
            <p:spPr>
              <a:xfrm>
                <a:off x="-1" y="0"/>
                <a:ext cx="574677" cy="46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329" name="Shape 329"/>
              <p:cNvSpPr/>
              <p:nvPr/>
            </p:nvSpPr>
            <p:spPr>
              <a:xfrm>
                <a:off x="143232"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330" name="Shape 330"/>
              <p:cNvSpPr/>
              <p:nvPr/>
            </p:nvSpPr>
            <p:spPr>
              <a:xfrm>
                <a:off x="351093"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grpSp>
        <p:nvGrpSpPr>
          <p:cNvPr id="336" name="Group 336"/>
          <p:cNvGrpSpPr/>
          <p:nvPr/>
        </p:nvGrpSpPr>
        <p:grpSpPr>
          <a:xfrm>
            <a:off x="1771650" y="2254250"/>
            <a:ext cx="1016000" cy="496888"/>
            <a:chOff x="0" y="0"/>
            <a:chExt cx="1015999" cy="496887"/>
          </a:xfrm>
        </p:grpSpPr>
        <p:sp>
          <p:nvSpPr>
            <p:cNvPr id="333" name="Shape 333"/>
            <p:cNvSpPr/>
            <p:nvPr/>
          </p:nvSpPr>
          <p:spPr>
            <a:xfrm rot="5400000">
              <a:off x="89368" y="78256"/>
              <a:ext cx="329264" cy="50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334" name="Shape 334"/>
            <p:cNvSpPr/>
            <p:nvPr/>
          </p:nvSpPr>
          <p:spPr>
            <a:xfrm flipH="1" rot="16200000">
              <a:off x="597368" y="78256"/>
              <a:ext cx="329264" cy="50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335" name="Shape 335"/>
            <p:cNvSpPr/>
            <p:nvPr/>
          </p:nvSpPr>
          <p:spPr>
            <a:xfrm>
              <a:off x="413279" y="0"/>
              <a:ext cx="190039" cy="167625"/>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sp>
        <p:nvSpPr>
          <p:cNvPr id="337" name="Shape 337"/>
          <p:cNvSpPr/>
          <p:nvPr/>
        </p:nvSpPr>
        <p:spPr>
          <a:xfrm>
            <a:off x="5410200" y="2362200"/>
            <a:ext cx="504826" cy="0"/>
          </a:xfrm>
          <a:prstGeom prst="line">
            <a:avLst/>
          </a:prstGeom>
          <a:ln w="57150">
            <a:solidFill>
              <a:srgbClr val="FFCC00"/>
            </a:solidFill>
            <a:tailEnd type="triangle"/>
          </a:ln>
        </p:spPr>
        <p:txBody>
          <a:bodyPr lIns="45719" rIns="45719"/>
          <a:lstStyle/>
          <a:p>
            <a:pPr/>
          </a:p>
        </p:txBody>
      </p:sp>
      <p:sp>
        <p:nvSpPr>
          <p:cNvPr id="338" name="Shape 338"/>
          <p:cNvSpPr/>
          <p:nvPr/>
        </p:nvSpPr>
        <p:spPr>
          <a:xfrm flipH="1">
            <a:off x="7619999" y="2590800"/>
            <a:ext cx="533401" cy="0"/>
          </a:xfrm>
          <a:prstGeom prst="line">
            <a:avLst/>
          </a:prstGeom>
          <a:ln w="57150">
            <a:solidFill>
              <a:srgbClr val="FFCC00"/>
            </a:solidFill>
            <a:tailEnd type="triangle"/>
          </a:ln>
        </p:spPr>
        <p:txBody>
          <a:bodyPr lIns="45719" rIns="45719"/>
          <a:lstStyle/>
          <a:p>
            <a:pPr/>
          </a:p>
        </p:txBody>
      </p:sp>
      <p:sp>
        <p:nvSpPr>
          <p:cNvPr id="339" name="Shape 339"/>
          <p:cNvSpPr/>
          <p:nvPr/>
        </p:nvSpPr>
        <p:spPr>
          <a:xfrm>
            <a:off x="6324600" y="2362200"/>
            <a:ext cx="1066801" cy="0"/>
          </a:xfrm>
          <a:prstGeom prst="line">
            <a:avLst/>
          </a:prstGeom>
          <a:ln w="38100">
            <a:solidFill>
              <a:srgbClr val="FFCC00"/>
            </a:solidFill>
            <a:prstDash val="dash"/>
          </a:ln>
        </p:spPr>
        <p:txBody>
          <a:bodyPr lIns="45719" rIns="45719"/>
          <a:lstStyle/>
          <a:p>
            <a:pPr/>
          </a:p>
        </p:txBody>
      </p:sp>
      <p:sp>
        <p:nvSpPr>
          <p:cNvPr id="340" name="Shape 340"/>
          <p:cNvSpPr/>
          <p:nvPr/>
        </p:nvSpPr>
        <p:spPr>
          <a:xfrm>
            <a:off x="6400800" y="2590800"/>
            <a:ext cx="1066801" cy="0"/>
          </a:xfrm>
          <a:prstGeom prst="line">
            <a:avLst/>
          </a:prstGeom>
          <a:ln w="38100">
            <a:solidFill>
              <a:srgbClr val="FFCC00"/>
            </a:solidFill>
            <a:prstDash val="dash"/>
          </a:ln>
        </p:spPr>
        <p:txBody>
          <a:bodyPr lIns="45719" rIns="45719"/>
          <a:lstStyle/>
          <a:p>
            <a:pPr/>
          </a:p>
        </p:txBody>
      </p:sp>
      <p:grpSp>
        <p:nvGrpSpPr>
          <p:cNvPr id="348" name="Group 348"/>
          <p:cNvGrpSpPr/>
          <p:nvPr/>
        </p:nvGrpSpPr>
        <p:grpSpPr>
          <a:xfrm>
            <a:off x="1133475" y="2743200"/>
            <a:ext cx="2293938" cy="515938"/>
            <a:chOff x="0" y="0"/>
            <a:chExt cx="2293937" cy="515937"/>
          </a:xfrm>
        </p:grpSpPr>
        <p:grpSp>
          <p:nvGrpSpPr>
            <p:cNvPr id="344" name="Group 344"/>
            <p:cNvGrpSpPr/>
            <p:nvPr/>
          </p:nvGrpSpPr>
          <p:grpSpPr>
            <a:xfrm>
              <a:off x="0" y="0"/>
              <a:ext cx="1014413" cy="496888"/>
              <a:chOff x="0" y="0"/>
              <a:chExt cx="1014412" cy="496887"/>
            </a:xfrm>
          </p:grpSpPr>
          <p:sp>
            <p:nvSpPr>
              <p:cNvPr id="341" name="Shape 341"/>
              <p:cNvSpPr/>
              <p:nvPr/>
            </p:nvSpPr>
            <p:spPr>
              <a:xfrm rot="5400000">
                <a:off x="88971" y="78652"/>
                <a:ext cx="329264" cy="5072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342" name="Shape 342"/>
              <p:cNvSpPr/>
              <p:nvPr/>
            </p:nvSpPr>
            <p:spPr>
              <a:xfrm flipH="1" rot="16200000">
                <a:off x="596177" y="78652"/>
                <a:ext cx="329264" cy="5072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343" name="Shape 343"/>
              <p:cNvSpPr/>
              <p:nvPr/>
            </p:nvSpPr>
            <p:spPr>
              <a:xfrm>
                <a:off x="412633" y="0"/>
                <a:ext cx="189742" cy="167625"/>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347" name="Group 347"/>
            <p:cNvGrpSpPr/>
            <p:nvPr/>
          </p:nvGrpSpPr>
          <p:grpSpPr>
            <a:xfrm>
              <a:off x="1691967" y="19049"/>
              <a:ext cx="601971" cy="496889"/>
              <a:chOff x="0" y="0"/>
              <a:chExt cx="601970" cy="496887"/>
            </a:xfrm>
          </p:grpSpPr>
          <p:sp>
            <p:nvSpPr>
              <p:cNvPr id="345" name="Shape 345"/>
              <p:cNvSpPr/>
              <p:nvPr/>
            </p:nvSpPr>
            <p:spPr>
              <a:xfrm flipH="1" rot="16200000">
                <a:off x="184457" y="79375"/>
                <a:ext cx="328614" cy="50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346" name="Shape 346"/>
              <p:cNvSpPr/>
              <p:nvPr/>
            </p:nvSpPr>
            <p:spPr>
              <a:xfrm>
                <a:off x="0" y="0"/>
                <a:ext cx="190125" cy="168275"/>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grpSp>
      <p:sp>
        <p:nvSpPr>
          <p:cNvPr id="349" name="Shape 349"/>
          <p:cNvSpPr/>
          <p:nvPr/>
        </p:nvSpPr>
        <p:spPr>
          <a:xfrm>
            <a:off x="5029200" y="3505200"/>
            <a:ext cx="3657600" cy="9594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400"/>
              </a:spcBef>
              <a:defRPr sz="2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Huge empires brought many different groups of people together.</a:t>
            </a:r>
          </a:p>
        </p:txBody>
      </p:sp>
      <p:pic>
        <p:nvPicPr>
          <p:cNvPr id="350" name="image.png"/>
          <p:cNvPicPr>
            <a:picLocks noChangeAspect="1"/>
          </p:cNvPicPr>
          <p:nvPr/>
        </p:nvPicPr>
        <p:blipFill>
          <a:blip r:embed="rId6">
            <a:extLst/>
          </a:blip>
          <a:stretch>
            <a:fillRect/>
          </a:stretch>
        </p:blipFill>
        <p:spPr>
          <a:xfrm>
            <a:off x="5029200" y="2057400"/>
            <a:ext cx="1295400" cy="911225"/>
          </a:xfrm>
          <a:prstGeom prst="rect">
            <a:avLst/>
          </a:prstGeom>
          <a:ln w="12700">
            <a:miter lim="400000"/>
          </a:ln>
        </p:spPr>
      </p:pic>
      <p:pic>
        <p:nvPicPr>
          <p:cNvPr id="351" name="image.png"/>
          <p:cNvPicPr>
            <a:picLocks noChangeAspect="1"/>
          </p:cNvPicPr>
          <p:nvPr/>
        </p:nvPicPr>
        <p:blipFill>
          <a:blip r:embed="rId6">
            <a:extLst/>
          </a:blip>
          <a:stretch>
            <a:fillRect/>
          </a:stretch>
        </p:blipFill>
        <p:spPr>
          <a:xfrm>
            <a:off x="7315200" y="2057400"/>
            <a:ext cx="1295400" cy="911225"/>
          </a:xfrm>
          <a:prstGeom prst="rect">
            <a:avLst/>
          </a:prstGeom>
          <a:ln w="12700">
            <a:miter lim="400000"/>
          </a:ln>
        </p:spPr>
      </p:pic>
      <p:pic>
        <p:nvPicPr>
          <p:cNvPr id="352" name="image.png"/>
          <p:cNvPicPr>
            <a:picLocks noChangeAspect="1"/>
          </p:cNvPicPr>
          <p:nvPr/>
        </p:nvPicPr>
        <p:blipFill>
          <a:blip r:embed="rId7">
            <a:extLst/>
          </a:blip>
          <a:stretch>
            <a:fillRect/>
          </a:stretch>
        </p:blipFill>
        <p:spPr>
          <a:xfrm>
            <a:off x="5638800" y="4478337"/>
            <a:ext cx="685800" cy="627063"/>
          </a:xfrm>
          <a:prstGeom prst="rect">
            <a:avLst/>
          </a:prstGeom>
          <a:ln w="12700">
            <a:miter lim="400000"/>
          </a:ln>
        </p:spPr>
      </p:pic>
      <p:pic>
        <p:nvPicPr>
          <p:cNvPr id="353" name="image.png"/>
          <p:cNvPicPr>
            <a:picLocks noChangeAspect="1"/>
          </p:cNvPicPr>
          <p:nvPr/>
        </p:nvPicPr>
        <p:blipFill>
          <a:blip r:embed="rId7">
            <a:extLst/>
          </a:blip>
          <a:stretch>
            <a:fillRect/>
          </a:stretch>
        </p:blipFill>
        <p:spPr>
          <a:xfrm>
            <a:off x="7726362" y="4995862"/>
            <a:ext cx="1036638" cy="947738"/>
          </a:xfrm>
          <a:prstGeom prst="rect">
            <a:avLst/>
          </a:prstGeom>
          <a:ln w="12700">
            <a:miter lim="400000"/>
          </a:ln>
        </p:spPr>
      </p:pic>
      <p:pic>
        <p:nvPicPr>
          <p:cNvPr id="354" name="image.png"/>
          <p:cNvPicPr>
            <a:picLocks noChangeAspect="1"/>
          </p:cNvPicPr>
          <p:nvPr/>
        </p:nvPicPr>
        <p:blipFill>
          <a:blip r:embed="rId7">
            <a:extLst/>
          </a:blip>
          <a:stretch>
            <a:fillRect/>
          </a:stretch>
        </p:blipFill>
        <p:spPr>
          <a:xfrm>
            <a:off x="6629400" y="4865687"/>
            <a:ext cx="762000" cy="696913"/>
          </a:xfrm>
          <a:prstGeom prst="rect">
            <a:avLst/>
          </a:prstGeom>
          <a:ln w="12700">
            <a:miter lim="400000"/>
          </a:ln>
        </p:spPr>
      </p:pic>
      <p:pic>
        <p:nvPicPr>
          <p:cNvPr id="355" name="image.png"/>
          <p:cNvPicPr>
            <a:picLocks noChangeAspect="1"/>
          </p:cNvPicPr>
          <p:nvPr/>
        </p:nvPicPr>
        <p:blipFill>
          <a:blip r:embed="rId7">
            <a:extLst/>
          </a:blip>
          <a:stretch>
            <a:fillRect/>
          </a:stretch>
        </p:blipFill>
        <p:spPr>
          <a:xfrm>
            <a:off x="5029200" y="4114800"/>
            <a:ext cx="495300" cy="4524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04"/>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323"/>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336"/>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332"/>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348"/>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7" fill="hold">
                                  <p:stCondLst>
                                    <p:cond delay="0"/>
                                  </p:stCondLst>
                                  <p:iterate type="el" backwards="0">
                                    <p:tmAbs val="0"/>
                                  </p:iterate>
                                  <p:childTnLst>
                                    <p:set>
                                      <p:cBhvr>
                                        <p:cTn id="25" fill="hold"/>
                                        <p:tgtEl>
                                          <p:spTgt spid="30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8" fill="hold">
                                  <p:stCondLst>
                                    <p:cond delay="0"/>
                                  </p:stCondLst>
                                  <p:iterate type="el" backwards="0">
                                    <p:tmAbs val="0"/>
                                  </p:iterate>
                                  <p:childTnLst>
                                    <p:set>
                                      <p:cBhvr>
                                        <p:cTn id="29" fill="hold"/>
                                        <p:tgtEl>
                                          <p:spTgt spid="305"/>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9" fill="hold">
                                  <p:stCondLst>
                                    <p:cond delay="0"/>
                                  </p:stCondLst>
                                  <p:iterate type="el" backwards="0">
                                    <p:tmAbs val="0"/>
                                  </p:iterate>
                                  <p:childTnLst>
                                    <p:set>
                                      <p:cBhvr>
                                        <p:cTn id="32" fill="hold"/>
                                        <p:tgtEl>
                                          <p:spTgt spid="337"/>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10" fill="hold">
                                  <p:stCondLst>
                                    <p:cond delay="0"/>
                                  </p:stCondLst>
                                  <p:iterate type="el" backwards="0">
                                    <p:tmAbs val="0"/>
                                  </p:iterate>
                                  <p:childTnLst>
                                    <p:set>
                                      <p:cBhvr>
                                        <p:cTn id="35" fill="hold"/>
                                        <p:tgtEl>
                                          <p:spTgt spid="338"/>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11" fill="hold">
                                  <p:stCondLst>
                                    <p:cond delay="0"/>
                                  </p:stCondLst>
                                  <p:iterate type="el" backwards="0">
                                    <p:tmAbs val="0"/>
                                  </p:iterate>
                                  <p:childTnLst>
                                    <p:set>
                                      <p:cBhvr>
                                        <p:cTn id="38" fill="hold"/>
                                        <p:tgtEl>
                                          <p:spTgt spid="339"/>
                                        </p:tgtEl>
                                        <p:attrNameLst>
                                          <p:attrName>style.visibility</p:attrName>
                                        </p:attrNameLst>
                                      </p:cBhvr>
                                      <p:to>
                                        <p:strVal val="visible"/>
                                      </p:to>
                                    </p:set>
                                  </p:childTnLst>
                                </p:cTn>
                              </p:par>
                            </p:childTnLst>
                          </p:cTn>
                        </p:par>
                        <p:par>
                          <p:cTn id="39" fill="hold">
                            <p:stCondLst>
                              <p:cond delay="0"/>
                            </p:stCondLst>
                            <p:childTnLst>
                              <p:par>
                                <p:cTn id="40" presetClass="entr" nodeType="afterEffect" presetSubtype="0" presetID="1" grpId="12" fill="hold">
                                  <p:stCondLst>
                                    <p:cond delay="0"/>
                                  </p:stCondLst>
                                  <p:iterate type="el" backwards="0">
                                    <p:tmAbs val="0"/>
                                  </p:iterate>
                                  <p:childTnLst>
                                    <p:set>
                                      <p:cBhvr>
                                        <p:cTn id="41" fill="hold"/>
                                        <p:tgtEl>
                                          <p:spTgt spid="34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13" fill="hold">
                                  <p:stCondLst>
                                    <p:cond delay="0"/>
                                  </p:stCondLst>
                                  <p:iterate type="el" backwards="0">
                                    <p:tmAbs val="0"/>
                                  </p:iterate>
                                  <p:childTnLst>
                                    <p:set>
                                      <p:cBhvr>
                                        <p:cTn id="45" fill="hold"/>
                                        <p:tgtEl>
                                          <p:spTgt spid="303"/>
                                        </p:tgtEl>
                                        <p:attrNameLst>
                                          <p:attrName>style.visibility</p:attrName>
                                        </p:attrNameLst>
                                      </p:cBhvr>
                                      <p:to>
                                        <p:strVal val="visible"/>
                                      </p:to>
                                    </p:set>
                                  </p:childTnLst>
                                </p:cTn>
                              </p:par>
                            </p:childTnLst>
                          </p:cTn>
                        </p:par>
                        <p:par>
                          <p:cTn id="46" fill="hold">
                            <p:stCondLst>
                              <p:cond delay="0"/>
                            </p:stCondLst>
                            <p:childTnLst>
                              <p:par>
                                <p:cTn id="47" presetClass="entr" nodeType="afterEffect" presetSubtype="0" presetID="1" grpId="14" fill="hold">
                                  <p:stCondLst>
                                    <p:cond delay="0"/>
                                  </p:stCondLst>
                                  <p:iterate type="el" backwards="0">
                                    <p:tmAbs val="0"/>
                                  </p:iterate>
                                  <p:childTnLst>
                                    <p:set>
                                      <p:cBhvr>
                                        <p:cTn id="48" fill="hold"/>
                                        <p:tgtEl>
                                          <p:spTgt spid="306"/>
                                        </p:tgtEl>
                                        <p:attrNameLst>
                                          <p:attrName>style.visibility</p:attrName>
                                        </p:attrNameLst>
                                      </p:cBhvr>
                                      <p:to>
                                        <p:strVal val="visible"/>
                                      </p:to>
                                    </p:set>
                                  </p:childTnLst>
                                </p:cTn>
                              </p:par>
                            </p:childTnLst>
                          </p:cTn>
                        </p:par>
                        <p:par>
                          <p:cTn id="49" fill="hold">
                            <p:stCondLst>
                              <p:cond delay="0"/>
                            </p:stCondLst>
                            <p:childTnLst>
                              <p:par>
                                <p:cTn id="50" presetClass="entr" nodeType="afterEffect" presetSubtype="0" presetID="1" grpId="15" fill="hold">
                                  <p:stCondLst>
                                    <p:cond delay="0"/>
                                  </p:stCondLst>
                                  <p:iterate type="el" backwards="0">
                                    <p:tmAbs val="0"/>
                                  </p:iterate>
                                  <p:childTnLst>
                                    <p:set>
                                      <p:cBhvr>
                                        <p:cTn id="51" fill="hold"/>
                                        <p:tgtEl>
                                          <p:spTgt spid="311"/>
                                        </p:tgtEl>
                                        <p:attrNameLst>
                                          <p:attrName>style.visibility</p:attrName>
                                        </p:attrNameLst>
                                      </p:cBhvr>
                                      <p:to>
                                        <p:strVal val="visible"/>
                                      </p:to>
                                    </p:set>
                                  </p:childTnLst>
                                </p:cTn>
                              </p:par>
                            </p:childTnLst>
                          </p:cTn>
                        </p:par>
                        <p:par>
                          <p:cTn id="52" fill="hold">
                            <p:stCondLst>
                              <p:cond delay="0"/>
                            </p:stCondLst>
                            <p:childTnLst>
                              <p:par>
                                <p:cTn id="53" presetClass="entr" nodeType="afterEffect" presetSubtype="0" presetID="1" grpId="16" fill="hold">
                                  <p:stCondLst>
                                    <p:cond delay="0"/>
                                  </p:stCondLst>
                                  <p:iterate type="el" backwards="0">
                                    <p:tmAbs val="0"/>
                                  </p:iterate>
                                  <p:childTnLst>
                                    <p:set>
                                      <p:cBhvr>
                                        <p:cTn id="54" fill="hold"/>
                                        <p:tgtEl>
                                          <p:spTgt spid="307"/>
                                        </p:tgtEl>
                                        <p:attrNameLst>
                                          <p:attrName>style.visibility</p:attrName>
                                        </p:attrNameLst>
                                      </p:cBhvr>
                                      <p:to>
                                        <p:strVal val="visible"/>
                                      </p:to>
                                    </p:set>
                                  </p:childTnLst>
                                </p:cTn>
                              </p:par>
                            </p:childTnLst>
                          </p:cTn>
                        </p:par>
                        <p:par>
                          <p:cTn id="55" fill="hold">
                            <p:stCondLst>
                              <p:cond delay="0"/>
                            </p:stCondLst>
                            <p:childTnLst>
                              <p:par>
                                <p:cTn id="56" presetClass="entr" nodeType="afterEffect" presetSubtype="0" presetID="1" grpId="17" fill="hold">
                                  <p:stCondLst>
                                    <p:cond delay="0"/>
                                  </p:stCondLst>
                                  <p:iterate type="el" backwards="0">
                                    <p:tmAbs val="0"/>
                                  </p:iterate>
                                  <p:childTnLst>
                                    <p:set>
                                      <p:cBhvr>
                                        <p:cTn id="57" fill="hold"/>
                                        <p:tgtEl>
                                          <p:spTgt spid="315"/>
                                        </p:tgtEl>
                                        <p:attrNameLst>
                                          <p:attrName>style.visibility</p:attrName>
                                        </p:attrNameLst>
                                      </p:cBhvr>
                                      <p:to>
                                        <p:strVal val="visible"/>
                                      </p:to>
                                    </p:set>
                                  </p:childTnLst>
                                </p:cTn>
                              </p:par>
                            </p:childTnLst>
                          </p:cTn>
                        </p:par>
                        <p:par>
                          <p:cTn id="58" fill="hold">
                            <p:stCondLst>
                              <p:cond delay="0"/>
                            </p:stCondLst>
                            <p:childTnLst>
                              <p:par>
                                <p:cTn id="59" presetClass="entr" nodeType="afterEffect" presetSubtype="0" presetID="1" grpId="18" fill="hold">
                                  <p:stCondLst>
                                    <p:cond delay="0"/>
                                  </p:stCondLst>
                                  <p:iterate type="el" backwards="0">
                                    <p:tmAbs val="0"/>
                                  </p:iterate>
                                  <p:childTnLst>
                                    <p:set>
                                      <p:cBhvr>
                                        <p:cTn id="60" fill="hold"/>
                                        <p:tgtEl>
                                          <p:spTgt spid="287"/>
                                        </p:tgtEl>
                                        <p:attrNameLst>
                                          <p:attrName>style.visibility</p:attrName>
                                        </p:attrNameLst>
                                      </p:cBhvr>
                                      <p:to>
                                        <p:strVal val="visible"/>
                                      </p:to>
                                    </p:set>
                                  </p:childTnLst>
                                </p:cTn>
                              </p:par>
                            </p:childTnLst>
                          </p:cTn>
                        </p:par>
                        <p:par>
                          <p:cTn id="61" fill="hold">
                            <p:stCondLst>
                              <p:cond delay="0"/>
                            </p:stCondLst>
                            <p:childTnLst>
                              <p:par>
                                <p:cTn id="62" presetClass="entr" nodeType="afterEffect" presetSubtype="0" presetID="1" grpId="19" fill="hold">
                                  <p:stCondLst>
                                    <p:cond delay="0"/>
                                  </p:stCondLst>
                                  <p:iterate type="el" backwards="0">
                                    <p:tmAbs val="0"/>
                                  </p:iterate>
                                  <p:childTnLst>
                                    <p:set>
                                      <p:cBhvr>
                                        <p:cTn id="63" fill="hold"/>
                                        <p:tgtEl>
                                          <p:spTgt spid="319"/>
                                        </p:tgtEl>
                                        <p:attrNameLst>
                                          <p:attrName>style.visibility</p:attrName>
                                        </p:attrNameLst>
                                      </p:cBhvr>
                                      <p:to>
                                        <p:strVal val="visible"/>
                                      </p:to>
                                    </p:set>
                                  </p:childTnLst>
                                </p:cTn>
                              </p:par>
                            </p:childTnLst>
                          </p:cTn>
                        </p:par>
                        <p:par>
                          <p:cTn id="64" fill="hold">
                            <p:stCondLst>
                              <p:cond delay="0"/>
                            </p:stCondLst>
                            <p:childTnLst>
                              <p:par>
                                <p:cTn id="65" presetClass="entr" nodeType="afterEffect" presetSubtype="0" presetID="1" grpId="20" fill="hold">
                                  <p:stCondLst>
                                    <p:cond delay="0"/>
                                  </p:stCondLst>
                                  <p:iterate type="el" backwards="0">
                                    <p:tmAbs val="0"/>
                                  </p:iterate>
                                  <p:childTnLst>
                                    <p:set>
                                      <p:cBhvr>
                                        <p:cTn id="66" fill="hold"/>
                                        <p:tgtEl>
                                          <p:spTgt spid="2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21" fill="hold">
                                  <p:stCondLst>
                                    <p:cond delay="0"/>
                                  </p:stCondLst>
                                  <p:iterate type="el" backwards="0">
                                    <p:tmAbs val="0"/>
                                  </p:iterate>
                                  <p:childTnLst>
                                    <p:set>
                                      <p:cBhvr>
                                        <p:cTn id="70" fill="hold"/>
                                        <p:tgtEl>
                                          <p:spTgt spid="3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9" grpId="19"/>
      <p:bldP build="whole" bldLvl="1" animBg="1" rev="0" advAuto="0" spid="305" grpId="8"/>
      <p:bldP build="whole" bldLvl="1" animBg="1" rev="0" advAuto="0" spid="332" grpId="5"/>
      <p:bldP build="whole" bldLvl="1" animBg="1" rev="0" advAuto="0" spid="306" grpId="14"/>
      <p:bldP build="whole" bldLvl="1" animBg="1" rev="0" advAuto="0" spid="336" grpId="4"/>
      <p:bldP build="whole" bldLvl="1" animBg="1" rev="0" advAuto="0" spid="302" grpId="1"/>
      <p:bldP build="whole" bldLvl="1" animBg="1" rev="0" advAuto="0" spid="315" grpId="17"/>
      <p:bldP build="whole" bldLvl="1" animBg="1" rev="0" advAuto="0" spid="338" grpId="10"/>
      <p:bldP build="whole" bldLvl="1" animBg="1" rev="0" advAuto="0" spid="286" grpId="20"/>
      <p:bldP build="whole" bldLvl="1" animBg="1" rev="0" advAuto="0" spid="323" grpId="3"/>
      <p:bldP build="whole" bldLvl="1" animBg="1" rev="0" advAuto="0" spid="339" grpId="11"/>
      <p:bldP build="whole" bldLvl="1" animBg="1" rev="0" advAuto="0" spid="304" grpId="2"/>
      <p:bldP build="whole" bldLvl="1" animBg="1" rev="0" advAuto="0" spid="349" grpId="21"/>
      <p:bldP build="whole" bldLvl="1" animBg="1" rev="0" advAuto="0" spid="301" grpId="7"/>
      <p:bldP build="whole" bldLvl="1" animBg="1" rev="0" advAuto="0" spid="287" grpId="18"/>
      <p:bldP build="whole" bldLvl="1" animBg="1" rev="0" advAuto="0" spid="340" grpId="12"/>
      <p:bldP build="whole" bldLvl="1" animBg="1" rev="0" advAuto="0" spid="303" grpId="13"/>
      <p:bldP build="whole" bldLvl="1" animBg="1" rev="0" advAuto="0" spid="307" grpId="16"/>
      <p:bldP build="whole" bldLvl="1" animBg="1" rev="0" advAuto="0" spid="311" grpId="15"/>
      <p:bldP build="whole" bldLvl="1" animBg="1" rev="0" advAuto="0" spid="348" grpId="6"/>
      <p:bldP build="whole" bldLvl="1" animBg="1" rev="0" advAuto="0" spid="337" grpId="9"/>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ph type="sldNum" sz="quarter" idx="2"/>
          </p:nvPr>
        </p:nvSpPr>
        <p:spPr>
          <a:xfrm>
            <a:off x="8940976" y="6534150"/>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60" name="Group 360"/>
          <p:cNvGrpSpPr/>
          <p:nvPr/>
        </p:nvGrpSpPr>
        <p:grpSpPr>
          <a:xfrm>
            <a:off x="5029200" y="1066800"/>
            <a:ext cx="1600200" cy="1971041"/>
            <a:chOff x="0" y="0"/>
            <a:chExt cx="1600200" cy="1971040"/>
          </a:xfrm>
        </p:grpSpPr>
        <p:sp>
          <p:nvSpPr>
            <p:cNvPr id="358" name="Shape 358"/>
            <p:cNvSpPr/>
            <p:nvPr/>
          </p:nvSpPr>
          <p:spPr>
            <a:xfrm>
              <a:off x="0" y="1600200"/>
              <a:ext cx="1600200"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000"/>
                </a:spcBef>
                <a:defRPr b="1">
                  <a:solidFill>
                    <a:srgbClr val="CD7C11"/>
                  </a:solidFill>
                  <a:effectLst>
                    <a:outerShdw sx="100000" sy="100000" kx="0" ky="0" algn="b" rotWithShape="0" blurRad="12700" dist="25400" dir="2700000">
                      <a:srgbClr val="DDDDDD"/>
                    </a:outerShdw>
                  </a:effectLst>
                </a:defRPr>
              </a:lvl1pPr>
            </a:lstStyle>
            <a:p>
              <a:pPr/>
              <a:r>
                <a:t>Population</a:t>
              </a:r>
            </a:p>
          </p:txBody>
        </p:sp>
        <p:sp>
          <p:nvSpPr>
            <p:cNvPr id="359" name="Shape 359"/>
            <p:cNvSpPr/>
            <p:nvPr/>
          </p:nvSpPr>
          <p:spPr>
            <a:xfrm>
              <a:off x="0" y="0"/>
              <a:ext cx="1600200" cy="1600200"/>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364" name="Group 364"/>
          <p:cNvGrpSpPr/>
          <p:nvPr/>
        </p:nvGrpSpPr>
        <p:grpSpPr>
          <a:xfrm>
            <a:off x="5551487" y="1371599"/>
            <a:ext cx="574676" cy="460376"/>
            <a:chOff x="0" y="0"/>
            <a:chExt cx="574675" cy="460375"/>
          </a:xfrm>
        </p:grpSpPr>
        <p:sp>
          <p:nvSpPr>
            <p:cNvPr id="361" name="Shape 361"/>
            <p:cNvSpPr/>
            <p:nvPr/>
          </p:nvSpPr>
          <p:spPr>
            <a:xfrm>
              <a:off x="-1" y="0"/>
              <a:ext cx="574677" cy="46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362" name="Shape 362"/>
            <p:cNvSpPr/>
            <p:nvPr/>
          </p:nvSpPr>
          <p:spPr>
            <a:xfrm>
              <a:off x="143232"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363" name="Shape 363"/>
            <p:cNvSpPr/>
            <p:nvPr/>
          </p:nvSpPr>
          <p:spPr>
            <a:xfrm>
              <a:off x="351093"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373" name="Group 373"/>
          <p:cNvGrpSpPr/>
          <p:nvPr/>
        </p:nvGrpSpPr>
        <p:grpSpPr>
          <a:xfrm>
            <a:off x="5173662" y="1851024"/>
            <a:ext cx="1303339" cy="460376"/>
            <a:chOff x="0" y="0"/>
            <a:chExt cx="1303337" cy="460375"/>
          </a:xfrm>
        </p:grpSpPr>
        <p:grpSp>
          <p:nvGrpSpPr>
            <p:cNvPr id="368" name="Group 368"/>
            <p:cNvGrpSpPr/>
            <p:nvPr/>
          </p:nvGrpSpPr>
          <p:grpSpPr>
            <a:xfrm>
              <a:off x="-1" y="-1"/>
              <a:ext cx="576264" cy="460376"/>
              <a:chOff x="0" y="0"/>
              <a:chExt cx="576262" cy="460375"/>
            </a:xfrm>
          </p:grpSpPr>
          <p:sp>
            <p:nvSpPr>
              <p:cNvPr id="365" name="Shape 365"/>
              <p:cNvSpPr/>
              <p:nvPr/>
            </p:nvSpPr>
            <p:spPr>
              <a:xfrm>
                <a:off x="0" y="0"/>
                <a:ext cx="576263" cy="46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366" name="Shape 366"/>
              <p:cNvSpPr/>
              <p:nvPr/>
            </p:nvSpPr>
            <p:spPr>
              <a:xfrm>
                <a:off x="143627" y="21005"/>
                <a:ext cx="78821"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367" name="Shape 367"/>
              <p:cNvSpPr/>
              <p:nvPr/>
            </p:nvSpPr>
            <p:spPr>
              <a:xfrm>
                <a:off x="352063" y="21005"/>
                <a:ext cx="78821"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372" name="Group 372"/>
            <p:cNvGrpSpPr/>
            <p:nvPr/>
          </p:nvGrpSpPr>
          <p:grpSpPr>
            <a:xfrm>
              <a:off x="728662" y="-1"/>
              <a:ext cx="574676" cy="460376"/>
              <a:chOff x="0" y="0"/>
              <a:chExt cx="574675" cy="460375"/>
            </a:xfrm>
          </p:grpSpPr>
          <p:sp>
            <p:nvSpPr>
              <p:cNvPr id="369" name="Shape 369"/>
              <p:cNvSpPr/>
              <p:nvPr/>
            </p:nvSpPr>
            <p:spPr>
              <a:xfrm>
                <a:off x="-1" y="0"/>
                <a:ext cx="574677" cy="46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370" name="Shape 370"/>
              <p:cNvSpPr/>
              <p:nvPr/>
            </p:nvSpPr>
            <p:spPr>
              <a:xfrm>
                <a:off x="143232"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371" name="Shape 371"/>
              <p:cNvSpPr/>
              <p:nvPr/>
            </p:nvSpPr>
            <p:spPr>
              <a:xfrm>
                <a:off x="351093" y="21005"/>
                <a:ext cx="78604" cy="7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grpSp>
        <p:nvGrpSpPr>
          <p:cNvPr id="379" name="Group 379"/>
          <p:cNvGrpSpPr/>
          <p:nvPr/>
        </p:nvGrpSpPr>
        <p:grpSpPr>
          <a:xfrm>
            <a:off x="5370194" y="1511299"/>
            <a:ext cx="912454" cy="654051"/>
            <a:chOff x="0" y="0"/>
            <a:chExt cx="912453" cy="654050"/>
          </a:xfrm>
        </p:grpSpPr>
        <p:sp>
          <p:nvSpPr>
            <p:cNvPr id="374" name="Shape 374"/>
            <p:cNvSpPr/>
            <p:nvPr/>
          </p:nvSpPr>
          <p:spPr>
            <a:xfrm rot="5400000">
              <a:off x="207486" y="216693"/>
              <a:ext cx="309564" cy="212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375" name="Shape 375"/>
            <p:cNvSpPr/>
            <p:nvPr/>
          </p:nvSpPr>
          <p:spPr>
            <a:xfrm flipH="1" rot="16200000">
              <a:off x="407511" y="229393"/>
              <a:ext cx="309564" cy="187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376" name="Shape 376"/>
            <p:cNvSpPr/>
            <p:nvPr/>
          </p:nvSpPr>
          <p:spPr>
            <a:xfrm>
              <a:off x="374650" y="0"/>
              <a:ext cx="188554" cy="168275"/>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377" name="Shape 377"/>
            <p:cNvSpPr/>
            <p:nvPr/>
          </p:nvSpPr>
          <p:spPr>
            <a:xfrm>
              <a:off x="0" y="485775"/>
              <a:ext cx="188554" cy="168275"/>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378" name="Shape 378"/>
            <p:cNvSpPr/>
            <p:nvPr/>
          </p:nvSpPr>
          <p:spPr>
            <a:xfrm>
              <a:off x="723899" y="485775"/>
              <a:ext cx="188555" cy="168275"/>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382" name="Group 382"/>
          <p:cNvGrpSpPr/>
          <p:nvPr/>
        </p:nvGrpSpPr>
        <p:grpSpPr>
          <a:xfrm>
            <a:off x="5029200" y="3352800"/>
            <a:ext cx="1600200" cy="1971041"/>
            <a:chOff x="0" y="0"/>
            <a:chExt cx="1600200" cy="1971040"/>
          </a:xfrm>
        </p:grpSpPr>
        <p:sp>
          <p:nvSpPr>
            <p:cNvPr id="380" name="Shape 380"/>
            <p:cNvSpPr/>
            <p:nvPr/>
          </p:nvSpPr>
          <p:spPr>
            <a:xfrm>
              <a:off x="0" y="0"/>
              <a:ext cx="1600200" cy="1600200"/>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381" name="Shape 381"/>
            <p:cNvSpPr/>
            <p:nvPr/>
          </p:nvSpPr>
          <p:spPr>
            <a:xfrm>
              <a:off x="0" y="1600200"/>
              <a:ext cx="1600200"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000"/>
                </a:spcBef>
                <a:defRPr b="1">
                  <a:solidFill>
                    <a:srgbClr val="CD7C11"/>
                  </a:solidFill>
                  <a:effectLst>
                    <a:outerShdw sx="100000" sy="100000" kx="0" ky="0" algn="b" rotWithShape="0" blurRad="12700" dist="25400" dir="2700000">
                      <a:srgbClr val="DDDDDD"/>
                    </a:outerShdw>
                  </a:effectLst>
                </a:defRPr>
              </a:lvl1pPr>
            </a:lstStyle>
            <a:p>
              <a:pPr/>
              <a:r>
                <a:t>Ideas</a:t>
              </a:r>
            </a:p>
          </p:txBody>
        </p:sp>
      </p:grpSp>
      <p:pic>
        <p:nvPicPr>
          <p:cNvPr id="383" name="image.pdf"/>
          <p:cNvPicPr>
            <a:picLocks noChangeAspect="1"/>
          </p:cNvPicPr>
          <p:nvPr/>
        </p:nvPicPr>
        <p:blipFill>
          <a:blip r:embed="rId2">
            <a:extLst/>
          </a:blip>
          <a:stretch>
            <a:fillRect/>
          </a:stretch>
        </p:blipFill>
        <p:spPr>
          <a:xfrm>
            <a:off x="5715000" y="3733800"/>
            <a:ext cx="812800" cy="838200"/>
          </a:xfrm>
          <a:prstGeom prst="rect">
            <a:avLst/>
          </a:prstGeom>
          <a:ln w="12700">
            <a:miter lim="400000"/>
          </a:ln>
        </p:spPr>
      </p:pic>
      <p:pic>
        <p:nvPicPr>
          <p:cNvPr id="384" name="book.png"/>
          <p:cNvPicPr>
            <a:picLocks noChangeAspect="1"/>
          </p:cNvPicPr>
          <p:nvPr/>
        </p:nvPicPr>
        <p:blipFill>
          <a:blip r:embed="rId3">
            <a:extLst/>
          </a:blip>
          <a:stretch>
            <a:fillRect/>
          </a:stretch>
        </p:blipFill>
        <p:spPr>
          <a:xfrm>
            <a:off x="5105400" y="3892550"/>
            <a:ext cx="762000" cy="603250"/>
          </a:xfrm>
          <a:prstGeom prst="rect">
            <a:avLst/>
          </a:prstGeom>
          <a:ln w="12700">
            <a:miter lim="400000"/>
          </a:ln>
        </p:spPr>
      </p:pic>
      <p:grpSp>
        <p:nvGrpSpPr>
          <p:cNvPr id="388" name="Group 388"/>
          <p:cNvGrpSpPr/>
          <p:nvPr/>
        </p:nvGrpSpPr>
        <p:grpSpPr>
          <a:xfrm>
            <a:off x="5562599" y="3960351"/>
            <a:ext cx="606744" cy="208424"/>
            <a:chOff x="0" y="0"/>
            <a:chExt cx="606742" cy="208423"/>
          </a:xfrm>
        </p:grpSpPr>
        <p:sp>
          <p:nvSpPr>
            <p:cNvPr id="385" name="Shape 385"/>
            <p:cNvSpPr/>
            <p:nvPr/>
          </p:nvSpPr>
          <p:spPr>
            <a:xfrm>
              <a:off x="0" y="2048"/>
              <a:ext cx="606743" cy="206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sp>
          <p:nvSpPr>
            <p:cNvPr id="386" name="Shape 386"/>
            <p:cNvSpPr/>
            <p:nvPr/>
          </p:nvSpPr>
          <p:spPr>
            <a:xfrm>
              <a:off x="0" y="2048"/>
              <a:ext cx="278608" cy="206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A3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387" name="Shape 387"/>
            <p:cNvSpPr/>
            <p:nvPr/>
          </p:nvSpPr>
          <p:spPr>
            <a:xfrm>
              <a:off x="216693" y="0"/>
              <a:ext cx="6191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391" name="Group 391"/>
          <p:cNvGrpSpPr/>
          <p:nvPr/>
        </p:nvGrpSpPr>
        <p:grpSpPr>
          <a:xfrm>
            <a:off x="7086600" y="1447800"/>
            <a:ext cx="1600200" cy="911225"/>
            <a:chOff x="0" y="0"/>
            <a:chExt cx="1600200" cy="911225"/>
          </a:xfrm>
        </p:grpSpPr>
        <p:pic>
          <p:nvPicPr>
            <p:cNvPr id="389" name="image.png"/>
            <p:cNvPicPr>
              <a:picLocks noChangeAspect="1"/>
            </p:cNvPicPr>
            <p:nvPr/>
          </p:nvPicPr>
          <p:blipFill>
            <a:blip r:embed="rId4">
              <a:extLst/>
            </a:blip>
            <a:srcRect l="0" t="0" r="52941" b="0"/>
            <a:stretch>
              <a:fillRect/>
            </a:stretch>
          </p:blipFill>
          <p:spPr>
            <a:xfrm>
              <a:off x="990600" y="0"/>
              <a:ext cx="609600" cy="911225"/>
            </a:xfrm>
            <a:prstGeom prst="rect">
              <a:avLst/>
            </a:prstGeom>
            <a:ln w="12700" cap="flat">
              <a:noFill/>
              <a:miter lim="400000"/>
            </a:ln>
            <a:effectLst/>
          </p:spPr>
        </p:pic>
        <p:pic>
          <p:nvPicPr>
            <p:cNvPr id="390" name="image.png"/>
            <p:cNvPicPr>
              <a:picLocks noChangeAspect="1"/>
            </p:cNvPicPr>
            <p:nvPr/>
          </p:nvPicPr>
          <p:blipFill>
            <a:blip r:embed="rId4">
              <a:extLst/>
            </a:blip>
            <a:srcRect l="47058" t="0" r="0" b="0"/>
            <a:stretch>
              <a:fillRect/>
            </a:stretch>
          </p:blipFill>
          <p:spPr>
            <a:xfrm>
              <a:off x="-1" y="0"/>
              <a:ext cx="685802" cy="911225"/>
            </a:xfrm>
            <a:prstGeom prst="rect">
              <a:avLst/>
            </a:prstGeom>
            <a:ln w="12700" cap="flat">
              <a:noFill/>
              <a:miter lim="400000"/>
            </a:ln>
            <a:effectLst/>
          </p:spPr>
        </p:pic>
      </p:grpSp>
      <p:sp>
        <p:nvSpPr>
          <p:cNvPr id="392" name="Shape 392"/>
          <p:cNvSpPr/>
          <p:nvPr/>
        </p:nvSpPr>
        <p:spPr>
          <a:xfrm>
            <a:off x="7086600" y="1752600"/>
            <a:ext cx="504826" cy="0"/>
          </a:xfrm>
          <a:prstGeom prst="line">
            <a:avLst/>
          </a:prstGeom>
          <a:ln w="57150">
            <a:solidFill>
              <a:srgbClr val="FFCC00"/>
            </a:solidFill>
            <a:tailEnd type="triangle"/>
          </a:ln>
        </p:spPr>
        <p:txBody>
          <a:bodyPr lIns="45719" rIns="45719"/>
          <a:lstStyle/>
          <a:p>
            <a:pPr/>
          </a:p>
        </p:txBody>
      </p:sp>
      <p:sp>
        <p:nvSpPr>
          <p:cNvPr id="393" name="Shape 393"/>
          <p:cNvSpPr/>
          <p:nvPr/>
        </p:nvSpPr>
        <p:spPr>
          <a:xfrm flipH="1">
            <a:off x="8229599" y="2133600"/>
            <a:ext cx="457201" cy="0"/>
          </a:xfrm>
          <a:prstGeom prst="line">
            <a:avLst/>
          </a:prstGeom>
          <a:ln w="57150">
            <a:solidFill>
              <a:srgbClr val="FFCC00"/>
            </a:solidFill>
            <a:tailEnd type="triangle"/>
          </a:ln>
        </p:spPr>
        <p:txBody>
          <a:bodyPr lIns="45719" rIns="45719"/>
          <a:lstStyle/>
          <a:p>
            <a:pPr/>
          </a:p>
        </p:txBody>
      </p:sp>
      <p:grpSp>
        <p:nvGrpSpPr>
          <p:cNvPr id="396" name="Group 396"/>
          <p:cNvGrpSpPr/>
          <p:nvPr/>
        </p:nvGrpSpPr>
        <p:grpSpPr>
          <a:xfrm>
            <a:off x="7086600" y="1066800"/>
            <a:ext cx="1600200" cy="1971041"/>
            <a:chOff x="0" y="0"/>
            <a:chExt cx="1600200" cy="1971040"/>
          </a:xfrm>
        </p:grpSpPr>
        <p:sp>
          <p:nvSpPr>
            <p:cNvPr id="394" name="Shape 394"/>
            <p:cNvSpPr/>
            <p:nvPr/>
          </p:nvSpPr>
          <p:spPr>
            <a:xfrm>
              <a:off x="0" y="1600200"/>
              <a:ext cx="1600200"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000"/>
                </a:spcBef>
                <a:defRPr b="1">
                  <a:solidFill>
                    <a:srgbClr val="CD7C11"/>
                  </a:solidFill>
                  <a:effectLst>
                    <a:outerShdw sx="100000" sy="100000" kx="0" ky="0" algn="b" rotWithShape="0" blurRad="12700" dist="25400" dir="2700000">
                      <a:srgbClr val="DDDDDD"/>
                    </a:outerShdw>
                  </a:effectLst>
                </a:defRPr>
              </a:lvl1pPr>
            </a:lstStyle>
            <a:p>
              <a:pPr/>
              <a:r>
                <a:t>Trade</a:t>
              </a:r>
            </a:p>
          </p:txBody>
        </p:sp>
        <p:sp>
          <p:nvSpPr>
            <p:cNvPr id="395" name="Shape 395"/>
            <p:cNvSpPr/>
            <p:nvPr/>
          </p:nvSpPr>
          <p:spPr>
            <a:xfrm>
              <a:off x="0" y="0"/>
              <a:ext cx="1600200" cy="1600200"/>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399" name="Group 399"/>
          <p:cNvGrpSpPr/>
          <p:nvPr/>
        </p:nvGrpSpPr>
        <p:grpSpPr>
          <a:xfrm>
            <a:off x="7086600" y="3352800"/>
            <a:ext cx="1600200" cy="1971041"/>
            <a:chOff x="0" y="0"/>
            <a:chExt cx="1600200" cy="1971040"/>
          </a:xfrm>
        </p:grpSpPr>
        <p:sp>
          <p:nvSpPr>
            <p:cNvPr id="397" name="Shape 397"/>
            <p:cNvSpPr/>
            <p:nvPr/>
          </p:nvSpPr>
          <p:spPr>
            <a:xfrm>
              <a:off x="0" y="1600200"/>
              <a:ext cx="1600200"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000"/>
                </a:spcBef>
                <a:defRPr b="1">
                  <a:solidFill>
                    <a:srgbClr val="CD7C11"/>
                  </a:solidFill>
                  <a:effectLst>
                    <a:outerShdw sx="100000" sy="100000" kx="0" ky="0" algn="b" rotWithShape="0" blurRad="12700" dist="25400" dir="2700000">
                      <a:srgbClr val="DDDDDD"/>
                    </a:outerShdw>
                  </a:effectLst>
                </a:defRPr>
              </a:lvl1pPr>
            </a:lstStyle>
            <a:p>
              <a:pPr/>
              <a:r>
                <a:t>Empires</a:t>
              </a:r>
            </a:p>
          </p:txBody>
        </p:sp>
        <p:sp>
          <p:nvSpPr>
            <p:cNvPr id="398" name="Shape 398"/>
            <p:cNvSpPr/>
            <p:nvPr/>
          </p:nvSpPr>
          <p:spPr>
            <a:xfrm>
              <a:off x="0" y="0"/>
              <a:ext cx="1600200" cy="1600200"/>
            </a:xfrm>
            <a:prstGeom prst="rect">
              <a:avLst/>
            </a:prstGeom>
            <a:no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402" name="Group 402"/>
          <p:cNvGrpSpPr/>
          <p:nvPr/>
        </p:nvGrpSpPr>
        <p:grpSpPr>
          <a:xfrm>
            <a:off x="457200" y="609600"/>
            <a:ext cx="4110038" cy="2171700"/>
            <a:chOff x="0" y="0"/>
            <a:chExt cx="4110037" cy="2171700"/>
          </a:xfrm>
        </p:grpSpPr>
        <p:sp>
          <p:nvSpPr>
            <p:cNvPr id="400" name="Shape 400"/>
            <p:cNvSpPr/>
            <p:nvPr/>
          </p:nvSpPr>
          <p:spPr>
            <a:xfrm>
              <a:off x="0" y="0"/>
              <a:ext cx="4110038" cy="2171700"/>
            </a:xfrm>
            <a:prstGeom prst="wedgeEllipseCallout">
              <a:avLst>
                <a:gd name="adj1" fmla="val 17208"/>
                <a:gd name="adj2" fmla="val 100440"/>
              </a:avLst>
            </a:prstGeom>
            <a:solidFill>
              <a:srgbClr val="FFFFFF"/>
            </a:solidFill>
            <a:ln w="12700" cap="flat">
              <a:solidFill>
                <a:srgbClr val="0A56A4"/>
              </a:solidFill>
              <a:prstDash val="solid"/>
              <a:round/>
            </a:ln>
            <a:effectLst/>
          </p:spPr>
          <p:txBody>
            <a:bodyPr wrap="square" lIns="45719" tIns="45719" rIns="45719" bIns="45719" numCol="1" anchor="t">
              <a:noAutofit/>
            </a:bodyPr>
            <a:lstStyle/>
            <a:p>
              <a:pPr algn="ctr">
                <a:defRPr sz="2400">
                  <a:solidFill>
                    <a:srgbClr val="0A56A4"/>
                  </a:solidFill>
                  <a:latin typeface="+mn-lt"/>
                  <a:ea typeface="+mn-ea"/>
                  <a:cs typeface="+mn-cs"/>
                  <a:sym typeface="Arial"/>
                </a:defRPr>
              </a:pPr>
            </a:p>
          </p:txBody>
        </p:sp>
        <p:sp>
          <p:nvSpPr>
            <p:cNvPr id="401" name="Shape 401"/>
            <p:cNvSpPr/>
            <p:nvPr/>
          </p:nvSpPr>
          <p:spPr>
            <a:xfrm>
              <a:off x="601854" y="318013"/>
              <a:ext cx="2906330" cy="15038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a:solidFill>
                    <a:srgbClr val="0A56A4"/>
                  </a:solidFill>
                  <a:latin typeface="+mn-lt"/>
                  <a:ea typeface="+mn-ea"/>
                  <a:cs typeface="+mn-cs"/>
                  <a:sym typeface="Arial"/>
                </a:defRPr>
              </a:lvl1pPr>
            </a:lstStyle>
            <a:p>
              <a:pPr/>
              <a:r>
                <a:t>Let’s take a closer look at each of these causes of cultural exchange. </a:t>
              </a:r>
            </a:p>
          </p:txBody>
        </p:sp>
      </p:grpSp>
      <p:pic>
        <p:nvPicPr>
          <p:cNvPr id="403" name="mundo_neutral.jpg"/>
          <p:cNvPicPr>
            <a:picLocks noChangeAspect="1"/>
          </p:cNvPicPr>
          <p:nvPr/>
        </p:nvPicPr>
        <p:blipFill>
          <a:blip r:embed="rId5">
            <a:extLst/>
          </a:blip>
          <a:stretch>
            <a:fillRect/>
          </a:stretch>
        </p:blipFill>
        <p:spPr>
          <a:xfrm>
            <a:off x="1981200" y="3962400"/>
            <a:ext cx="2381250" cy="2360613"/>
          </a:xfrm>
          <a:prstGeom prst="rect">
            <a:avLst/>
          </a:prstGeom>
          <a:ln w="12700">
            <a:miter lim="400000"/>
          </a:ln>
        </p:spPr>
      </p:pic>
      <p:pic>
        <p:nvPicPr>
          <p:cNvPr id="404" name="image.png"/>
          <p:cNvPicPr>
            <a:picLocks noChangeAspect="1"/>
          </p:cNvPicPr>
          <p:nvPr/>
        </p:nvPicPr>
        <p:blipFill>
          <a:blip r:embed="rId6">
            <a:extLst/>
          </a:blip>
          <a:stretch>
            <a:fillRect/>
          </a:stretch>
        </p:blipFill>
        <p:spPr>
          <a:xfrm>
            <a:off x="7543800" y="3792537"/>
            <a:ext cx="685800" cy="627063"/>
          </a:xfrm>
          <a:prstGeom prst="rect">
            <a:avLst/>
          </a:prstGeom>
          <a:ln w="12700">
            <a:miter lim="400000"/>
          </a:ln>
        </p:spPr>
      </p:pic>
      <p:pic>
        <p:nvPicPr>
          <p:cNvPr id="405" name="image.png"/>
          <p:cNvPicPr>
            <a:picLocks noChangeAspect="1"/>
          </p:cNvPicPr>
          <p:nvPr/>
        </p:nvPicPr>
        <p:blipFill>
          <a:blip r:embed="rId6">
            <a:extLst/>
          </a:blip>
          <a:stretch>
            <a:fillRect/>
          </a:stretch>
        </p:blipFill>
        <p:spPr>
          <a:xfrm>
            <a:off x="7200900" y="3433762"/>
            <a:ext cx="495300" cy="452438"/>
          </a:xfrm>
          <a:prstGeom prst="rect">
            <a:avLst/>
          </a:prstGeom>
          <a:ln w="12700">
            <a:miter lim="400000"/>
          </a:ln>
        </p:spPr>
      </p:pic>
      <p:pic>
        <p:nvPicPr>
          <p:cNvPr id="406" name="image.png"/>
          <p:cNvPicPr>
            <a:picLocks noChangeAspect="1"/>
          </p:cNvPicPr>
          <p:nvPr/>
        </p:nvPicPr>
        <p:blipFill>
          <a:blip r:embed="rId6">
            <a:extLst/>
          </a:blip>
          <a:stretch>
            <a:fillRect/>
          </a:stretch>
        </p:blipFill>
        <p:spPr>
          <a:xfrm>
            <a:off x="8001000" y="4332287"/>
            <a:ext cx="685800" cy="6207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402"/>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60"/>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364"/>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379"/>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373"/>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6" fill="hold">
                                  <p:stCondLst>
                                    <p:cond delay="0"/>
                                  </p:stCondLst>
                                  <p:iterate type="el" backwards="0">
                                    <p:tmAbs val="0"/>
                                  </p:iterate>
                                  <p:childTnLst>
                                    <p:set>
                                      <p:cBhvr>
                                        <p:cTn id="21" fill="hold"/>
                                        <p:tgtEl>
                                          <p:spTgt spid="396"/>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7" fill="hold">
                                  <p:stCondLst>
                                    <p:cond delay="0"/>
                                  </p:stCondLst>
                                  <p:iterate type="el" backwards="0">
                                    <p:tmAbs val="0"/>
                                  </p:iterate>
                                  <p:childTnLst>
                                    <p:set>
                                      <p:cBhvr>
                                        <p:cTn id="24" fill="hold"/>
                                        <p:tgtEl>
                                          <p:spTgt spid="391"/>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8" fill="hold">
                                  <p:stCondLst>
                                    <p:cond delay="0"/>
                                  </p:stCondLst>
                                  <p:iterate type="el" backwards="0">
                                    <p:tmAbs val="0"/>
                                  </p:iterate>
                                  <p:childTnLst>
                                    <p:set>
                                      <p:cBhvr>
                                        <p:cTn id="27" fill="hold"/>
                                        <p:tgtEl>
                                          <p:spTgt spid="392"/>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9" fill="hold">
                                  <p:stCondLst>
                                    <p:cond delay="0"/>
                                  </p:stCondLst>
                                  <p:iterate type="el" backwards="0">
                                    <p:tmAbs val="0"/>
                                  </p:iterate>
                                  <p:childTnLst>
                                    <p:set>
                                      <p:cBhvr>
                                        <p:cTn id="30" fill="hold"/>
                                        <p:tgtEl>
                                          <p:spTgt spid="393"/>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10" fill="hold">
                                  <p:stCondLst>
                                    <p:cond delay="0"/>
                                  </p:stCondLst>
                                  <p:iterate type="el" backwards="0">
                                    <p:tmAbs val="0"/>
                                  </p:iterate>
                                  <p:childTnLst>
                                    <p:set>
                                      <p:cBhvr>
                                        <p:cTn id="33" fill="hold"/>
                                        <p:tgtEl>
                                          <p:spTgt spid="382"/>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11" fill="hold">
                                  <p:stCondLst>
                                    <p:cond delay="0"/>
                                  </p:stCondLst>
                                  <p:iterate type="el" backwards="0">
                                    <p:tmAbs val="0"/>
                                  </p:iterate>
                                  <p:childTnLst>
                                    <p:set>
                                      <p:cBhvr>
                                        <p:cTn id="36" fill="hold"/>
                                        <p:tgtEl>
                                          <p:spTgt spid="384"/>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12" fill="hold">
                                  <p:stCondLst>
                                    <p:cond delay="0"/>
                                  </p:stCondLst>
                                  <p:iterate type="el" backwards="0">
                                    <p:tmAbs val="0"/>
                                  </p:iterate>
                                  <p:childTnLst>
                                    <p:set>
                                      <p:cBhvr>
                                        <p:cTn id="39" fill="hold"/>
                                        <p:tgtEl>
                                          <p:spTgt spid="388"/>
                                        </p:tgtEl>
                                        <p:attrNameLst>
                                          <p:attrName>style.visibility</p:attrName>
                                        </p:attrNameLst>
                                      </p:cBhvr>
                                      <p:to>
                                        <p:strVal val="visible"/>
                                      </p:to>
                                    </p:set>
                                  </p:childTnLst>
                                </p:cTn>
                              </p:par>
                            </p:childTnLst>
                          </p:cTn>
                        </p:par>
                        <p:par>
                          <p:cTn id="40" fill="hold">
                            <p:stCondLst>
                              <p:cond delay="0"/>
                            </p:stCondLst>
                            <p:childTnLst>
                              <p:par>
                                <p:cTn id="41" presetClass="entr" nodeType="afterEffect" presetSubtype="0" presetID="1" grpId="13" fill="hold">
                                  <p:stCondLst>
                                    <p:cond delay="0"/>
                                  </p:stCondLst>
                                  <p:iterate type="el" backwards="0">
                                    <p:tmAbs val="0"/>
                                  </p:iterate>
                                  <p:childTnLst>
                                    <p:set>
                                      <p:cBhvr>
                                        <p:cTn id="42" fill="hold"/>
                                        <p:tgtEl>
                                          <p:spTgt spid="383"/>
                                        </p:tgtEl>
                                        <p:attrNameLst>
                                          <p:attrName>style.visibility</p:attrName>
                                        </p:attrNameLst>
                                      </p:cBhvr>
                                      <p:to>
                                        <p:strVal val="visible"/>
                                      </p:to>
                                    </p:set>
                                  </p:childTnLst>
                                </p:cTn>
                              </p:par>
                            </p:childTnLst>
                          </p:cTn>
                        </p:par>
                        <p:par>
                          <p:cTn id="43" fill="hold">
                            <p:stCondLst>
                              <p:cond delay="0"/>
                            </p:stCondLst>
                            <p:childTnLst>
                              <p:par>
                                <p:cTn id="44" presetClass="entr" nodeType="afterEffect" presetSubtype="0" presetID="1" grpId="14" fill="hold">
                                  <p:stCondLst>
                                    <p:cond delay="0"/>
                                  </p:stCondLst>
                                  <p:iterate type="el" backwards="0">
                                    <p:tmAbs val="0"/>
                                  </p:iterate>
                                  <p:childTnLst>
                                    <p:set>
                                      <p:cBhvr>
                                        <p:cTn id="45" fill="hold"/>
                                        <p:tgtEl>
                                          <p:spTgt spid="3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2" grpId="8"/>
      <p:bldP build="whole" bldLvl="1" animBg="1" rev="0" advAuto="0" spid="379" grpId="4"/>
      <p:bldP build="whole" bldLvl="1" animBg="1" rev="0" advAuto="0" spid="373" grpId="5"/>
      <p:bldP build="whole" bldLvl="1" animBg="1" rev="0" advAuto="0" spid="399" grpId="14"/>
      <p:bldP build="whole" bldLvl="1" animBg="1" rev="0" advAuto="0" spid="388" grpId="12"/>
      <p:bldP build="whole" bldLvl="1" animBg="1" rev="0" advAuto="0" spid="360" grpId="2"/>
      <p:bldP build="whole" bldLvl="1" animBg="1" rev="0" advAuto="0" spid="364" grpId="3"/>
      <p:bldP build="whole" bldLvl="1" animBg="1" rev="0" advAuto="0" spid="391" grpId="7"/>
      <p:bldP build="whole" bldLvl="1" animBg="1" rev="0" advAuto="0" spid="402" grpId="1"/>
      <p:bldP build="whole" bldLvl="1" animBg="1" rev="0" advAuto="0" spid="382" grpId="10"/>
      <p:bldP build="whole" bldLvl="1" animBg="1" rev="0" advAuto="0" spid="393" grpId="9"/>
      <p:bldP build="whole" bldLvl="1" animBg="1" rev="0" advAuto="0" spid="384" grpId="11"/>
      <p:bldP build="whole" bldLvl="1" animBg="1" rev="0" advAuto="0" spid="383" grpId="13"/>
      <p:bldP build="whole" bldLvl="1" animBg="1" rev="0" advAuto="0" spid="396" grpId="6"/>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Shape 408"/>
          <p:cNvSpPr/>
          <p:nvPr>
            <p:ph type="sldNum" sz="quarter" idx="2"/>
          </p:nvPr>
        </p:nvSpPr>
        <p:spPr>
          <a:xfrm>
            <a:off x="8940976" y="6534150"/>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9" name="Shape 409"/>
          <p:cNvSpPr/>
          <p:nvPr/>
        </p:nvSpPr>
        <p:spPr>
          <a:xfrm>
            <a:off x="0" y="2868930"/>
            <a:ext cx="2667000" cy="3406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b="1" sz="2400">
                <a:solidFill>
                  <a:srgbClr val="CD7C11"/>
                </a:solidFill>
                <a:effectLst>
                  <a:outerShdw sx="100000" sy="100000" kx="0" ky="0" algn="b" rotWithShape="0" blurRad="12700" dist="25400" dir="2700000">
                    <a:srgbClr val="DDDDDD"/>
                  </a:outerShdw>
                </a:effectLst>
              </a:defRPr>
            </a:pPr>
            <a:r>
              <a:t>World population </a:t>
            </a:r>
            <a:br/>
            <a:r>
              <a:t>grew from about </a:t>
            </a:r>
            <a:br/>
            <a:r>
              <a:t>250 million to </a:t>
            </a:r>
            <a:br/>
            <a:r>
              <a:t>460 million </a:t>
            </a:r>
            <a:br/>
            <a:r>
              <a:t>between </a:t>
            </a:r>
          </a:p>
          <a:p>
            <a:pPr>
              <a:defRPr b="1" sz="2400">
                <a:solidFill>
                  <a:srgbClr val="CD7C11"/>
                </a:solidFill>
                <a:effectLst>
                  <a:outerShdw sx="100000" sy="100000" kx="0" ky="0" algn="b" rotWithShape="0" blurRad="12700" dist="25400" dir="2700000">
                    <a:srgbClr val="DDDDDD"/>
                  </a:outerShdw>
                </a:effectLst>
              </a:defRPr>
            </a:pPr>
            <a:r>
              <a:t>200 CE </a:t>
            </a:r>
            <a:br/>
            <a:r>
              <a:t>and 1500 CE.</a:t>
            </a:r>
          </a:p>
        </p:txBody>
      </p:sp>
      <p:grpSp>
        <p:nvGrpSpPr>
          <p:cNvPr id="432" name="Group 432"/>
          <p:cNvGrpSpPr/>
          <p:nvPr/>
        </p:nvGrpSpPr>
        <p:grpSpPr>
          <a:xfrm>
            <a:off x="457200" y="457199"/>
            <a:ext cx="923925" cy="1150179"/>
            <a:chOff x="0" y="0"/>
            <a:chExt cx="923925" cy="1150177"/>
          </a:xfrm>
        </p:grpSpPr>
        <p:grpSp>
          <p:nvGrpSpPr>
            <p:cNvPr id="412" name="Group 412"/>
            <p:cNvGrpSpPr/>
            <p:nvPr/>
          </p:nvGrpSpPr>
          <p:grpSpPr>
            <a:xfrm>
              <a:off x="0" y="0"/>
              <a:ext cx="923925" cy="1150178"/>
              <a:chOff x="0" y="0"/>
              <a:chExt cx="923925" cy="1150177"/>
            </a:xfrm>
          </p:grpSpPr>
          <p:sp>
            <p:nvSpPr>
              <p:cNvPr id="410" name="Shape 410"/>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Population</a:t>
                </a:r>
              </a:p>
            </p:txBody>
          </p:sp>
          <p:sp>
            <p:nvSpPr>
              <p:cNvPr id="411" name="Shape 411"/>
              <p:cNvSpPr/>
              <p:nvPr/>
            </p:nvSpPr>
            <p:spPr>
              <a:xfrm>
                <a:off x="0" y="0"/>
                <a:ext cx="923925" cy="923193"/>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416" name="Group 416"/>
            <p:cNvGrpSpPr/>
            <p:nvPr/>
          </p:nvGrpSpPr>
          <p:grpSpPr>
            <a:xfrm>
              <a:off x="301558" y="175846"/>
              <a:ext cx="331808" cy="265602"/>
              <a:chOff x="0" y="0"/>
              <a:chExt cx="331806" cy="265600"/>
            </a:xfrm>
          </p:grpSpPr>
          <p:sp>
            <p:nvSpPr>
              <p:cNvPr id="413" name="Shape 413"/>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414" name="Shape 414"/>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415" name="Shape 415"/>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425" name="Group 425"/>
            <p:cNvGrpSpPr/>
            <p:nvPr/>
          </p:nvGrpSpPr>
          <p:grpSpPr>
            <a:xfrm>
              <a:off x="83409" y="452437"/>
              <a:ext cx="752524" cy="265602"/>
              <a:chOff x="0" y="0"/>
              <a:chExt cx="752522" cy="265600"/>
            </a:xfrm>
          </p:grpSpPr>
          <p:grpSp>
            <p:nvGrpSpPr>
              <p:cNvPr id="420" name="Group 420"/>
              <p:cNvGrpSpPr/>
              <p:nvPr/>
            </p:nvGrpSpPr>
            <p:grpSpPr>
              <a:xfrm>
                <a:off x="-1" y="0"/>
                <a:ext cx="332724" cy="265601"/>
                <a:chOff x="0" y="0"/>
                <a:chExt cx="332722" cy="265600"/>
              </a:xfrm>
            </p:grpSpPr>
            <p:sp>
              <p:nvSpPr>
                <p:cNvPr id="417" name="Shape 417"/>
                <p:cNvSpPr/>
                <p:nvPr/>
              </p:nvSpPr>
              <p:spPr>
                <a:xfrm>
                  <a:off x="0" y="0"/>
                  <a:ext cx="332723"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418" name="Shape 418"/>
                <p:cNvSpPr/>
                <p:nvPr/>
              </p:nvSpPr>
              <p:spPr>
                <a:xfrm>
                  <a:off x="82927" y="12118"/>
                  <a:ext cx="45511"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419" name="Shape 419"/>
                <p:cNvSpPr/>
                <p:nvPr/>
              </p:nvSpPr>
              <p:spPr>
                <a:xfrm>
                  <a:off x="203274" y="12118"/>
                  <a:ext cx="45510"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424" name="Group 424"/>
              <p:cNvGrpSpPr/>
              <p:nvPr/>
            </p:nvGrpSpPr>
            <p:grpSpPr>
              <a:xfrm>
                <a:off x="420715" y="0"/>
                <a:ext cx="331808" cy="265601"/>
                <a:chOff x="0" y="0"/>
                <a:chExt cx="331806" cy="265600"/>
              </a:xfrm>
            </p:grpSpPr>
            <p:sp>
              <p:nvSpPr>
                <p:cNvPr id="421" name="Shape 421"/>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422" name="Shape 422"/>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423" name="Shape 423"/>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grpSp>
          <p:nvGrpSpPr>
            <p:cNvPr id="431" name="Group 431"/>
            <p:cNvGrpSpPr/>
            <p:nvPr/>
          </p:nvGrpSpPr>
          <p:grpSpPr>
            <a:xfrm>
              <a:off x="196883" y="256442"/>
              <a:ext cx="526834" cy="377337"/>
              <a:chOff x="0" y="0"/>
              <a:chExt cx="526833" cy="377336"/>
            </a:xfrm>
          </p:grpSpPr>
          <p:sp>
            <p:nvSpPr>
              <p:cNvPr id="426" name="Shape 426"/>
              <p:cNvSpPr/>
              <p:nvPr/>
            </p:nvSpPr>
            <p:spPr>
              <a:xfrm rot="5400000">
                <a:off x="119869" y="124966"/>
                <a:ext cx="178595" cy="12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427" name="Shape 427"/>
              <p:cNvSpPr/>
              <p:nvPr/>
            </p:nvSpPr>
            <p:spPr>
              <a:xfrm flipH="1" rot="16200000">
                <a:off x="235360" y="132299"/>
                <a:ext cx="178595" cy="108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428" name="Shape 428"/>
              <p:cNvSpPr/>
              <p:nvPr/>
            </p:nvSpPr>
            <p:spPr>
              <a:xfrm>
                <a:off x="216315" y="0"/>
                <a:ext cx="108868" cy="97082"/>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429" name="Shape 429"/>
              <p:cNvSpPr/>
              <p:nvPr/>
            </p:nvSpPr>
            <p:spPr>
              <a:xfrm>
                <a:off x="0"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430" name="Shape 430"/>
              <p:cNvSpPr/>
              <p:nvPr/>
            </p:nvSpPr>
            <p:spPr>
              <a:xfrm>
                <a:off x="417966"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grpSp>
      <p:pic>
        <p:nvPicPr>
          <p:cNvPr id="433" name="image.png"/>
          <p:cNvPicPr>
            <a:picLocks noChangeAspect="1"/>
          </p:cNvPicPr>
          <p:nvPr/>
        </p:nvPicPr>
        <p:blipFill>
          <a:blip r:embed="rId2">
            <a:extLst/>
          </a:blip>
          <a:stretch>
            <a:fillRect/>
          </a:stretch>
        </p:blipFill>
        <p:spPr>
          <a:xfrm>
            <a:off x="2493612" y="177800"/>
            <a:ext cx="6574188" cy="531844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432"/>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4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2" grpId="1"/>
      <p:bldP build="whole" bldLvl="1" animBg="1" rev="0" advAuto="0" spid="409"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5" name="Shape 435"/>
          <p:cNvSpPr/>
          <p:nvPr>
            <p:ph type="sldNum" sz="quarter" idx="2"/>
          </p:nvPr>
        </p:nvSpPr>
        <p:spPr>
          <a:xfrm>
            <a:off x="8940976" y="6534150"/>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38" name="Group 438"/>
          <p:cNvGrpSpPr/>
          <p:nvPr/>
        </p:nvGrpSpPr>
        <p:grpSpPr>
          <a:xfrm>
            <a:off x="4495800" y="1600200"/>
            <a:ext cx="4033838" cy="1654175"/>
            <a:chOff x="0" y="0"/>
            <a:chExt cx="4033837" cy="1654175"/>
          </a:xfrm>
        </p:grpSpPr>
        <p:sp>
          <p:nvSpPr>
            <p:cNvPr id="436" name="Shape 436"/>
            <p:cNvSpPr/>
            <p:nvPr/>
          </p:nvSpPr>
          <p:spPr>
            <a:xfrm>
              <a:off x="0" y="0"/>
              <a:ext cx="4033838" cy="1654175"/>
            </a:xfrm>
            <a:prstGeom prst="wedgeEllipseCallout">
              <a:avLst>
                <a:gd name="adj1" fmla="val -454"/>
                <a:gd name="adj2" fmla="val 78023"/>
              </a:avLst>
            </a:prstGeom>
            <a:solidFill>
              <a:srgbClr val="FFFFFF"/>
            </a:solidFill>
            <a:ln w="12700" cap="flat">
              <a:solidFill>
                <a:srgbClr val="0A56A4"/>
              </a:solidFill>
              <a:prstDash val="solid"/>
              <a:round/>
            </a:ln>
            <a:effectLst/>
          </p:spPr>
          <p:txBody>
            <a:bodyPr wrap="square" lIns="45719" tIns="45719" rIns="45719" bIns="45719" numCol="1" anchor="t">
              <a:noAutofit/>
            </a:bodyPr>
            <a:lstStyle/>
            <a:p>
              <a:pPr algn="ctr">
                <a:spcBef>
                  <a:spcPts val="1000"/>
                </a:spcBef>
                <a:defRPr sz="2400">
                  <a:solidFill>
                    <a:srgbClr val="0A56A4"/>
                  </a:solidFill>
                  <a:latin typeface="+mn-lt"/>
                  <a:ea typeface="+mn-ea"/>
                  <a:cs typeface="+mn-cs"/>
                  <a:sym typeface="Arial"/>
                </a:defRPr>
              </a:pPr>
            </a:p>
          </p:txBody>
        </p:sp>
        <p:sp>
          <p:nvSpPr>
            <p:cNvPr id="437" name="Shape 437"/>
            <p:cNvSpPr/>
            <p:nvPr/>
          </p:nvSpPr>
          <p:spPr>
            <a:xfrm>
              <a:off x="590695" y="242229"/>
              <a:ext cx="2852447" cy="11482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400"/>
                </a:spcBef>
                <a:defRPr sz="2400">
                  <a:solidFill>
                    <a:srgbClr val="0A56A4"/>
                  </a:solidFill>
                  <a:latin typeface="+mn-lt"/>
                  <a:ea typeface="+mn-ea"/>
                  <a:cs typeface="+mn-cs"/>
                  <a:sym typeface="Arial"/>
                </a:defRPr>
              </a:lvl1pPr>
            </a:lstStyle>
            <a:p>
              <a:pPr/>
              <a:r>
                <a:t>No, then people were counted only in the millions.</a:t>
              </a:r>
            </a:p>
          </p:txBody>
        </p:sp>
      </p:grpSp>
      <p:sp>
        <p:nvSpPr>
          <p:cNvPr id="439" name="Shape 439"/>
          <p:cNvSpPr/>
          <p:nvPr/>
        </p:nvSpPr>
        <p:spPr>
          <a:xfrm>
            <a:off x="1828800" y="457200"/>
            <a:ext cx="6858000" cy="1386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CD7C11"/>
                </a:solidFill>
                <a:effectLst>
                  <a:outerShdw sx="100000" sy="100000" kx="0" ky="0" algn="b" rotWithShape="0" blurRad="12700" dist="25400" dir="2700000">
                    <a:srgbClr val="DDDDDD"/>
                  </a:outerShdw>
                </a:effectLst>
              </a:defRPr>
            </a:lvl1pPr>
          </a:lstStyle>
          <a:p>
            <a:pPr/>
            <a:r>
              <a:t>Were there billions of people living on the earth then as there are now?</a:t>
            </a:r>
          </a:p>
        </p:txBody>
      </p:sp>
      <p:grpSp>
        <p:nvGrpSpPr>
          <p:cNvPr id="442" name="Group 442"/>
          <p:cNvGrpSpPr/>
          <p:nvPr/>
        </p:nvGrpSpPr>
        <p:grpSpPr>
          <a:xfrm>
            <a:off x="457200" y="2590800"/>
            <a:ext cx="4797425" cy="2689225"/>
            <a:chOff x="0" y="0"/>
            <a:chExt cx="4797425" cy="2689225"/>
          </a:xfrm>
        </p:grpSpPr>
        <p:sp>
          <p:nvSpPr>
            <p:cNvPr id="440" name="Shape 440"/>
            <p:cNvSpPr/>
            <p:nvPr/>
          </p:nvSpPr>
          <p:spPr>
            <a:xfrm>
              <a:off x="0" y="0"/>
              <a:ext cx="4797425" cy="2689225"/>
            </a:xfrm>
            <a:prstGeom prst="wedgeEllipseCallout">
              <a:avLst>
                <a:gd name="adj1" fmla="val 61514"/>
                <a:gd name="adj2" fmla="val 21667"/>
              </a:avLst>
            </a:prstGeom>
            <a:solidFill>
              <a:srgbClr val="FFFFFF"/>
            </a:solidFill>
            <a:ln w="12700" cap="flat">
              <a:solidFill>
                <a:srgbClr val="0A56A4"/>
              </a:solidFill>
              <a:prstDash val="solid"/>
              <a:round/>
            </a:ln>
            <a:effectLst/>
          </p:spPr>
          <p:txBody>
            <a:bodyPr wrap="square" lIns="45719" tIns="45719" rIns="45719" bIns="45719" numCol="1" anchor="t">
              <a:noAutofit/>
            </a:bodyPr>
            <a:lstStyle/>
            <a:p>
              <a:pPr algn="ctr">
                <a:spcBef>
                  <a:spcPts val="1000"/>
                </a:spcBef>
                <a:defRPr sz="2400">
                  <a:solidFill>
                    <a:srgbClr val="0A56A4"/>
                  </a:solidFill>
                  <a:latin typeface="+mn-lt"/>
                  <a:ea typeface="+mn-ea"/>
                  <a:cs typeface="+mn-cs"/>
                  <a:sym typeface="Arial"/>
                </a:defRPr>
              </a:pPr>
            </a:p>
          </p:txBody>
        </p:sp>
        <p:sp>
          <p:nvSpPr>
            <p:cNvPr id="441" name="Shape 441"/>
            <p:cNvSpPr/>
            <p:nvPr/>
          </p:nvSpPr>
          <p:spPr>
            <a:xfrm>
              <a:off x="702511" y="393797"/>
              <a:ext cx="3392403" cy="1859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400"/>
                </a:spcBef>
                <a:defRPr sz="2400">
                  <a:solidFill>
                    <a:srgbClr val="0A56A4"/>
                  </a:solidFill>
                  <a:latin typeface="+mn-lt"/>
                  <a:ea typeface="+mn-ea"/>
                  <a:cs typeface="+mn-cs"/>
                  <a:sym typeface="Arial"/>
                </a:defRPr>
              </a:lvl1pPr>
            </a:lstStyle>
            <a:p>
              <a:pPr/>
              <a:r>
                <a:t>A world population of 460 million in 1500 CE is about the same as the population of North America today!</a:t>
              </a:r>
            </a:p>
          </p:txBody>
        </p:sp>
      </p:grpSp>
      <p:pic>
        <p:nvPicPr>
          <p:cNvPr id="443" name="earth_anim.png"/>
          <p:cNvPicPr>
            <a:picLocks noChangeAspect="1"/>
          </p:cNvPicPr>
          <p:nvPr/>
        </p:nvPicPr>
        <p:blipFill>
          <a:blip r:embed="rId2">
            <a:extLst/>
          </a:blip>
          <a:stretch>
            <a:fillRect/>
          </a:stretch>
        </p:blipFill>
        <p:spPr>
          <a:xfrm rot="900000">
            <a:off x="5943600" y="3886200"/>
            <a:ext cx="1828800" cy="1828800"/>
          </a:xfrm>
          <a:prstGeom prst="rect">
            <a:avLst/>
          </a:prstGeom>
          <a:ln w="12700">
            <a:miter lim="400000"/>
          </a:ln>
        </p:spPr>
      </p:pic>
      <p:pic>
        <p:nvPicPr>
          <p:cNvPr id="444" name="mundo-left.jpg"/>
          <p:cNvPicPr>
            <a:picLocks noChangeAspect="1"/>
          </p:cNvPicPr>
          <p:nvPr/>
        </p:nvPicPr>
        <p:blipFill>
          <a:blip r:embed="rId3">
            <a:extLst/>
          </a:blip>
          <a:stretch>
            <a:fillRect/>
          </a:stretch>
        </p:blipFill>
        <p:spPr>
          <a:xfrm rot="900000">
            <a:off x="5943600" y="3886200"/>
            <a:ext cx="1828800" cy="1820863"/>
          </a:xfrm>
          <a:prstGeom prst="rect">
            <a:avLst/>
          </a:prstGeom>
          <a:ln w="12700">
            <a:miter lim="400000"/>
          </a:ln>
        </p:spPr>
      </p:pic>
      <p:grpSp>
        <p:nvGrpSpPr>
          <p:cNvPr id="467" name="Group 467"/>
          <p:cNvGrpSpPr/>
          <p:nvPr/>
        </p:nvGrpSpPr>
        <p:grpSpPr>
          <a:xfrm>
            <a:off x="457200" y="457199"/>
            <a:ext cx="923925" cy="1150179"/>
            <a:chOff x="0" y="0"/>
            <a:chExt cx="923925" cy="1150177"/>
          </a:xfrm>
        </p:grpSpPr>
        <p:grpSp>
          <p:nvGrpSpPr>
            <p:cNvPr id="447" name="Group 447"/>
            <p:cNvGrpSpPr/>
            <p:nvPr/>
          </p:nvGrpSpPr>
          <p:grpSpPr>
            <a:xfrm>
              <a:off x="0" y="0"/>
              <a:ext cx="923925" cy="1150178"/>
              <a:chOff x="0" y="0"/>
              <a:chExt cx="923925" cy="1150177"/>
            </a:xfrm>
          </p:grpSpPr>
          <p:sp>
            <p:nvSpPr>
              <p:cNvPr id="445" name="Shape 445"/>
              <p:cNvSpPr/>
              <p:nvPr/>
            </p:nvSpPr>
            <p:spPr>
              <a:xfrm>
                <a:off x="0" y="923192"/>
                <a:ext cx="923925"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b="1" sz="1000">
                    <a:solidFill>
                      <a:srgbClr val="CD7C11"/>
                    </a:solidFill>
                    <a:effectLst>
                      <a:outerShdw sx="100000" sy="100000" kx="0" ky="0" algn="b" rotWithShape="0" blurRad="12700" dist="25400" dir="2700000">
                        <a:srgbClr val="DDDDDD"/>
                      </a:outerShdw>
                    </a:effectLst>
                    <a:latin typeface="+mn-lt"/>
                    <a:ea typeface="+mn-ea"/>
                    <a:cs typeface="+mn-cs"/>
                    <a:sym typeface="Arial"/>
                  </a:defRPr>
                </a:lvl1pPr>
              </a:lstStyle>
              <a:p>
                <a:pPr/>
                <a:r>
                  <a:t>Population</a:t>
                </a:r>
              </a:p>
            </p:txBody>
          </p:sp>
          <p:sp>
            <p:nvSpPr>
              <p:cNvPr id="446" name="Shape 446"/>
              <p:cNvSpPr/>
              <p:nvPr/>
            </p:nvSpPr>
            <p:spPr>
              <a:xfrm>
                <a:off x="0" y="0"/>
                <a:ext cx="923925" cy="923193"/>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defRPr>
                    <a:latin typeface="+mn-lt"/>
                    <a:ea typeface="+mn-ea"/>
                    <a:cs typeface="+mn-cs"/>
                    <a:sym typeface="Arial"/>
                  </a:defRPr>
                </a:pPr>
              </a:p>
            </p:txBody>
          </p:sp>
        </p:grpSp>
        <p:grpSp>
          <p:nvGrpSpPr>
            <p:cNvPr id="451" name="Group 451"/>
            <p:cNvGrpSpPr/>
            <p:nvPr/>
          </p:nvGrpSpPr>
          <p:grpSpPr>
            <a:xfrm>
              <a:off x="301558" y="175846"/>
              <a:ext cx="331808" cy="265602"/>
              <a:chOff x="0" y="0"/>
              <a:chExt cx="331806" cy="265600"/>
            </a:xfrm>
          </p:grpSpPr>
          <p:sp>
            <p:nvSpPr>
              <p:cNvPr id="448" name="Shape 448"/>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449" name="Shape 449"/>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450" name="Shape 450"/>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460" name="Group 460"/>
            <p:cNvGrpSpPr/>
            <p:nvPr/>
          </p:nvGrpSpPr>
          <p:grpSpPr>
            <a:xfrm>
              <a:off x="83409" y="452437"/>
              <a:ext cx="752524" cy="265602"/>
              <a:chOff x="0" y="0"/>
              <a:chExt cx="752522" cy="265600"/>
            </a:xfrm>
          </p:grpSpPr>
          <p:grpSp>
            <p:nvGrpSpPr>
              <p:cNvPr id="455" name="Group 455"/>
              <p:cNvGrpSpPr/>
              <p:nvPr/>
            </p:nvGrpSpPr>
            <p:grpSpPr>
              <a:xfrm>
                <a:off x="-1" y="0"/>
                <a:ext cx="332724" cy="265601"/>
                <a:chOff x="0" y="0"/>
                <a:chExt cx="332722" cy="265600"/>
              </a:xfrm>
            </p:grpSpPr>
            <p:sp>
              <p:nvSpPr>
                <p:cNvPr id="452" name="Shape 452"/>
                <p:cNvSpPr/>
                <p:nvPr/>
              </p:nvSpPr>
              <p:spPr>
                <a:xfrm>
                  <a:off x="0" y="0"/>
                  <a:ext cx="332723"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453" name="Shape 453"/>
                <p:cNvSpPr/>
                <p:nvPr/>
              </p:nvSpPr>
              <p:spPr>
                <a:xfrm>
                  <a:off x="82927" y="12118"/>
                  <a:ext cx="45511"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454" name="Shape 454"/>
                <p:cNvSpPr/>
                <p:nvPr/>
              </p:nvSpPr>
              <p:spPr>
                <a:xfrm>
                  <a:off x="203274" y="12118"/>
                  <a:ext cx="45510"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nvGrpSpPr>
              <p:cNvPr id="459" name="Group 459"/>
              <p:cNvGrpSpPr/>
              <p:nvPr/>
            </p:nvGrpSpPr>
            <p:grpSpPr>
              <a:xfrm>
                <a:off x="420715" y="0"/>
                <a:ext cx="331808" cy="265601"/>
                <a:chOff x="0" y="0"/>
                <a:chExt cx="331806" cy="265600"/>
              </a:xfrm>
            </p:grpSpPr>
            <p:sp>
              <p:nvSpPr>
                <p:cNvPr id="456" name="Shape 456"/>
                <p:cNvSpPr/>
                <p:nvPr/>
              </p:nvSpPr>
              <p:spPr>
                <a:xfrm>
                  <a:off x="0" y="0"/>
                  <a:ext cx="331807" cy="2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6" y="0"/>
                      </a:moveTo>
                      <a:lnTo>
                        <a:pt x="9526" y="0"/>
                      </a:lnTo>
                      <a:lnTo>
                        <a:pt x="10816" y="1384"/>
                      </a:lnTo>
                      <a:lnTo>
                        <a:pt x="12085" y="0"/>
                      </a:lnTo>
                      <a:lnTo>
                        <a:pt x="13824" y="0"/>
                      </a:lnTo>
                      <a:lnTo>
                        <a:pt x="11954" y="2645"/>
                      </a:lnTo>
                      <a:lnTo>
                        <a:pt x="14677" y="5510"/>
                      </a:lnTo>
                      <a:lnTo>
                        <a:pt x="19828" y="0"/>
                      </a:lnTo>
                      <a:lnTo>
                        <a:pt x="21600" y="0"/>
                      </a:lnTo>
                      <a:lnTo>
                        <a:pt x="16963" y="6496"/>
                      </a:lnTo>
                      <a:lnTo>
                        <a:pt x="16963" y="13130"/>
                      </a:lnTo>
                      <a:lnTo>
                        <a:pt x="17794" y="21600"/>
                      </a:lnTo>
                      <a:lnTo>
                        <a:pt x="16011" y="21600"/>
                      </a:lnTo>
                      <a:lnTo>
                        <a:pt x="14677" y="13144"/>
                      </a:lnTo>
                      <a:lnTo>
                        <a:pt x="13496" y="21600"/>
                      </a:lnTo>
                      <a:lnTo>
                        <a:pt x="11746" y="21600"/>
                      </a:lnTo>
                      <a:lnTo>
                        <a:pt x="12380" y="13130"/>
                      </a:lnTo>
                      <a:lnTo>
                        <a:pt x="12380" y="6496"/>
                      </a:lnTo>
                      <a:lnTo>
                        <a:pt x="10816" y="4249"/>
                      </a:lnTo>
                      <a:lnTo>
                        <a:pt x="9176" y="6496"/>
                      </a:lnTo>
                      <a:lnTo>
                        <a:pt x="9176" y="13130"/>
                      </a:lnTo>
                      <a:lnTo>
                        <a:pt x="10018" y="21600"/>
                      </a:lnTo>
                      <a:lnTo>
                        <a:pt x="8301" y="21600"/>
                      </a:lnTo>
                      <a:lnTo>
                        <a:pt x="6912" y="13144"/>
                      </a:lnTo>
                      <a:lnTo>
                        <a:pt x="5742" y="21600"/>
                      </a:lnTo>
                      <a:lnTo>
                        <a:pt x="4003" y="21600"/>
                      </a:lnTo>
                      <a:lnTo>
                        <a:pt x="4659" y="13130"/>
                      </a:lnTo>
                      <a:lnTo>
                        <a:pt x="4659" y="6496"/>
                      </a:lnTo>
                      <a:lnTo>
                        <a:pt x="0" y="0"/>
                      </a:lnTo>
                      <a:lnTo>
                        <a:pt x="1772" y="0"/>
                      </a:lnTo>
                      <a:lnTo>
                        <a:pt x="6912" y="5510"/>
                      </a:lnTo>
                      <a:lnTo>
                        <a:pt x="9635" y="2645"/>
                      </a:lnTo>
                      <a:lnTo>
                        <a:pt x="7776" y="0"/>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457" name="Shape 457"/>
                <p:cNvSpPr/>
                <p:nvPr/>
              </p:nvSpPr>
              <p:spPr>
                <a:xfrm>
                  <a:off x="82699"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726" y="6551"/>
                      </a:lnTo>
                      <a:lnTo>
                        <a:pt x="18344" y="3187"/>
                      </a:lnTo>
                      <a:lnTo>
                        <a:pt x="14612" y="797"/>
                      </a:lnTo>
                      <a:lnTo>
                        <a:pt x="10324" y="0"/>
                      </a:lnTo>
                      <a:lnTo>
                        <a:pt x="6194" y="1239"/>
                      </a:lnTo>
                      <a:lnTo>
                        <a:pt x="2621" y="3718"/>
                      </a:lnTo>
                      <a:lnTo>
                        <a:pt x="397" y="7525"/>
                      </a:lnTo>
                      <a:lnTo>
                        <a:pt x="0" y="11774"/>
                      </a:lnTo>
                      <a:lnTo>
                        <a:pt x="1112" y="16111"/>
                      </a:lnTo>
                      <a:lnTo>
                        <a:pt x="3971" y="19298"/>
                      </a:lnTo>
                      <a:lnTo>
                        <a:pt x="7782" y="21246"/>
                      </a:lnTo>
                      <a:lnTo>
                        <a:pt x="12150" y="21600"/>
                      </a:lnTo>
                      <a:lnTo>
                        <a:pt x="16200" y="20272"/>
                      </a:lnTo>
                      <a:lnTo>
                        <a:pt x="19535" y="17262"/>
                      </a:lnTo>
                      <a:lnTo>
                        <a:pt x="21282"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sp>
              <p:nvSpPr>
                <p:cNvPr id="458" name="Shape 458"/>
                <p:cNvSpPr/>
                <p:nvPr/>
              </p:nvSpPr>
              <p:spPr>
                <a:xfrm>
                  <a:off x="202714" y="12118"/>
                  <a:ext cx="45385" cy="40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9"/>
                      </a:moveTo>
                      <a:lnTo>
                        <a:pt x="20803" y="6551"/>
                      </a:lnTo>
                      <a:lnTo>
                        <a:pt x="18252" y="3187"/>
                      </a:lnTo>
                      <a:lnTo>
                        <a:pt x="14666" y="797"/>
                      </a:lnTo>
                      <a:lnTo>
                        <a:pt x="10282" y="0"/>
                      </a:lnTo>
                      <a:lnTo>
                        <a:pt x="5898" y="1239"/>
                      </a:lnTo>
                      <a:lnTo>
                        <a:pt x="2551" y="3718"/>
                      </a:lnTo>
                      <a:lnTo>
                        <a:pt x="478" y="7525"/>
                      </a:lnTo>
                      <a:lnTo>
                        <a:pt x="0" y="11774"/>
                      </a:lnTo>
                      <a:lnTo>
                        <a:pt x="1196" y="16111"/>
                      </a:lnTo>
                      <a:lnTo>
                        <a:pt x="3826" y="19298"/>
                      </a:lnTo>
                      <a:lnTo>
                        <a:pt x="7811" y="21246"/>
                      </a:lnTo>
                      <a:lnTo>
                        <a:pt x="12195" y="21600"/>
                      </a:lnTo>
                      <a:lnTo>
                        <a:pt x="16339" y="20272"/>
                      </a:lnTo>
                      <a:lnTo>
                        <a:pt x="19448" y="17262"/>
                      </a:lnTo>
                      <a:lnTo>
                        <a:pt x="21361" y="13279"/>
                      </a:lnTo>
                      <a:lnTo>
                        <a:pt x="21600" y="10889"/>
                      </a:lnTo>
                      <a:close/>
                    </a:path>
                  </a:pathLst>
                </a:custGeom>
                <a:solidFill>
                  <a:srgbClr val="FFCC00"/>
                </a:solidFill>
                <a:ln w="3175" cap="flat">
                  <a:solidFill>
                    <a:srgbClr val="000000"/>
                  </a:solidFill>
                  <a:prstDash val="solid"/>
                  <a:round/>
                </a:ln>
                <a:effectLst/>
              </p:spPr>
              <p:txBody>
                <a:bodyPr wrap="square" lIns="45719" tIns="45719" rIns="45719" bIns="45719" numCol="1" anchor="t">
                  <a:noAutofit/>
                </a:bodyPr>
                <a:lstStyle/>
                <a:p>
                  <a:pPr>
                    <a:defRPr>
                      <a:latin typeface="+mn-lt"/>
                      <a:ea typeface="+mn-ea"/>
                      <a:cs typeface="+mn-cs"/>
                      <a:sym typeface="Arial"/>
                    </a:defRPr>
                  </a:pPr>
                </a:p>
              </p:txBody>
            </p:sp>
          </p:grpSp>
        </p:grpSp>
        <p:grpSp>
          <p:nvGrpSpPr>
            <p:cNvPr id="466" name="Group 466"/>
            <p:cNvGrpSpPr/>
            <p:nvPr/>
          </p:nvGrpSpPr>
          <p:grpSpPr>
            <a:xfrm>
              <a:off x="196883" y="256442"/>
              <a:ext cx="526834" cy="377337"/>
              <a:chOff x="0" y="0"/>
              <a:chExt cx="526833" cy="377336"/>
            </a:xfrm>
          </p:grpSpPr>
          <p:sp>
            <p:nvSpPr>
              <p:cNvPr id="461" name="Shape 461"/>
              <p:cNvSpPr/>
              <p:nvPr/>
            </p:nvSpPr>
            <p:spPr>
              <a:xfrm rot="5400000">
                <a:off x="119869" y="124966"/>
                <a:ext cx="178595" cy="12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462" name="Shape 462"/>
              <p:cNvSpPr/>
              <p:nvPr/>
            </p:nvSpPr>
            <p:spPr>
              <a:xfrm flipH="1" rot="16200000">
                <a:off x="235360" y="132299"/>
                <a:ext cx="178595" cy="108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noFill/>
              <a:ln w="952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463" name="Shape 463"/>
              <p:cNvSpPr/>
              <p:nvPr/>
            </p:nvSpPr>
            <p:spPr>
              <a:xfrm>
                <a:off x="216315" y="0"/>
                <a:ext cx="108868" cy="97082"/>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464" name="Shape 464"/>
              <p:cNvSpPr/>
              <p:nvPr/>
            </p:nvSpPr>
            <p:spPr>
              <a:xfrm>
                <a:off x="0"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sp>
            <p:nvSpPr>
              <p:cNvPr id="465" name="Shape 465"/>
              <p:cNvSpPr/>
              <p:nvPr/>
            </p:nvSpPr>
            <p:spPr>
              <a:xfrm>
                <a:off x="417966" y="280254"/>
                <a:ext cx="108868" cy="97083"/>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0000"/>
              </a:solidFill>
              <a:ln w="12700" cap="flat">
                <a:noFill/>
                <a:miter lim="400000"/>
              </a:ln>
              <a:effectLst/>
            </p:spPr>
            <p:txBody>
              <a:bodyPr wrap="square" lIns="45719" tIns="45719" rIns="45719" bIns="45719" numCol="1" anchor="ctr">
                <a:noAutofit/>
              </a:bodyPr>
              <a:lstStyle/>
              <a:p>
                <a:pPr>
                  <a:defRPr>
                    <a:latin typeface="+mn-lt"/>
                    <a:ea typeface="+mn-ea"/>
                    <a:cs typeface="+mn-cs"/>
                    <a:sym typeface="Arial"/>
                  </a:defRPr>
                </a:pP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439"/>
                                        </p:tgtEl>
                                        <p:attrNameLst>
                                          <p:attrName>style.visibility</p:attrName>
                                        </p:attrNameLst>
                                      </p:cBhvr>
                                      <p:to>
                                        <p:strVal val="visible"/>
                                      </p:to>
                                    </p:set>
                                    <p:animEffect filter="dissolve" transition="in">
                                      <p:cBhvr>
                                        <p:cTn id="7" dur="1000"/>
                                        <p:tgtEl>
                                          <p:spTgt spid="439"/>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444"/>
                                        </p:tgtEl>
                                        <p:attrNameLst>
                                          <p:attrName>style.visibility</p:attrName>
                                        </p:attrNameLst>
                                      </p:cBhvr>
                                      <p:to>
                                        <p:strVal val="visible"/>
                                      </p:to>
                                    </p:set>
                                    <p:animEffect filter="dissolve" transition="in">
                                      <p:cBhvr>
                                        <p:cTn id="11" dur="1000"/>
                                        <p:tgtEl>
                                          <p:spTgt spid="444"/>
                                        </p:tgtEl>
                                      </p:cBhvr>
                                    </p:animEffect>
                                  </p:childTnLst>
                                </p:cTn>
                              </p:par>
                            </p:childTnLst>
                          </p:cTn>
                        </p:par>
                        <p:par>
                          <p:cTn id="12" fill="hold">
                            <p:stCondLst>
                              <p:cond delay="2000"/>
                            </p:stCondLst>
                            <p:childTnLst>
                              <p:par>
                                <p:cTn id="13" presetClass="entr" nodeType="afterEffect" presetSubtype="0" presetID="1" grpId="3" fill="hold">
                                  <p:stCondLst>
                                    <p:cond delay="0"/>
                                  </p:stCondLst>
                                  <p:iterate type="el" backwards="0">
                                    <p:tmAbs val="0"/>
                                  </p:iterate>
                                  <p:childTnLst>
                                    <p:set>
                                      <p:cBhvr>
                                        <p:cTn id="14" fill="hold"/>
                                        <p:tgtEl>
                                          <p:spTgt spid="4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9" grpId="1"/>
      <p:bldP build="whole" bldLvl="1" animBg="1" rev="0" advAuto="0" spid="444" grpId="2"/>
      <p:bldP build="whole" bldLvl="1" animBg="1" rev="0" advAuto="0" spid="438" grpId="3"/>
      <p:bldP build="whole" bldLvl="1" animBg="1" rev="0" advAuto="0" spid="442" grpId="4"/>
    </p:bldLst>
  </p:timing>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