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media/image2.jpeg" ContentType="image/jpeg"/>
  <Override PartName="/ppt/media/image3.jpeg" ContentType="image/jpeg"/>
  <Override PartName="/ppt/theme/theme2.xml" ContentType="application/vnd.openxmlformats-officedocument.theme+xml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</p:sldIdLst>
  <p:sldSz cx="9144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457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914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1371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1828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 b="def" i="def"/>
      <a:tcStyle>
        <a:tcBdr/>
        <a:fill>
          <a:solidFill>
            <a:srgbClr val="E8ECF4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 b="def" i="def"/>
      <a:tcStyle>
        <a:tcBdr/>
        <a:fill>
          <a:solidFill>
            <a:srgbClr val="EFF3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 b="def" i="def"/>
      <a:tcStyle>
        <a:tcBdr/>
        <a:fill>
          <a:solidFill>
            <a:srgbClr val="FDEE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92" name="Shape 92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1pPr>
    <a:lvl2pPr indent="228600" defTabSz="4572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2pPr>
    <a:lvl3pPr indent="457200" defTabSz="4572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3pPr>
    <a:lvl4pPr indent="685800" defTabSz="4572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4pPr>
    <a:lvl5pPr indent="914400" defTabSz="4572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5pPr>
    <a:lvl6pPr indent="1143000" defTabSz="4572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6pPr>
    <a:lvl7pPr indent="1371600" defTabSz="4572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7pPr>
    <a:lvl8pPr indent="1600200" defTabSz="4572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8pPr>
    <a:lvl9pPr indent="1828800" defTabSz="4572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Default">
    <p:bg>
      <p:bgPr>
        <a:solidFill>
          <a:srgbClr val="79001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RLH_transition.png" descr="RLH_transition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85" name="Shape 8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RLH_Standard_v2.jpeg" descr="RLH_Standard_v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0" name="Shape 2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Default">
    <p:bg>
      <p:bgPr>
        <a:solidFill>
          <a:srgbClr val="79001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RLH_Transition2.jpeg" descr="RLH_Transition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8" name="Shape 2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Default">
    <p:bg>
      <p:bgPr>
        <a:solidFill>
          <a:srgbClr val="79001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RLH_transition.png" descr="RLH_transition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36" name="Shape 3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/>
          <p:nvPr/>
        </p:nvSpPr>
        <p:spPr>
          <a:xfrm>
            <a:off x="993775" y="4205287"/>
            <a:ext cx="6921500" cy="1"/>
          </a:xfrm>
          <a:prstGeom prst="line">
            <a:avLst/>
          </a:prstGeom>
          <a:ln w="25400">
            <a:solidFill>
              <a:srgbClr val="FFFFFF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51" name="Shape 5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RLH_Standard_v2.jpeg" descr="RLH_Standard_v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59" name="Shape 59"/>
          <p:cNvSpPr/>
          <p:nvPr/>
        </p:nvSpPr>
        <p:spPr>
          <a:xfrm>
            <a:off x="765175" y="1308100"/>
            <a:ext cx="7429501" cy="0"/>
          </a:xfrm>
          <a:prstGeom prst="line">
            <a:avLst/>
          </a:prstGeom>
          <a:ln w="28575">
            <a:solidFill>
              <a:srgbClr val="7C0423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60" name="Shape 60"/>
          <p:cNvSpPr/>
          <p:nvPr>
            <p:ph type="sldNum" sz="quarter" idx="2"/>
          </p:nvPr>
        </p:nvSpPr>
        <p:spPr>
          <a:xfrm>
            <a:off x="8332182" y="6137275"/>
            <a:ext cx="273656" cy="269240"/>
          </a:xfrm>
          <a:prstGeom prst="rect">
            <a:avLst/>
          </a:prstGeom>
        </p:spPr>
        <p:txBody>
          <a:bodyPr anchor="t"/>
          <a:lstStyle>
            <a:lvl1pPr>
              <a:defRPr>
                <a:latin typeface="Lucida Sans"/>
                <a:ea typeface="Lucida Sans"/>
                <a:cs typeface="Lucida Sans"/>
                <a:sym typeface="Lucida San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RLH_Standard_v2.jpeg" descr="RLH_Standard_v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68" name="Shape 68"/>
          <p:cNvSpPr/>
          <p:nvPr>
            <p:ph type="sldNum" sz="quarter" idx="2"/>
          </p:nvPr>
        </p:nvSpPr>
        <p:spPr>
          <a:xfrm>
            <a:off x="8332182" y="6137275"/>
            <a:ext cx="273656" cy="269240"/>
          </a:xfrm>
          <a:prstGeom prst="rect">
            <a:avLst/>
          </a:prstGeom>
        </p:spPr>
        <p:txBody>
          <a:bodyPr anchor="t"/>
          <a:lstStyle>
            <a:lvl1pPr>
              <a:defRPr>
                <a:latin typeface="Lucida Sans"/>
                <a:ea typeface="Lucida Sans"/>
                <a:cs typeface="Lucida Sans"/>
                <a:sym typeface="Lucida Sans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69" name="Shape 69"/>
          <p:cNvSpPr/>
          <p:nvPr/>
        </p:nvSpPr>
        <p:spPr>
          <a:xfrm>
            <a:off x="765175" y="1846262"/>
            <a:ext cx="7429501" cy="1"/>
          </a:xfrm>
          <a:prstGeom prst="line">
            <a:avLst/>
          </a:prstGeom>
          <a:ln w="28575">
            <a:solidFill>
              <a:srgbClr val="7C0423"/>
            </a:solidFill>
          </a:ln>
        </p:spPr>
        <p:txBody>
          <a:bodyPr lIns="45719" rIns="45719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Default">
    <p:bg>
      <p:bgPr>
        <a:solidFill>
          <a:srgbClr val="79001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RLH_Transition2.jpeg" descr="RLH_Transition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77" name="Shape 77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LH_Title_v2.jpeg" descr="RLH_Title_v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Shape 3"/>
          <p:cNvSpPr/>
          <p:nvPr>
            <p:ph type="title"/>
          </p:nvPr>
        </p:nvSpPr>
        <p:spPr>
          <a:xfrm>
            <a:off x="457200" y="92074"/>
            <a:ext cx="8229600" cy="1508127"/>
          </a:xfrm>
          <a:prstGeom prst="rect">
            <a:avLst/>
          </a:pr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4" name="Shape 4"/>
          <p:cNvSpPr/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5" name="Shape 5"/>
          <p:cNvSpPr/>
          <p:nvPr>
            <p:ph type="sldNum" sz="quarter" idx="2"/>
          </p:nvPr>
        </p:nvSpPr>
        <p:spPr>
          <a:xfrm>
            <a:off x="4419600" y="6172200"/>
            <a:ext cx="2133600" cy="36830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transition xmlns:p14="http://schemas.microsoft.com/office/powerpoint/2010/main" spd="med" advClick="1"/>
  <p:txStyles>
    <p:titleStyle>
      <a:lvl1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4572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9144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13716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18288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titleStyle>
    <p:bodyStyle>
      <a:lvl1pPr marL="342900" marR="0" indent="-34290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83771" marR="0" indent="-326571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19200" marR="0" indent="-30480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373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235200" marR="0" indent="-40640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92400" marR="0" indent="-40640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149600" marR="0" indent="-40640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606800" marR="0" indent="-40640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64000" marR="0" indent="-40640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/>
          <p:nvPr>
            <p:ph type="body" sz="quarter" idx="4294967295"/>
          </p:nvPr>
        </p:nvSpPr>
        <p:spPr>
          <a:xfrm>
            <a:off x="904875" y="3436937"/>
            <a:ext cx="6502400" cy="76835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>
            <a:lvl1pPr marL="0" indent="0">
              <a:spcBef>
                <a:spcPts val="1000"/>
              </a:spcBef>
              <a:buSzTx/>
              <a:buNone/>
              <a:defRPr b="1" sz="42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The First Crusade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/>
          <p:nvPr>
            <p:ph type="sldNum" sz="quarter" idx="2"/>
          </p:nvPr>
        </p:nvSpPr>
        <p:spPr>
          <a:xfrm>
            <a:off x="8416939" y="6137275"/>
            <a:ext cx="188899" cy="26924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97" name="Shape 97"/>
          <p:cNvSpPr/>
          <p:nvPr>
            <p:ph type="title" idx="4294967295"/>
          </p:nvPr>
        </p:nvSpPr>
        <p:spPr>
          <a:xfrm>
            <a:off x="701675" y="554037"/>
            <a:ext cx="7658100" cy="56356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anchor="t">
            <a:normAutofit fontScale="100000" lnSpcReduction="0"/>
          </a:bodyPr>
          <a:lstStyle>
            <a:lvl1pPr algn="l" defTabSz="361188">
              <a:defRPr b="1" sz="3160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Pope Urban II</a:t>
            </a:r>
          </a:p>
        </p:txBody>
      </p:sp>
      <p:pic>
        <p:nvPicPr>
          <p:cNvPr id="98" name="image.png" descr="Screen shot 2012-11-04 at 10.11.36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767387" y="1627187"/>
            <a:ext cx="2986088" cy="4108451"/>
          </a:xfrm>
          <a:prstGeom prst="rect">
            <a:avLst/>
          </a:prstGeom>
          <a:ln w="12700">
            <a:miter lim="400000"/>
          </a:ln>
        </p:spPr>
      </p:pic>
      <p:sp>
        <p:nvSpPr>
          <p:cNvPr id="99" name="Shape 99"/>
          <p:cNvSpPr/>
          <p:nvPr/>
        </p:nvSpPr>
        <p:spPr>
          <a:xfrm>
            <a:off x="5883274" y="5681662"/>
            <a:ext cx="2755902" cy="307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i="1" sz="1400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Pope Urban II at Claremont</a:t>
            </a:r>
          </a:p>
        </p:txBody>
      </p:sp>
      <p:sp>
        <p:nvSpPr>
          <p:cNvPr id="100" name="Shape 100"/>
          <p:cNvSpPr/>
          <p:nvPr/>
        </p:nvSpPr>
        <p:spPr>
          <a:xfrm>
            <a:off x="415925" y="1525587"/>
            <a:ext cx="5259388" cy="4993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342900" indent="-342900">
              <a:buSzPct val="100000"/>
              <a:buFont typeface="Arial"/>
              <a:buChar char="•"/>
              <a:defRPr sz="2400">
                <a:latin typeface="+mj-lt"/>
                <a:ea typeface="+mj-ea"/>
                <a:cs typeface="+mj-cs"/>
                <a:sym typeface="Helvetica"/>
              </a:defRPr>
            </a:pPr>
            <a:r>
              <a:t>In 1095, Byzantine Emperor Alexios I contacted Pope Urban II about the threat of Turkish armies against Constantinople and the Fatamid Muslim</a:t>
            </a:r>
            <a:r>
              <a:t>’</a:t>
            </a:r>
            <a:r>
              <a:t>s control of Jerusalem  </a:t>
            </a:r>
            <a:br/>
          </a:p>
          <a:p>
            <a:pPr marL="342900" indent="-342900">
              <a:buSzPct val="100000"/>
              <a:buFont typeface="Arial"/>
              <a:buChar char="•"/>
              <a:defRPr sz="2400">
                <a:latin typeface="+mj-lt"/>
                <a:ea typeface="+mj-ea"/>
                <a:cs typeface="+mj-cs"/>
                <a:sym typeface="Helvetica"/>
              </a:defRPr>
            </a:pPr>
            <a:r>
              <a:t>In November 1096, Pope Urban II considered Alexios</a:t>
            </a:r>
            <a:r>
              <a:t>’</a:t>
            </a:r>
            <a:r>
              <a:t> plea at the Council of Claremont, and called for a crusade against the Muslim Turks.</a:t>
            </a:r>
          </a:p>
          <a:p>
            <a:pPr marL="342900" indent="-342900">
              <a:buSzPct val="100000"/>
              <a:buFont typeface="Arial"/>
              <a:buChar char="•"/>
              <a:defRPr sz="1600">
                <a:latin typeface="+mj-lt"/>
                <a:ea typeface="+mj-ea"/>
                <a:cs typeface="+mj-cs"/>
                <a:sym typeface="Helvetica"/>
              </a:defRPr>
            </a:p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/>
          <p:nvPr>
            <p:ph type="sldNum" sz="quarter" idx="2"/>
          </p:nvPr>
        </p:nvSpPr>
        <p:spPr>
          <a:xfrm>
            <a:off x="8416939" y="6137275"/>
            <a:ext cx="188899" cy="26924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03" name="Shape 103"/>
          <p:cNvSpPr/>
          <p:nvPr>
            <p:ph type="title" idx="4294967295"/>
          </p:nvPr>
        </p:nvSpPr>
        <p:spPr>
          <a:xfrm>
            <a:off x="701675" y="554037"/>
            <a:ext cx="7658100" cy="56356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anchor="t">
            <a:normAutofit fontScale="100000" lnSpcReduction="0"/>
          </a:bodyPr>
          <a:lstStyle>
            <a:lvl1pPr algn="l" defTabSz="361188">
              <a:defRPr b="1" sz="3160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Crusaders</a:t>
            </a:r>
          </a:p>
        </p:txBody>
      </p:sp>
      <p:sp>
        <p:nvSpPr>
          <p:cNvPr id="104" name="Shape 104"/>
          <p:cNvSpPr/>
          <p:nvPr/>
        </p:nvSpPr>
        <p:spPr>
          <a:xfrm>
            <a:off x="498475" y="1625600"/>
            <a:ext cx="4683125" cy="41427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342900" indent="-342900">
              <a:buSzPct val="100000"/>
              <a:buFont typeface="Arial"/>
              <a:buChar char="•"/>
              <a:defRPr sz="2400">
                <a:latin typeface="+mj-lt"/>
                <a:ea typeface="+mj-ea"/>
                <a:cs typeface="+mj-cs"/>
                <a:sym typeface="Helvetica"/>
              </a:defRPr>
            </a:pPr>
          </a:p>
          <a:p>
            <a:pPr marL="342900" indent="-342900">
              <a:buSzPct val="100000"/>
              <a:buFont typeface="Arial"/>
              <a:buChar char="•"/>
              <a:defRPr sz="2400">
                <a:latin typeface="+mj-lt"/>
                <a:ea typeface="+mj-ea"/>
                <a:cs typeface="+mj-cs"/>
                <a:sym typeface="Helvetica"/>
              </a:defRPr>
            </a:pPr>
          </a:p>
          <a:p>
            <a:pPr marL="342900" indent="-342900">
              <a:buSzPct val="100000"/>
              <a:buFont typeface="Arial"/>
              <a:buChar char="•"/>
              <a:defRPr sz="2400">
                <a:latin typeface="+mj-lt"/>
                <a:ea typeface="+mj-ea"/>
                <a:cs typeface="+mj-cs"/>
                <a:sym typeface="Helvetica"/>
              </a:defRPr>
            </a:pPr>
            <a:r>
              <a:t>Ten of thousands of peasants, nobles, and clergy responded to Urban II</a:t>
            </a:r>
            <a:r>
              <a:t>’</a:t>
            </a:r>
            <a:r>
              <a:t>s call.</a:t>
            </a:r>
            <a:br/>
          </a:p>
          <a:p>
            <a:pPr marL="342900" indent="-342900">
              <a:buSzPct val="100000"/>
              <a:buFont typeface="Arial"/>
              <a:buChar char="•"/>
              <a:defRPr sz="2400">
                <a:latin typeface="+mj-lt"/>
                <a:ea typeface="+mj-ea"/>
                <a:cs typeface="+mj-cs"/>
                <a:sym typeface="Helvetica"/>
              </a:defRPr>
            </a:pPr>
            <a:r>
              <a:t>In the spring and summer of 1096, armies of Crusaders departed from Western Europe for Constantinople.</a:t>
            </a:r>
            <a:br/>
          </a:p>
        </p:txBody>
      </p:sp>
      <p:pic>
        <p:nvPicPr>
          <p:cNvPr id="105" name="image.png" descr="Screen shot 2012-11-04 at 10.23.54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254625" y="2084387"/>
            <a:ext cx="3524250" cy="3170238"/>
          </a:xfrm>
          <a:prstGeom prst="rect">
            <a:avLst/>
          </a:prstGeom>
          <a:ln w="12700">
            <a:miter lim="400000"/>
          </a:ln>
        </p:spPr>
      </p:pic>
      <p:sp>
        <p:nvSpPr>
          <p:cNvPr id="106" name="Shape 106"/>
          <p:cNvSpPr/>
          <p:nvPr/>
        </p:nvSpPr>
        <p:spPr>
          <a:xfrm>
            <a:off x="5575300" y="5410200"/>
            <a:ext cx="3089275" cy="497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i="1" sz="1400"/>
            </a:lvl1pPr>
          </a:lstStyle>
          <a:p>
            <a:pPr/>
            <a:r>
              <a:t>Peter the Hermit Leading an army of crusaders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/>
          <p:nvPr>
            <p:ph type="sldNum" sz="quarter" idx="2"/>
          </p:nvPr>
        </p:nvSpPr>
        <p:spPr>
          <a:xfrm>
            <a:off x="8416939" y="6137275"/>
            <a:ext cx="188899" cy="26924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09" name="Shape 109"/>
          <p:cNvSpPr/>
          <p:nvPr>
            <p:ph type="title" idx="4294967295"/>
          </p:nvPr>
        </p:nvSpPr>
        <p:spPr>
          <a:xfrm>
            <a:off x="701675" y="554037"/>
            <a:ext cx="7658100" cy="56356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anchor="t">
            <a:normAutofit fontScale="100000" lnSpcReduction="0"/>
          </a:bodyPr>
          <a:lstStyle/>
          <a:p>
            <a:pPr algn="l" defTabSz="361188">
              <a:defRPr b="1" sz="3160">
                <a:latin typeface="+mj-lt"/>
                <a:ea typeface="+mj-ea"/>
                <a:cs typeface="+mj-cs"/>
                <a:sym typeface="Helvetica"/>
              </a:defRPr>
            </a:pPr>
            <a:r>
              <a:t>Shi</a:t>
            </a:r>
            <a:r>
              <a:t>’</a:t>
            </a:r>
            <a:r>
              <a:t>ite Fatamids </a:t>
            </a:r>
          </a:p>
        </p:txBody>
      </p:sp>
      <p:sp>
        <p:nvSpPr>
          <p:cNvPr id="110" name="Shape 110"/>
          <p:cNvSpPr/>
          <p:nvPr/>
        </p:nvSpPr>
        <p:spPr>
          <a:xfrm>
            <a:off x="498475" y="1862137"/>
            <a:ext cx="7646988" cy="4028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342900" indent="-342900">
              <a:buSzPct val="100000"/>
              <a:buFont typeface="Arial"/>
              <a:buChar char="•"/>
              <a:defRPr sz="2600">
                <a:latin typeface="+mj-lt"/>
                <a:ea typeface="+mj-ea"/>
                <a:cs typeface="+mj-cs"/>
                <a:sym typeface="Helvetica"/>
              </a:defRPr>
            </a:pPr>
            <a:r>
              <a:t>Prior to the Crusades, there was infighting between Sunni Seljuk Turks, who had conquered a lot of land and the Shi</a:t>
            </a:r>
            <a:r>
              <a:t>’</a:t>
            </a:r>
            <a:r>
              <a:t>ite Fatamid Caliphate.</a:t>
            </a:r>
          </a:p>
          <a:p>
            <a:pPr marL="342900" indent="-342900">
              <a:defRPr sz="2600">
                <a:latin typeface="+mj-lt"/>
                <a:ea typeface="+mj-ea"/>
                <a:cs typeface="+mj-cs"/>
                <a:sym typeface="Helvetica"/>
              </a:defRPr>
            </a:pPr>
          </a:p>
          <a:p>
            <a:pPr marL="342900" indent="-342900">
              <a:buSzPct val="100000"/>
              <a:buFont typeface="Arial"/>
              <a:buChar char="•"/>
              <a:defRPr sz="2600">
                <a:latin typeface="+mj-lt"/>
                <a:ea typeface="+mj-ea"/>
                <a:cs typeface="+mj-cs"/>
                <a:sym typeface="Helvetica"/>
              </a:defRPr>
            </a:pPr>
            <a:r>
              <a:t> Just before the First Crusade, the Fatamids captured Jerusalem from the Seljuk Turks.</a:t>
            </a:r>
          </a:p>
          <a:p>
            <a:pPr marL="342900" indent="-342900">
              <a:defRPr sz="2600">
                <a:latin typeface="+mj-lt"/>
                <a:ea typeface="+mj-ea"/>
                <a:cs typeface="+mj-cs"/>
                <a:sym typeface="Helvetica"/>
              </a:defRPr>
            </a:pPr>
          </a:p>
          <a:p>
            <a:pPr marL="342900" indent="-342900">
              <a:buSzPct val="100000"/>
              <a:buFont typeface="Arial"/>
              <a:buChar char="•"/>
              <a:defRPr sz="2600">
                <a:latin typeface="+mj-lt"/>
                <a:ea typeface="+mj-ea"/>
                <a:cs typeface="+mj-cs"/>
                <a:sym typeface="Helvetica"/>
              </a:defRPr>
            </a:pPr>
            <a:r>
              <a:t> Knowing the Crusaders were coming, the Fatamids expelled all Christians from Jerusalem.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/>
          <p:nvPr>
            <p:ph type="sldNum" sz="quarter" idx="2"/>
          </p:nvPr>
        </p:nvSpPr>
        <p:spPr>
          <a:xfrm>
            <a:off x="8416939" y="6137275"/>
            <a:ext cx="188899" cy="26924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13" name="Shape 113"/>
          <p:cNvSpPr/>
          <p:nvPr>
            <p:ph type="title" idx="4294967295"/>
          </p:nvPr>
        </p:nvSpPr>
        <p:spPr>
          <a:xfrm>
            <a:off x="701675" y="554037"/>
            <a:ext cx="7658100" cy="56356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anchor="t">
            <a:normAutofit fontScale="100000" lnSpcReduction="0"/>
          </a:bodyPr>
          <a:lstStyle>
            <a:lvl1pPr algn="l" defTabSz="361188">
              <a:defRPr b="1" sz="3160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Capture of Jerusalem</a:t>
            </a:r>
          </a:p>
        </p:txBody>
      </p:sp>
      <p:pic>
        <p:nvPicPr>
          <p:cNvPr id="114" name="image.png" descr="Screen shot 2012-11-04 at 10.15.59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784725" y="1719262"/>
            <a:ext cx="3994150" cy="3608388"/>
          </a:xfrm>
          <a:prstGeom prst="rect">
            <a:avLst/>
          </a:prstGeom>
          <a:ln w="12700">
            <a:miter lim="400000"/>
          </a:ln>
        </p:spPr>
      </p:pic>
      <p:sp>
        <p:nvSpPr>
          <p:cNvPr id="115" name="Shape 115"/>
          <p:cNvSpPr/>
          <p:nvPr/>
        </p:nvSpPr>
        <p:spPr>
          <a:xfrm>
            <a:off x="5380037" y="5316537"/>
            <a:ext cx="2979738" cy="307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i="1" sz="1400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Capture of Jerusalem</a:t>
            </a:r>
          </a:p>
        </p:txBody>
      </p:sp>
      <p:sp>
        <p:nvSpPr>
          <p:cNvPr id="116" name="Shape 116"/>
          <p:cNvSpPr/>
          <p:nvPr/>
        </p:nvSpPr>
        <p:spPr>
          <a:xfrm>
            <a:off x="400050" y="1641475"/>
            <a:ext cx="4378325" cy="41427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buSzPct val="100000"/>
              <a:buFont typeface="Arial"/>
              <a:buChar char="•"/>
              <a:defRPr sz="2400">
                <a:latin typeface="+mj-lt"/>
                <a:ea typeface="+mj-ea"/>
                <a:cs typeface="+mj-cs"/>
                <a:sym typeface="Helvetica"/>
              </a:defRPr>
            </a:pPr>
            <a:r>
              <a:t> Between 1096 and 1099, Crusader armies made their way to Jerusalem, engaging in several major battles with Turkish forces.</a:t>
            </a:r>
          </a:p>
          <a:p>
            <a:pPr>
              <a:defRPr sz="2400">
                <a:latin typeface="+mj-lt"/>
                <a:ea typeface="+mj-ea"/>
                <a:cs typeface="+mj-cs"/>
                <a:sym typeface="Helvetica"/>
              </a:defRPr>
            </a:pPr>
          </a:p>
          <a:p>
            <a:pPr>
              <a:buSzPct val="100000"/>
              <a:buFont typeface="Arial"/>
              <a:buChar char="•"/>
              <a:defRPr sz="2400">
                <a:latin typeface="+mj-lt"/>
                <a:ea typeface="+mj-ea"/>
                <a:cs typeface="+mj-cs"/>
                <a:sym typeface="Helvetica"/>
              </a:defRPr>
            </a:pPr>
            <a:r>
              <a:t> On July 17, 1099, Crusaders took the city of Jerusalem, after a long and costly siege. Some historians estimate the number of casualties at 100,000.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/>
          <p:nvPr>
            <p:ph type="sldNum" sz="quarter" idx="2"/>
          </p:nvPr>
        </p:nvSpPr>
        <p:spPr>
          <a:xfrm>
            <a:off x="8416939" y="6137275"/>
            <a:ext cx="188899" cy="26924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19" name="Shape 119"/>
          <p:cNvSpPr/>
          <p:nvPr>
            <p:ph type="title" idx="4294967295"/>
          </p:nvPr>
        </p:nvSpPr>
        <p:spPr>
          <a:xfrm>
            <a:off x="701675" y="554037"/>
            <a:ext cx="7658100" cy="56356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anchor="t">
            <a:normAutofit fontScale="100000" lnSpcReduction="0"/>
          </a:bodyPr>
          <a:lstStyle>
            <a:lvl1pPr algn="l" defTabSz="361188">
              <a:defRPr b="1" sz="3160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Map of the First Crusade</a:t>
            </a:r>
          </a:p>
        </p:txBody>
      </p:sp>
      <p:pic>
        <p:nvPicPr>
          <p:cNvPr id="120" name="image.png" descr="Screen shot 2012-11-04 at 10.05.40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74725" y="1682750"/>
            <a:ext cx="6858000" cy="471805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/>
          <p:nvPr>
            <p:ph type="sldNum" sz="quarter" idx="2"/>
          </p:nvPr>
        </p:nvSpPr>
        <p:spPr>
          <a:xfrm>
            <a:off x="8416939" y="6137275"/>
            <a:ext cx="188899" cy="26924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23" name="Shape 123"/>
          <p:cNvSpPr/>
          <p:nvPr>
            <p:ph type="title" idx="4294967295"/>
          </p:nvPr>
        </p:nvSpPr>
        <p:spPr>
          <a:xfrm>
            <a:off x="701675" y="554037"/>
            <a:ext cx="7658100" cy="56356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anchor="t">
            <a:normAutofit fontScale="100000" lnSpcReduction="0"/>
          </a:bodyPr>
          <a:lstStyle>
            <a:lvl1pPr algn="l" defTabSz="361188">
              <a:defRPr b="1" sz="3160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Perspectives</a:t>
            </a:r>
          </a:p>
        </p:txBody>
      </p:sp>
      <p:sp>
        <p:nvSpPr>
          <p:cNvPr id="124" name="Shape 124"/>
          <p:cNvSpPr/>
          <p:nvPr/>
        </p:nvSpPr>
        <p:spPr>
          <a:xfrm>
            <a:off x="701675" y="2217737"/>
            <a:ext cx="7658100" cy="3406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2" indent="0">
              <a:buSzPct val="100000"/>
              <a:buFont typeface="Arial"/>
              <a:buChar char="•"/>
              <a:defRPr sz="2400">
                <a:latin typeface="+mj-lt"/>
                <a:ea typeface="+mj-ea"/>
                <a:cs typeface="+mj-cs"/>
                <a:sym typeface="Helvetica"/>
              </a:defRPr>
            </a:pPr>
            <a:r>
              <a:t> Christians believed they were fighting the Crusades in the name of Jesus to take back the place of his birth from infidels. </a:t>
            </a:r>
          </a:p>
          <a:p>
            <a:pPr lvl="2" indent="0">
              <a:buSzPct val="100000"/>
              <a:buFont typeface="Arial"/>
              <a:buChar char="•"/>
              <a:defRPr sz="2400">
                <a:latin typeface="+mj-lt"/>
                <a:ea typeface="+mj-ea"/>
                <a:cs typeface="+mj-cs"/>
                <a:sym typeface="Helvetica"/>
              </a:defRPr>
            </a:pPr>
          </a:p>
          <a:p>
            <a:pPr lvl="2" indent="0">
              <a:buSzPct val="100000"/>
              <a:buFont typeface="Arial"/>
              <a:buChar char="•"/>
              <a:defRPr sz="2400">
                <a:latin typeface="+mj-lt"/>
                <a:ea typeface="+mj-ea"/>
                <a:cs typeface="+mj-cs"/>
                <a:sym typeface="Helvetica"/>
              </a:defRPr>
            </a:pPr>
          </a:p>
          <a:p>
            <a:pPr lvl="2" indent="0">
              <a:buSzPct val="100000"/>
              <a:buFont typeface="Arial"/>
              <a:buChar char="•"/>
              <a:defRPr sz="2400">
                <a:latin typeface="+mj-lt"/>
                <a:ea typeface="+mj-ea"/>
                <a:cs typeface="+mj-cs"/>
                <a:sym typeface="Helvetica"/>
              </a:defRPr>
            </a:pPr>
            <a:r>
              <a:t> Muslims believed they were defending land that was theirs. From their perspective, Christians were brutal invaders.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/>
          <p:nvPr>
            <p:ph type="body" sz="half" idx="4294967295"/>
          </p:nvPr>
        </p:nvSpPr>
        <p:spPr>
          <a:xfrm>
            <a:off x="508000" y="1311275"/>
            <a:ext cx="8270875" cy="287496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/>
          <a:p>
            <a:pPr marL="0" indent="0" algn="ctr">
              <a:spcBef>
                <a:spcPts val="1000"/>
              </a:spcBef>
              <a:buSzTx/>
              <a:buNone/>
              <a:defRPr b="1" sz="42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Central Historic Question</a:t>
            </a:r>
          </a:p>
          <a:p>
            <a:pPr marL="0" indent="0" algn="ctr">
              <a:spcBef>
                <a:spcPts val="500"/>
              </a:spcBef>
              <a:buSzTx/>
              <a:buNone/>
              <a:defRPr b="1" sz="28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pPr>
          </a:p>
          <a:p>
            <a:pPr marL="0" indent="0" algn="ctr">
              <a:buSzTx/>
              <a:buNone/>
              <a:defRPr b="1" i="1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What happened when Crusaders entered Jerusalem during the First Crusade?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/>
          <p:nvPr>
            <p:ph type="sldNum" sz="quarter" idx="2"/>
          </p:nvPr>
        </p:nvSpPr>
        <p:spPr>
          <a:xfrm>
            <a:off x="8416939" y="6137275"/>
            <a:ext cx="188899" cy="26924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29" name="Shape 129"/>
          <p:cNvSpPr/>
          <p:nvPr>
            <p:ph type="title" idx="4294967295"/>
          </p:nvPr>
        </p:nvSpPr>
        <p:spPr>
          <a:xfrm>
            <a:off x="701675" y="554037"/>
            <a:ext cx="7658100" cy="56356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anchor="t">
            <a:normAutofit fontScale="100000" lnSpcReduction="0"/>
          </a:bodyPr>
          <a:lstStyle>
            <a:lvl1pPr algn="l" defTabSz="361188">
              <a:defRPr b="1" sz="3160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Document C</a:t>
            </a:r>
          </a:p>
        </p:txBody>
      </p:sp>
      <p:sp>
        <p:nvSpPr>
          <p:cNvPr id="130" name="Shape 130"/>
          <p:cNvSpPr/>
          <p:nvPr/>
        </p:nvSpPr>
        <p:spPr>
          <a:xfrm>
            <a:off x="701675" y="2217737"/>
            <a:ext cx="7658100" cy="2301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2" indent="0">
              <a:defRPr i="1" sz="2400">
                <a:latin typeface="+mj-lt"/>
                <a:ea typeface="+mj-ea"/>
                <a:cs typeface="+mj-cs"/>
                <a:sym typeface="Helvetica"/>
              </a:defRPr>
            </a:pPr>
            <a:r>
              <a:t>This document is from the French chaplain Fulcher of Chartres, a Christian, who participated in and wrote first-hand accounts of the First Crusade. In this excerpt, written sometime between 1100 and his death in 1127, he describes the Crusaders taking Jerusalem.</a:t>
            </a:r>
            <a:r>
              <a:rPr i="0"/>
              <a:t>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Title Slide">
  <a:themeElements>
    <a:clrScheme name="Title Slid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Title Slid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Title Slid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Title Slide">
  <a:themeElements>
    <a:clrScheme name="Title Slid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Title Slid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Title Slid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